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337" r:id="rId2"/>
    <p:sldId id="280" r:id="rId3"/>
    <p:sldId id="344" r:id="rId4"/>
    <p:sldId id="343" r:id="rId5"/>
    <p:sldId id="281" r:id="rId6"/>
    <p:sldId id="282" r:id="rId7"/>
    <p:sldId id="283" r:id="rId8"/>
    <p:sldId id="284" r:id="rId9"/>
    <p:sldId id="285" r:id="rId10"/>
    <p:sldId id="286" r:id="rId11"/>
    <p:sldId id="340" r:id="rId12"/>
    <p:sldId id="339" r:id="rId13"/>
    <p:sldId id="341" r:id="rId14"/>
    <p:sldId id="342" r:id="rId15"/>
    <p:sldId id="335"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4888A"/>
    <a:srgbClr val="FFBA00"/>
    <a:srgbClr val="FFE177"/>
    <a:srgbClr val="60B7FF"/>
    <a:srgbClr val="62272B"/>
    <a:srgbClr val="FEC630"/>
    <a:srgbClr val="00B050"/>
    <a:srgbClr val="10BBEF"/>
    <a:srgbClr val="1C4999"/>
    <a:srgbClr val="879CB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765" autoAdjust="0"/>
    <p:restoredTop sz="94660"/>
  </p:normalViewPr>
  <p:slideViewPr>
    <p:cSldViewPr snapToGrid="0">
      <p:cViewPr>
        <p:scale>
          <a:sx n="75" d="100"/>
          <a:sy n="75" d="100"/>
        </p:scale>
        <p:origin x="2358" y="2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ar-S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l">
              <a:defRPr sz="1200"/>
            </a:lvl1pPr>
          </a:lstStyle>
          <a:p>
            <a:fld id="{31C50EF7-2844-4821-8E01-0FB4D4F06E54}" type="datetimeFigureOut">
              <a:rPr lang="ar-SA" smtClean="0"/>
              <a:t>06/04/1446</a:t>
            </a:fld>
            <a:endParaRPr lang="ar-S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ar-S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r">
              <a:defRPr sz="1200"/>
            </a:lvl1pPr>
          </a:lstStyle>
          <a:p>
            <a:endParaRPr lang="ar-S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a:defRPr sz="1200"/>
            </a:lvl1pPr>
          </a:lstStyle>
          <a:p>
            <a:fld id="{B3165ED5-0DCA-45A9-9509-AB2863C5B7BB}" type="slidenum">
              <a:rPr lang="ar-SA" smtClean="0"/>
              <a:t>‹#›</a:t>
            </a:fld>
            <a:endParaRPr lang="ar-SA"/>
          </a:p>
        </p:txBody>
      </p:sp>
    </p:spTree>
    <p:extLst>
      <p:ext uri="{BB962C8B-B14F-4D97-AF65-F5344CB8AC3E}">
        <p14:creationId xmlns:p14="http://schemas.microsoft.com/office/powerpoint/2010/main" val="32890026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5"/>
        <p:cNvGrpSpPr/>
        <p:nvPr/>
      </p:nvGrpSpPr>
      <p:grpSpPr>
        <a:xfrm>
          <a:off x="0" y="0"/>
          <a:ext cx="0" cy="0"/>
          <a:chOff x="0" y="0"/>
          <a:chExt cx="0" cy="0"/>
        </a:xfrm>
      </p:grpSpPr>
      <p:sp>
        <p:nvSpPr>
          <p:cNvPr id="1326" name="Google Shape;1326;p7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27" name="Google Shape;1327;p7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28" name="Google Shape;1328;p7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ar-SA" sz="1200" b="0" i="0" u="none" strike="noStrike" cap="none">
                <a:solidFill>
                  <a:srgbClr val="000000"/>
                </a:solidFill>
                <a:latin typeface="Calibri"/>
                <a:ea typeface="Calibri"/>
                <a:cs typeface="Calibri"/>
                <a:sym typeface="Calibri"/>
              </a:rPr>
              <a:t>15</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5E4C83-F26F-42F9-A66B-A4160F6B7C1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E481B85-AC9B-4C43-BAFE-3D6016A6054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1FF046E-23D6-46D2-8077-767DB1E75031}"/>
              </a:ext>
            </a:extLst>
          </p:cNvPr>
          <p:cNvSpPr>
            <a:spLocks noGrp="1"/>
          </p:cNvSpPr>
          <p:nvPr>
            <p:ph type="dt" sz="half" idx="10"/>
          </p:nvPr>
        </p:nvSpPr>
        <p:spPr/>
        <p:txBody>
          <a:bodyPr/>
          <a:lstStyle/>
          <a:p>
            <a:fld id="{7A006B6D-4892-423F-A968-827B7EC7F8E5}" type="datetimeFigureOut">
              <a:rPr lang="en-US" smtClean="0"/>
              <a:t>10/9/2024</a:t>
            </a:fld>
            <a:endParaRPr lang="en-US"/>
          </a:p>
        </p:txBody>
      </p:sp>
      <p:sp>
        <p:nvSpPr>
          <p:cNvPr id="5" name="Footer Placeholder 4">
            <a:extLst>
              <a:ext uri="{FF2B5EF4-FFF2-40B4-BE49-F238E27FC236}">
                <a16:creationId xmlns:a16="http://schemas.microsoft.com/office/drawing/2014/main" id="{697482E0-B748-4E22-89D7-C6E477CF25F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9F8230-6D18-40F1-BA66-8F1C1F12701E}"/>
              </a:ext>
            </a:extLst>
          </p:cNvPr>
          <p:cNvSpPr>
            <a:spLocks noGrp="1"/>
          </p:cNvSpPr>
          <p:nvPr>
            <p:ph type="sldNum" sz="quarter" idx="12"/>
          </p:nvPr>
        </p:nvSpPr>
        <p:spPr/>
        <p:txBody>
          <a:bodyPr/>
          <a:lstStyle/>
          <a:p>
            <a:fld id="{A3873A04-9760-4B63-BFE8-5873A5CE2CD6}" type="slidenum">
              <a:rPr lang="en-US" smtClean="0"/>
              <a:t>‹#›</a:t>
            </a:fld>
            <a:endParaRPr lang="en-US"/>
          </a:p>
        </p:txBody>
      </p:sp>
    </p:spTree>
    <p:extLst>
      <p:ext uri="{BB962C8B-B14F-4D97-AF65-F5344CB8AC3E}">
        <p14:creationId xmlns:p14="http://schemas.microsoft.com/office/powerpoint/2010/main" val="23341188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BEF2F2-9D42-45DA-84B5-4E4FB39048B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76AC52A-B39D-4090-BB1F-3F261EA300F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E54F431-C341-4BE1-A718-2223E432815B}"/>
              </a:ext>
            </a:extLst>
          </p:cNvPr>
          <p:cNvSpPr>
            <a:spLocks noGrp="1"/>
          </p:cNvSpPr>
          <p:nvPr>
            <p:ph type="dt" sz="half" idx="10"/>
          </p:nvPr>
        </p:nvSpPr>
        <p:spPr/>
        <p:txBody>
          <a:bodyPr/>
          <a:lstStyle/>
          <a:p>
            <a:fld id="{7A006B6D-4892-423F-A968-827B7EC7F8E5}" type="datetimeFigureOut">
              <a:rPr lang="en-US" smtClean="0"/>
              <a:t>10/9/2024</a:t>
            </a:fld>
            <a:endParaRPr lang="en-US"/>
          </a:p>
        </p:txBody>
      </p:sp>
      <p:sp>
        <p:nvSpPr>
          <p:cNvPr id="5" name="Footer Placeholder 4">
            <a:extLst>
              <a:ext uri="{FF2B5EF4-FFF2-40B4-BE49-F238E27FC236}">
                <a16:creationId xmlns:a16="http://schemas.microsoft.com/office/drawing/2014/main" id="{0A7B174E-6467-4199-80F0-A6638F5DD86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99CFA3-4790-4F89-954A-C7CBE66B4427}"/>
              </a:ext>
            </a:extLst>
          </p:cNvPr>
          <p:cNvSpPr>
            <a:spLocks noGrp="1"/>
          </p:cNvSpPr>
          <p:nvPr>
            <p:ph type="sldNum" sz="quarter" idx="12"/>
          </p:nvPr>
        </p:nvSpPr>
        <p:spPr/>
        <p:txBody>
          <a:bodyPr/>
          <a:lstStyle/>
          <a:p>
            <a:fld id="{A3873A04-9760-4B63-BFE8-5873A5CE2CD6}" type="slidenum">
              <a:rPr lang="en-US" smtClean="0"/>
              <a:t>‹#›</a:t>
            </a:fld>
            <a:endParaRPr lang="en-US"/>
          </a:p>
        </p:txBody>
      </p:sp>
    </p:spTree>
    <p:extLst>
      <p:ext uri="{BB962C8B-B14F-4D97-AF65-F5344CB8AC3E}">
        <p14:creationId xmlns:p14="http://schemas.microsoft.com/office/powerpoint/2010/main" val="3567211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542BFD7-BE05-496F-AEA5-19F4B863433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60FD582-608E-4DC4-AE23-6497DA4FFD3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68B796-0F1B-40FB-8FAD-44BD192A73F0}"/>
              </a:ext>
            </a:extLst>
          </p:cNvPr>
          <p:cNvSpPr>
            <a:spLocks noGrp="1"/>
          </p:cNvSpPr>
          <p:nvPr>
            <p:ph type="dt" sz="half" idx="10"/>
          </p:nvPr>
        </p:nvSpPr>
        <p:spPr/>
        <p:txBody>
          <a:bodyPr/>
          <a:lstStyle/>
          <a:p>
            <a:fld id="{7A006B6D-4892-423F-A968-827B7EC7F8E5}" type="datetimeFigureOut">
              <a:rPr lang="en-US" smtClean="0"/>
              <a:t>10/9/2024</a:t>
            </a:fld>
            <a:endParaRPr lang="en-US"/>
          </a:p>
        </p:txBody>
      </p:sp>
      <p:sp>
        <p:nvSpPr>
          <p:cNvPr id="5" name="Footer Placeholder 4">
            <a:extLst>
              <a:ext uri="{FF2B5EF4-FFF2-40B4-BE49-F238E27FC236}">
                <a16:creationId xmlns:a16="http://schemas.microsoft.com/office/drawing/2014/main" id="{62CE27E2-AA66-49E2-A2E0-468BDA3C8A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BADAEA-7B87-42E2-B84F-AF652A1B1164}"/>
              </a:ext>
            </a:extLst>
          </p:cNvPr>
          <p:cNvSpPr>
            <a:spLocks noGrp="1"/>
          </p:cNvSpPr>
          <p:nvPr>
            <p:ph type="sldNum" sz="quarter" idx="12"/>
          </p:nvPr>
        </p:nvSpPr>
        <p:spPr/>
        <p:txBody>
          <a:bodyPr/>
          <a:lstStyle/>
          <a:p>
            <a:fld id="{A3873A04-9760-4B63-BFE8-5873A5CE2CD6}" type="slidenum">
              <a:rPr lang="en-US" smtClean="0"/>
              <a:t>‹#›</a:t>
            </a:fld>
            <a:endParaRPr lang="en-US"/>
          </a:p>
        </p:txBody>
      </p:sp>
    </p:spTree>
    <p:extLst>
      <p:ext uri="{BB962C8B-B14F-4D97-AF65-F5344CB8AC3E}">
        <p14:creationId xmlns:p14="http://schemas.microsoft.com/office/powerpoint/2010/main" val="11013203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1_Title 4" userDrawn="1">
  <p:cSld name="1_Title 4">
    <p:bg>
      <p:bgPr>
        <a:solidFill>
          <a:schemeClr val="lt1"/>
        </a:solidFill>
        <a:effectLst/>
      </p:bgPr>
    </p:bg>
    <p:spTree>
      <p:nvGrpSpPr>
        <p:cNvPr id="1" name="Shape 15"/>
        <p:cNvGrpSpPr/>
        <p:nvPr/>
      </p:nvGrpSpPr>
      <p:grpSpPr>
        <a:xfrm>
          <a:off x="0" y="0"/>
          <a:ext cx="0" cy="0"/>
          <a:chOff x="0" y="0"/>
          <a:chExt cx="0" cy="0"/>
        </a:xfrm>
      </p:grpSpPr>
      <p:pic>
        <p:nvPicPr>
          <p:cNvPr id="5" name="صورة 4" descr="صورة تحتوي على الرسومات, اللون البرتقالي, تصميم الجرافيك, التصميم&#10;&#10;تم إنشاء الوصف تلقائياً">
            <a:extLst>
              <a:ext uri="{FF2B5EF4-FFF2-40B4-BE49-F238E27FC236}">
                <a16:creationId xmlns:a16="http://schemas.microsoft.com/office/drawing/2014/main" id="{AE046F7A-899B-2547-93ED-45ADAB1157D1}"/>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63" name="عنوان 62">
            <a:extLst>
              <a:ext uri="{FF2B5EF4-FFF2-40B4-BE49-F238E27FC236}">
                <a16:creationId xmlns:a16="http://schemas.microsoft.com/office/drawing/2014/main" id="{850EB642-1F60-2F45-A4FB-68A2C085F616}"/>
              </a:ext>
            </a:extLst>
          </p:cNvPr>
          <p:cNvSpPr>
            <a:spLocks noGrp="1"/>
          </p:cNvSpPr>
          <p:nvPr>
            <p:ph type="title" hasCustomPrompt="1"/>
          </p:nvPr>
        </p:nvSpPr>
        <p:spPr>
          <a:xfrm>
            <a:off x="6858000" y="2598569"/>
            <a:ext cx="4583976" cy="830431"/>
          </a:xfrm>
        </p:spPr>
        <p:txBody>
          <a:bodyPr/>
          <a:lstStyle>
            <a:lvl1pPr>
              <a:defRPr sz="6600" b="1" i="0">
                <a:solidFill>
                  <a:schemeClr val="bg1"/>
                </a:solidFill>
                <a:latin typeface="HRSD Title" panose="02000906030000020004" pitchFamily="2" charset="-78"/>
                <a:cs typeface="HRSD Title" panose="02000906030000020004" pitchFamily="2" charset="-78"/>
              </a:defRPr>
            </a:lvl1pPr>
          </a:lstStyle>
          <a:p>
            <a:pPr marR="0" algn="r" rtl="0">
              <a:lnSpc>
                <a:spcPct val="100000"/>
              </a:lnSpc>
              <a:spcBef>
                <a:spcPts val="0"/>
              </a:spcBef>
              <a:spcAft>
                <a:spcPts val="0"/>
              </a:spcAft>
              <a:buClr>
                <a:schemeClr val="accent1"/>
              </a:buClr>
              <a:buSzPts val="2400"/>
              <a:buFont typeface="Arial"/>
              <a:buNone/>
            </a:pPr>
            <a:r>
              <a:rPr lang="ar-SA" dirty="0"/>
              <a:t>عنوان رئيسي</a:t>
            </a:r>
          </a:p>
        </p:txBody>
      </p:sp>
      <p:grpSp>
        <p:nvGrpSpPr>
          <p:cNvPr id="111" name="مجموعة 110">
            <a:extLst>
              <a:ext uri="{FF2B5EF4-FFF2-40B4-BE49-F238E27FC236}">
                <a16:creationId xmlns:a16="http://schemas.microsoft.com/office/drawing/2014/main" id="{69A0B5DE-B75A-FA4C-89BD-9F71061EDE6E}"/>
              </a:ext>
            </a:extLst>
          </p:cNvPr>
          <p:cNvGrpSpPr/>
          <p:nvPr userDrawn="1"/>
        </p:nvGrpSpPr>
        <p:grpSpPr>
          <a:xfrm>
            <a:off x="6580919" y="-115810"/>
            <a:ext cx="5365681" cy="1384300"/>
            <a:chOff x="6580919" y="-115810"/>
            <a:chExt cx="5365681" cy="1384300"/>
          </a:xfrm>
        </p:grpSpPr>
        <p:pic>
          <p:nvPicPr>
            <p:cNvPr id="60" name="رسم 59">
              <a:extLst>
                <a:ext uri="{FF2B5EF4-FFF2-40B4-BE49-F238E27FC236}">
                  <a16:creationId xmlns:a16="http://schemas.microsoft.com/office/drawing/2014/main" id="{8DDCE94A-B758-F343-913C-3191EB79E4D6}"/>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6580919" y="-115810"/>
              <a:ext cx="3327400" cy="1384300"/>
            </a:xfrm>
            <a:prstGeom prst="rect">
              <a:avLst/>
            </a:prstGeom>
          </p:spPr>
        </p:pic>
        <p:cxnSp>
          <p:nvCxnSpPr>
            <p:cNvPr id="62" name="موصل مستقيم 61">
              <a:extLst>
                <a:ext uri="{FF2B5EF4-FFF2-40B4-BE49-F238E27FC236}">
                  <a16:creationId xmlns:a16="http://schemas.microsoft.com/office/drawing/2014/main" id="{BDCDDD6B-7754-0740-AC5E-6D2ACC1B0527}"/>
                </a:ext>
              </a:extLst>
            </p:cNvPr>
            <p:cNvCxnSpPr/>
            <p:nvPr userDrawn="1"/>
          </p:nvCxnSpPr>
          <p:spPr>
            <a:xfrm>
              <a:off x="9568316" y="242596"/>
              <a:ext cx="0" cy="66748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10" name="مجموعة 109">
              <a:extLst>
                <a:ext uri="{FF2B5EF4-FFF2-40B4-BE49-F238E27FC236}">
                  <a16:creationId xmlns:a16="http://schemas.microsoft.com/office/drawing/2014/main" id="{AAA82C8E-275A-DD45-90E6-B95BD1751EFE}"/>
                </a:ext>
              </a:extLst>
            </p:cNvPr>
            <p:cNvGrpSpPr/>
            <p:nvPr userDrawn="1"/>
          </p:nvGrpSpPr>
          <p:grpSpPr>
            <a:xfrm>
              <a:off x="9763215" y="248146"/>
              <a:ext cx="2183385" cy="667489"/>
              <a:chOff x="9793656" y="268317"/>
              <a:chExt cx="2007979" cy="613865"/>
            </a:xfrm>
            <a:solidFill>
              <a:schemeClr val="bg1"/>
            </a:solidFill>
          </p:grpSpPr>
          <p:sp>
            <p:nvSpPr>
              <p:cNvPr id="68" name="شكل حر 67">
                <a:extLst>
                  <a:ext uri="{FF2B5EF4-FFF2-40B4-BE49-F238E27FC236}">
                    <a16:creationId xmlns:a16="http://schemas.microsoft.com/office/drawing/2014/main" id="{BCBCEBD9-2252-C646-AEDD-E9E7646EC43B}"/>
                  </a:ext>
                </a:extLst>
              </p:cNvPr>
              <p:cNvSpPr/>
              <p:nvPr/>
            </p:nvSpPr>
            <p:spPr>
              <a:xfrm>
                <a:off x="9813294" y="599461"/>
                <a:ext cx="19020" cy="18147"/>
              </a:xfrm>
              <a:custGeom>
                <a:avLst/>
                <a:gdLst>
                  <a:gd name="connsiteX0" fmla="*/ 9421 w 19020"/>
                  <a:gd name="connsiteY0" fmla="*/ 18008 h 18147"/>
                  <a:gd name="connsiteX1" fmla="*/ 18884 w 19020"/>
                  <a:gd name="connsiteY1" fmla="*/ 10381 h 18147"/>
                  <a:gd name="connsiteX2" fmla="*/ 18931 w 19020"/>
                  <a:gd name="connsiteY2" fmla="*/ 9385 h 18147"/>
                  <a:gd name="connsiteX3" fmla="*/ 9421 w 19020"/>
                  <a:gd name="connsiteY3" fmla="*/ -91 h 18147"/>
                  <a:gd name="connsiteX4" fmla="*/ -89 w 19020"/>
                  <a:gd name="connsiteY4" fmla="*/ 9385 h 18147"/>
                  <a:gd name="connsiteX5" fmla="*/ 8523 w 19020"/>
                  <a:gd name="connsiteY5" fmla="*/ 18050 h 18147"/>
                  <a:gd name="connsiteX6" fmla="*/ 9421 w 19020"/>
                  <a:gd name="connsiteY6" fmla="*/ 18008 h 18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20" h="18147">
                    <a:moveTo>
                      <a:pt x="9421" y="18008"/>
                    </a:moveTo>
                    <a:cubicBezTo>
                      <a:pt x="14148" y="18506"/>
                      <a:pt x="18385" y="15091"/>
                      <a:pt x="18884" y="10381"/>
                    </a:cubicBezTo>
                    <a:cubicBezTo>
                      <a:pt x="18919" y="10050"/>
                      <a:pt x="18935" y="9717"/>
                      <a:pt x="18931" y="9385"/>
                    </a:cubicBezTo>
                    <a:cubicBezTo>
                      <a:pt x="18931" y="4151"/>
                      <a:pt x="14673" y="-91"/>
                      <a:pt x="9421" y="-91"/>
                    </a:cubicBezTo>
                    <a:cubicBezTo>
                      <a:pt x="4169" y="-91"/>
                      <a:pt x="-89" y="4151"/>
                      <a:pt x="-89" y="9385"/>
                    </a:cubicBezTo>
                    <a:cubicBezTo>
                      <a:pt x="-112" y="14147"/>
                      <a:pt x="3743" y="18027"/>
                      <a:pt x="8523" y="18050"/>
                    </a:cubicBezTo>
                    <a:cubicBezTo>
                      <a:pt x="8823" y="18052"/>
                      <a:pt x="9123" y="18038"/>
                      <a:pt x="9421" y="18008"/>
                    </a:cubicBezTo>
                    <a:close/>
                  </a:path>
                </a:pathLst>
              </a:custGeom>
              <a:grpFill/>
              <a:ln w="4740" cap="flat">
                <a:noFill/>
                <a:prstDash val="solid"/>
                <a:miter/>
              </a:ln>
            </p:spPr>
            <p:txBody>
              <a:bodyPr rtlCol="1" anchor="ctr"/>
              <a:lstStyle/>
              <a:p>
                <a:endParaRPr lang="ar-SA"/>
              </a:p>
            </p:txBody>
          </p:sp>
          <p:sp>
            <p:nvSpPr>
              <p:cNvPr id="69" name="شكل حر 68">
                <a:extLst>
                  <a:ext uri="{FF2B5EF4-FFF2-40B4-BE49-F238E27FC236}">
                    <a16:creationId xmlns:a16="http://schemas.microsoft.com/office/drawing/2014/main" id="{E0B377B3-0B49-CB4D-BDE5-0E27C630F3DE}"/>
                  </a:ext>
                </a:extLst>
              </p:cNvPr>
              <p:cNvSpPr/>
              <p:nvPr/>
            </p:nvSpPr>
            <p:spPr>
              <a:xfrm>
                <a:off x="9838495" y="599461"/>
                <a:ext cx="19020" cy="18147"/>
              </a:xfrm>
              <a:custGeom>
                <a:avLst/>
                <a:gdLst>
                  <a:gd name="connsiteX0" fmla="*/ 9421 w 19020"/>
                  <a:gd name="connsiteY0" fmla="*/ 18008 h 18147"/>
                  <a:gd name="connsiteX1" fmla="*/ 18884 w 19020"/>
                  <a:gd name="connsiteY1" fmla="*/ 10381 h 18147"/>
                  <a:gd name="connsiteX2" fmla="*/ 18931 w 19020"/>
                  <a:gd name="connsiteY2" fmla="*/ 9385 h 18147"/>
                  <a:gd name="connsiteX3" fmla="*/ 9421 w 19020"/>
                  <a:gd name="connsiteY3" fmla="*/ -91 h 18147"/>
                  <a:gd name="connsiteX4" fmla="*/ -89 w 19020"/>
                  <a:gd name="connsiteY4" fmla="*/ 9385 h 18147"/>
                  <a:gd name="connsiteX5" fmla="*/ 8523 w 19020"/>
                  <a:gd name="connsiteY5" fmla="*/ 18050 h 18147"/>
                  <a:gd name="connsiteX6" fmla="*/ 9421 w 19020"/>
                  <a:gd name="connsiteY6" fmla="*/ 18008 h 18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20" h="18147">
                    <a:moveTo>
                      <a:pt x="9421" y="18008"/>
                    </a:moveTo>
                    <a:cubicBezTo>
                      <a:pt x="14148" y="18506"/>
                      <a:pt x="18385" y="15091"/>
                      <a:pt x="18884" y="10381"/>
                    </a:cubicBezTo>
                    <a:cubicBezTo>
                      <a:pt x="18919" y="10050"/>
                      <a:pt x="18935" y="9717"/>
                      <a:pt x="18931" y="9385"/>
                    </a:cubicBezTo>
                    <a:cubicBezTo>
                      <a:pt x="18931" y="4151"/>
                      <a:pt x="14673" y="-91"/>
                      <a:pt x="9421" y="-91"/>
                    </a:cubicBezTo>
                    <a:cubicBezTo>
                      <a:pt x="4169" y="-91"/>
                      <a:pt x="-89" y="4151"/>
                      <a:pt x="-89" y="9385"/>
                    </a:cubicBezTo>
                    <a:cubicBezTo>
                      <a:pt x="-112" y="14147"/>
                      <a:pt x="3743" y="18027"/>
                      <a:pt x="8523" y="18050"/>
                    </a:cubicBezTo>
                    <a:cubicBezTo>
                      <a:pt x="8823" y="18052"/>
                      <a:pt x="9123" y="18038"/>
                      <a:pt x="9421" y="18008"/>
                    </a:cubicBezTo>
                    <a:close/>
                  </a:path>
                </a:pathLst>
              </a:custGeom>
              <a:grpFill/>
              <a:ln w="4740" cap="flat">
                <a:noFill/>
                <a:prstDash val="solid"/>
                <a:miter/>
              </a:ln>
            </p:spPr>
            <p:txBody>
              <a:bodyPr rtlCol="1" anchor="ctr"/>
              <a:lstStyle/>
              <a:p>
                <a:endParaRPr lang="ar-SA"/>
              </a:p>
            </p:txBody>
          </p:sp>
          <p:sp>
            <p:nvSpPr>
              <p:cNvPr id="70" name="شكل حر 69">
                <a:extLst>
                  <a:ext uri="{FF2B5EF4-FFF2-40B4-BE49-F238E27FC236}">
                    <a16:creationId xmlns:a16="http://schemas.microsoft.com/office/drawing/2014/main" id="{F97E74D2-6ECE-F44A-B753-B2ECF06128F2}"/>
                  </a:ext>
                </a:extLst>
              </p:cNvPr>
              <p:cNvSpPr/>
              <p:nvPr/>
            </p:nvSpPr>
            <p:spPr>
              <a:xfrm>
                <a:off x="9860844" y="710729"/>
                <a:ext cx="19019" cy="18081"/>
              </a:xfrm>
              <a:custGeom>
                <a:avLst/>
                <a:gdLst>
                  <a:gd name="connsiteX0" fmla="*/ 9421 w 19019"/>
                  <a:gd name="connsiteY0" fmla="*/ -62 h 18081"/>
                  <a:gd name="connsiteX1" fmla="*/ -61 w 19019"/>
                  <a:gd name="connsiteY1" fmla="*/ 7963 h 18081"/>
                  <a:gd name="connsiteX2" fmla="*/ -89 w 19019"/>
                  <a:gd name="connsiteY2" fmla="*/ 8514 h 18081"/>
                  <a:gd name="connsiteX3" fmla="*/ 9421 w 19019"/>
                  <a:gd name="connsiteY3" fmla="*/ 17990 h 18081"/>
                  <a:gd name="connsiteX4" fmla="*/ 18931 w 19019"/>
                  <a:gd name="connsiteY4" fmla="*/ 8514 h 18081"/>
                  <a:gd name="connsiteX5" fmla="*/ 9975 w 19019"/>
                  <a:gd name="connsiteY5" fmla="*/ -89 h 18081"/>
                  <a:gd name="connsiteX6" fmla="*/ 9421 w 19019"/>
                  <a:gd name="connsiteY6" fmla="*/ -62 h 18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19" h="18081">
                    <a:moveTo>
                      <a:pt x="9421" y="-62"/>
                    </a:moveTo>
                    <a:cubicBezTo>
                      <a:pt x="4579" y="-455"/>
                      <a:pt x="334" y="3138"/>
                      <a:pt x="-61" y="7963"/>
                    </a:cubicBezTo>
                    <a:cubicBezTo>
                      <a:pt x="-76" y="8146"/>
                      <a:pt x="-85" y="8330"/>
                      <a:pt x="-89" y="8514"/>
                    </a:cubicBezTo>
                    <a:cubicBezTo>
                      <a:pt x="-89" y="13748"/>
                      <a:pt x="4169" y="17990"/>
                      <a:pt x="9421" y="17990"/>
                    </a:cubicBezTo>
                    <a:cubicBezTo>
                      <a:pt x="14673" y="17990"/>
                      <a:pt x="18931" y="13748"/>
                      <a:pt x="18931" y="8514"/>
                    </a:cubicBezTo>
                    <a:cubicBezTo>
                      <a:pt x="18842" y="3674"/>
                      <a:pt x="14832" y="-178"/>
                      <a:pt x="9975" y="-89"/>
                    </a:cubicBezTo>
                    <a:cubicBezTo>
                      <a:pt x="9790" y="-86"/>
                      <a:pt x="9605" y="-77"/>
                      <a:pt x="9421" y="-62"/>
                    </a:cubicBezTo>
                    <a:close/>
                  </a:path>
                </a:pathLst>
              </a:custGeom>
              <a:grpFill/>
              <a:ln w="4740" cap="flat">
                <a:noFill/>
                <a:prstDash val="solid"/>
                <a:miter/>
              </a:ln>
            </p:spPr>
            <p:txBody>
              <a:bodyPr rtlCol="1" anchor="ctr"/>
              <a:lstStyle/>
              <a:p>
                <a:endParaRPr lang="ar-SA"/>
              </a:p>
            </p:txBody>
          </p:sp>
          <p:sp>
            <p:nvSpPr>
              <p:cNvPr id="71" name="شكل حر 70">
                <a:extLst>
                  <a:ext uri="{FF2B5EF4-FFF2-40B4-BE49-F238E27FC236}">
                    <a16:creationId xmlns:a16="http://schemas.microsoft.com/office/drawing/2014/main" id="{94CBDC1F-C4EA-8C49-BF92-37CA6F7D7D57}"/>
                  </a:ext>
                </a:extLst>
              </p:cNvPr>
              <p:cNvSpPr/>
              <p:nvPr/>
            </p:nvSpPr>
            <p:spPr>
              <a:xfrm>
                <a:off x="9885760" y="710726"/>
                <a:ext cx="19019" cy="18085"/>
              </a:xfrm>
              <a:custGeom>
                <a:avLst/>
                <a:gdLst>
                  <a:gd name="connsiteX0" fmla="*/ 9421 w 19019"/>
                  <a:gd name="connsiteY0" fmla="*/ -58 h 18085"/>
                  <a:gd name="connsiteX1" fmla="*/ -61 w 19019"/>
                  <a:gd name="connsiteY1" fmla="*/ 7966 h 18085"/>
                  <a:gd name="connsiteX2" fmla="*/ -89 w 19019"/>
                  <a:gd name="connsiteY2" fmla="*/ 8518 h 18085"/>
                  <a:gd name="connsiteX3" fmla="*/ 9421 w 19019"/>
                  <a:gd name="connsiteY3" fmla="*/ 17994 h 18085"/>
                  <a:gd name="connsiteX4" fmla="*/ 18931 w 19019"/>
                  <a:gd name="connsiteY4" fmla="*/ 8518 h 18085"/>
                  <a:gd name="connsiteX5" fmla="*/ 10073 w 19019"/>
                  <a:gd name="connsiteY5" fmla="*/ -91 h 18085"/>
                  <a:gd name="connsiteX6" fmla="*/ 9421 w 19019"/>
                  <a:gd name="connsiteY6" fmla="*/ -58 h 18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19" h="18085">
                    <a:moveTo>
                      <a:pt x="9421" y="-58"/>
                    </a:moveTo>
                    <a:cubicBezTo>
                      <a:pt x="4579" y="-451"/>
                      <a:pt x="334" y="3141"/>
                      <a:pt x="-61" y="7966"/>
                    </a:cubicBezTo>
                    <a:cubicBezTo>
                      <a:pt x="-76" y="8150"/>
                      <a:pt x="-85" y="8334"/>
                      <a:pt x="-89" y="8518"/>
                    </a:cubicBezTo>
                    <a:cubicBezTo>
                      <a:pt x="-89" y="13751"/>
                      <a:pt x="4169" y="17994"/>
                      <a:pt x="9421" y="17994"/>
                    </a:cubicBezTo>
                    <a:cubicBezTo>
                      <a:pt x="14673" y="17994"/>
                      <a:pt x="18931" y="13751"/>
                      <a:pt x="18931" y="8518"/>
                    </a:cubicBezTo>
                    <a:cubicBezTo>
                      <a:pt x="18871" y="3703"/>
                      <a:pt x="14905" y="-151"/>
                      <a:pt x="10073" y="-91"/>
                    </a:cubicBezTo>
                    <a:cubicBezTo>
                      <a:pt x="9855" y="-88"/>
                      <a:pt x="9638" y="-77"/>
                      <a:pt x="9421" y="-58"/>
                    </a:cubicBezTo>
                    <a:close/>
                  </a:path>
                </a:pathLst>
              </a:custGeom>
              <a:grpFill/>
              <a:ln w="4740" cap="flat">
                <a:noFill/>
                <a:prstDash val="solid"/>
                <a:miter/>
              </a:ln>
            </p:spPr>
            <p:txBody>
              <a:bodyPr rtlCol="1" anchor="ctr"/>
              <a:lstStyle/>
              <a:p>
                <a:endParaRPr lang="ar-SA"/>
              </a:p>
            </p:txBody>
          </p:sp>
          <p:sp>
            <p:nvSpPr>
              <p:cNvPr id="72" name="شكل حر 71">
                <a:extLst>
                  <a:ext uri="{FF2B5EF4-FFF2-40B4-BE49-F238E27FC236}">
                    <a16:creationId xmlns:a16="http://schemas.microsoft.com/office/drawing/2014/main" id="{3CCAF8E8-A924-B748-8B06-A619E45DAB9A}"/>
                  </a:ext>
                </a:extLst>
              </p:cNvPr>
              <p:cNvSpPr/>
              <p:nvPr/>
            </p:nvSpPr>
            <p:spPr>
              <a:xfrm>
                <a:off x="9793656" y="629975"/>
                <a:ext cx="204939" cy="68891"/>
              </a:xfrm>
              <a:custGeom>
                <a:avLst/>
                <a:gdLst>
                  <a:gd name="connsiteX0" fmla="*/ 160487 w 204939"/>
                  <a:gd name="connsiteY0" fmla="*/ 34023 h 68891"/>
                  <a:gd name="connsiteX1" fmla="*/ 176774 w 204939"/>
                  <a:gd name="connsiteY1" fmla="*/ 15103 h 68891"/>
                  <a:gd name="connsiteX2" fmla="*/ 178936 w 204939"/>
                  <a:gd name="connsiteY2" fmla="*/ 15071 h 68891"/>
                  <a:gd name="connsiteX3" fmla="*/ 197385 w 204939"/>
                  <a:gd name="connsiteY3" fmla="*/ 19809 h 68891"/>
                  <a:gd name="connsiteX4" fmla="*/ 202140 w 204939"/>
                  <a:gd name="connsiteY4" fmla="*/ 5879 h 68891"/>
                  <a:gd name="connsiteX5" fmla="*/ 177652 w 204939"/>
                  <a:gd name="connsiteY5" fmla="*/ -91 h 68891"/>
                  <a:gd name="connsiteX6" fmla="*/ 145984 w 204939"/>
                  <a:gd name="connsiteY6" fmla="*/ 31322 h 68891"/>
                  <a:gd name="connsiteX7" fmla="*/ 150739 w 204939"/>
                  <a:gd name="connsiteY7" fmla="*/ 53733 h 68891"/>
                  <a:gd name="connsiteX8" fmla="*/ 118500 w 204939"/>
                  <a:gd name="connsiteY8" fmla="*/ 53733 h 68891"/>
                  <a:gd name="connsiteX9" fmla="*/ 118500 w 204939"/>
                  <a:gd name="connsiteY9" fmla="*/ 856 h 68891"/>
                  <a:gd name="connsiteX10" fmla="*/ 103475 w 204939"/>
                  <a:gd name="connsiteY10" fmla="*/ 856 h 68891"/>
                  <a:gd name="connsiteX11" fmla="*/ 103475 w 204939"/>
                  <a:gd name="connsiteY11" fmla="*/ 53828 h 68891"/>
                  <a:gd name="connsiteX12" fmla="*/ 62867 w 204939"/>
                  <a:gd name="connsiteY12" fmla="*/ 53828 h 68891"/>
                  <a:gd name="connsiteX13" fmla="*/ 62867 w 204939"/>
                  <a:gd name="connsiteY13" fmla="*/ 856 h 68891"/>
                  <a:gd name="connsiteX14" fmla="*/ 38569 w 204939"/>
                  <a:gd name="connsiteY14" fmla="*/ 856 h 68891"/>
                  <a:gd name="connsiteX15" fmla="*/ -89 w 204939"/>
                  <a:gd name="connsiteY15" fmla="*/ 34971 h 68891"/>
                  <a:gd name="connsiteX16" fmla="*/ -89 w 204939"/>
                  <a:gd name="connsiteY16" fmla="*/ 34971 h 68891"/>
                  <a:gd name="connsiteX17" fmla="*/ 36572 w 204939"/>
                  <a:gd name="connsiteY17" fmla="*/ 68800 h 68891"/>
                  <a:gd name="connsiteX18" fmla="*/ 204851 w 204939"/>
                  <a:gd name="connsiteY18" fmla="*/ 68800 h 68891"/>
                  <a:gd name="connsiteX19" fmla="*/ 204851 w 204939"/>
                  <a:gd name="connsiteY19" fmla="*/ 53733 h 68891"/>
                  <a:gd name="connsiteX20" fmla="*/ 167477 w 204939"/>
                  <a:gd name="connsiteY20" fmla="*/ 53733 h 68891"/>
                  <a:gd name="connsiteX21" fmla="*/ 160487 w 204939"/>
                  <a:gd name="connsiteY21" fmla="*/ 34023 h 68891"/>
                  <a:gd name="connsiteX22" fmla="*/ 48079 w 204939"/>
                  <a:gd name="connsiteY22" fmla="*/ 53828 h 68891"/>
                  <a:gd name="connsiteX23" fmla="*/ 35241 w 204939"/>
                  <a:gd name="connsiteY23" fmla="*/ 53828 h 68891"/>
                  <a:gd name="connsiteX24" fmla="*/ 14081 w 204939"/>
                  <a:gd name="connsiteY24" fmla="*/ 34876 h 68891"/>
                  <a:gd name="connsiteX25" fmla="*/ 14081 w 204939"/>
                  <a:gd name="connsiteY25" fmla="*/ 34876 h 68891"/>
                  <a:gd name="connsiteX26" fmla="*/ 35241 w 204939"/>
                  <a:gd name="connsiteY26" fmla="*/ 15923 h 68891"/>
                  <a:gd name="connsiteX27" fmla="*/ 48079 w 204939"/>
                  <a:gd name="connsiteY27" fmla="*/ 15923 h 68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04939" h="68891">
                    <a:moveTo>
                      <a:pt x="160487" y="34023"/>
                    </a:moveTo>
                    <a:cubicBezTo>
                      <a:pt x="159741" y="24317"/>
                      <a:pt x="167033" y="15846"/>
                      <a:pt x="176774" y="15103"/>
                    </a:cubicBezTo>
                    <a:cubicBezTo>
                      <a:pt x="177493" y="15049"/>
                      <a:pt x="178215" y="15038"/>
                      <a:pt x="178936" y="15071"/>
                    </a:cubicBezTo>
                    <a:cubicBezTo>
                      <a:pt x="185358" y="15298"/>
                      <a:pt x="191653" y="16915"/>
                      <a:pt x="197385" y="19809"/>
                    </a:cubicBezTo>
                    <a:lnTo>
                      <a:pt x="202140" y="5879"/>
                    </a:lnTo>
                    <a:cubicBezTo>
                      <a:pt x="194455" y="2293"/>
                      <a:pt x="186131" y="264"/>
                      <a:pt x="177652" y="-91"/>
                    </a:cubicBezTo>
                    <a:cubicBezTo>
                      <a:pt x="159013" y="-91"/>
                      <a:pt x="145984" y="11185"/>
                      <a:pt x="145984" y="31322"/>
                    </a:cubicBezTo>
                    <a:cubicBezTo>
                      <a:pt x="146286" y="39007"/>
                      <a:pt x="147893" y="46585"/>
                      <a:pt x="150739" y="53733"/>
                    </a:cubicBezTo>
                    <a:lnTo>
                      <a:pt x="118500" y="53733"/>
                    </a:lnTo>
                    <a:lnTo>
                      <a:pt x="118500" y="856"/>
                    </a:lnTo>
                    <a:lnTo>
                      <a:pt x="103475" y="856"/>
                    </a:lnTo>
                    <a:lnTo>
                      <a:pt x="103475" y="53828"/>
                    </a:lnTo>
                    <a:lnTo>
                      <a:pt x="62867" y="53828"/>
                    </a:lnTo>
                    <a:lnTo>
                      <a:pt x="62867" y="856"/>
                    </a:lnTo>
                    <a:lnTo>
                      <a:pt x="38569" y="856"/>
                    </a:lnTo>
                    <a:cubicBezTo>
                      <a:pt x="15270" y="856"/>
                      <a:pt x="-89" y="15071"/>
                      <a:pt x="-89" y="34971"/>
                    </a:cubicBezTo>
                    <a:lnTo>
                      <a:pt x="-89" y="34971"/>
                    </a:lnTo>
                    <a:cubicBezTo>
                      <a:pt x="-89" y="54870"/>
                      <a:pt x="14699" y="68800"/>
                      <a:pt x="36572" y="68800"/>
                    </a:cubicBezTo>
                    <a:lnTo>
                      <a:pt x="204851" y="68800"/>
                    </a:lnTo>
                    <a:lnTo>
                      <a:pt x="204851" y="53733"/>
                    </a:lnTo>
                    <a:lnTo>
                      <a:pt x="167477" y="53733"/>
                    </a:lnTo>
                    <a:cubicBezTo>
                      <a:pt x="163277" y="47978"/>
                      <a:pt x="160848" y="41130"/>
                      <a:pt x="160487" y="34023"/>
                    </a:cubicBezTo>
                    <a:close/>
                    <a:moveTo>
                      <a:pt x="48079" y="53828"/>
                    </a:moveTo>
                    <a:lnTo>
                      <a:pt x="35241" y="53828"/>
                    </a:lnTo>
                    <a:cubicBezTo>
                      <a:pt x="23068" y="53828"/>
                      <a:pt x="14081" y="46247"/>
                      <a:pt x="14081" y="34876"/>
                    </a:cubicBezTo>
                    <a:lnTo>
                      <a:pt x="14081" y="34876"/>
                    </a:lnTo>
                    <a:cubicBezTo>
                      <a:pt x="14081" y="23315"/>
                      <a:pt x="22925" y="15923"/>
                      <a:pt x="35241" y="15923"/>
                    </a:cubicBezTo>
                    <a:lnTo>
                      <a:pt x="48079" y="15923"/>
                    </a:lnTo>
                    <a:close/>
                  </a:path>
                </a:pathLst>
              </a:custGeom>
              <a:grpFill/>
              <a:ln w="4740" cap="flat">
                <a:noFill/>
                <a:prstDash val="solid"/>
                <a:miter/>
              </a:ln>
            </p:spPr>
            <p:txBody>
              <a:bodyPr rtlCol="1" anchor="ctr"/>
              <a:lstStyle/>
              <a:p>
                <a:endParaRPr lang="ar-SA"/>
              </a:p>
            </p:txBody>
          </p:sp>
          <p:sp>
            <p:nvSpPr>
              <p:cNvPr id="73" name="شكل حر 72">
                <a:extLst>
                  <a:ext uri="{FF2B5EF4-FFF2-40B4-BE49-F238E27FC236}">
                    <a16:creationId xmlns:a16="http://schemas.microsoft.com/office/drawing/2014/main" id="{0EBE3AB1-BF0E-644E-8333-E5CF199C3A33}"/>
                  </a:ext>
                </a:extLst>
              </p:cNvPr>
              <p:cNvSpPr/>
              <p:nvPr/>
            </p:nvSpPr>
            <p:spPr>
              <a:xfrm>
                <a:off x="10123319" y="602541"/>
                <a:ext cx="19020" cy="18147"/>
              </a:xfrm>
              <a:custGeom>
                <a:avLst/>
                <a:gdLst>
                  <a:gd name="connsiteX0" fmla="*/ 9421 w 19020"/>
                  <a:gd name="connsiteY0" fmla="*/ 18008 h 18147"/>
                  <a:gd name="connsiteX1" fmla="*/ 18884 w 19020"/>
                  <a:gd name="connsiteY1" fmla="*/ 10381 h 18147"/>
                  <a:gd name="connsiteX2" fmla="*/ 18931 w 19020"/>
                  <a:gd name="connsiteY2" fmla="*/ 9385 h 18147"/>
                  <a:gd name="connsiteX3" fmla="*/ 9421 w 19020"/>
                  <a:gd name="connsiteY3" fmla="*/ -91 h 18147"/>
                  <a:gd name="connsiteX4" fmla="*/ -89 w 19020"/>
                  <a:gd name="connsiteY4" fmla="*/ 9385 h 18147"/>
                  <a:gd name="connsiteX5" fmla="*/ 8623 w 19020"/>
                  <a:gd name="connsiteY5" fmla="*/ 18046 h 18147"/>
                  <a:gd name="connsiteX6" fmla="*/ 9421 w 19020"/>
                  <a:gd name="connsiteY6" fmla="*/ 18008 h 18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20" h="18147">
                    <a:moveTo>
                      <a:pt x="9421" y="18008"/>
                    </a:moveTo>
                    <a:cubicBezTo>
                      <a:pt x="14148" y="18506"/>
                      <a:pt x="18385" y="15091"/>
                      <a:pt x="18884" y="10381"/>
                    </a:cubicBezTo>
                    <a:cubicBezTo>
                      <a:pt x="18919" y="10050"/>
                      <a:pt x="18935" y="9717"/>
                      <a:pt x="18931" y="9385"/>
                    </a:cubicBezTo>
                    <a:cubicBezTo>
                      <a:pt x="18931" y="4151"/>
                      <a:pt x="14673" y="-91"/>
                      <a:pt x="9421" y="-91"/>
                    </a:cubicBezTo>
                    <a:cubicBezTo>
                      <a:pt x="4169" y="-91"/>
                      <a:pt x="-89" y="4151"/>
                      <a:pt x="-89" y="9385"/>
                    </a:cubicBezTo>
                    <a:cubicBezTo>
                      <a:pt x="-83" y="14174"/>
                      <a:pt x="3817" y="18051"/>
                      <a:pt x="8623" y="18046"/>
                    </a:cubicBezTo>
                    <a:cubicBezTo>
                      <a:pt x="8889" y="18045"/>
                      <a:pt x="9156" y="18033"/>
                      <a:pt x="9421" y="18008"/>
                    </a:cubicBezTo>
                    <a:close/>
                  </a:path>
                </a:pathLst>
              </a:custGeom>
              <a:grpFill/>
              <a:ln w="4740" cap="flat">
                <a:noFill/>
                <a:prstDash val="solid"/>
                <a:miter/>
              </a:ln>
            </p:spPr>
            <p:txBody>
              <a:bodyPr rtlCol="1" anchor="ctr"/>
              <a:lstStyle/>
              <a:p>
                <a:endParaRPr lang="ar-SA"/>
              </a:p>
            </p:txBody>
          </p:sp>
          <p:sp>
            <p:nvSpPr>
              <p:cNvPr id="74" name="شكل حر 73">
                <a:extLst>
                  <a:ext uri="{FF2B5EF4-FFF2-40B4-BE49-F238E27FC236}">
                    <a16:creationId xmlns:a16="http://schemas.microsoft.com/office/drawing/2014/main" id="{44D178AE-32CB-C041-8E42-3734B19C3172}"/>
                  </a:ext>
                </a:extLst>
              </p:cNvPr>
              <p:cNvSpPr/>
              <p:nvPr/>
            </p:nvSpPr>
            <p:spPr>
              <a:xfrm>
                <a:off x="10148425" y="603412"/>
                <a:ext cx="18805" cy="17266"/>
              </a:xfrm>
              <a:custGeom>
                <a:avLst/>
                <a:gdLst>
                  <a:gd name="connsiteX0" fmla="*/ 9421 w 18805"/>
                  <a:gd name="connsiteY0" fmla="*/ 17137 h 17266"/>
                  <a:gd name="connsiteX1" fmla="*/ 18692 w 18805"/>
                  <a:gd name="connsiteY1" fmla="*/ 9177 h 17266"/>
                  <a:gd name="connsiteX2" fmla="*/ 10703 w 18805"/>
                  <a:gd name="connsiteY2" fmla="*/ -62 h 17266"/>
                  <a:gd name="connsiteX3" fmla="*/ 9421 w 18805"/>
                  <a:gd name="connsiteY3" fmla="*/ -62 h 17266"/>
                  <a:gd name="connsiteX4" fmla="*/ -61 w 18805"/>
                  <a:gd name="connsiteY4" fmla="*/ 7963 h 17266"/>
                  <a:gd name="connsiteX5" fmla="*/ -89 w 18805"/>
                  <a:gd name="connsiteY5" fmla="*/ 8514 h 17266"/>
                  <a:gd name="connsiteX6" fmla="*/ 8623 w 18805"/>
                  <a:gd name="connsiteY6" fmla="*/ 17175 h 17266"/>
                  <a:gd name="connsiteX7" fmla="*/ 9421 w 18805"/>
                  <a:gd name="connsiteY7" fmla="*/ 17137 h 17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805" h="17266">
                    <a:moveTo>
                      <a:pt x="9421" y="17137"/>
                    </a:moveTo>
                    <a:cubicBezTo>
                      <a:pt x="14187" y="17490"/>
                      <a:pt x="18338" y="13926"/>
                      <a:pt x="18692" y="9177"/>
                    </a:cubicBezTo>
                    <a:cubicBezTo>
                      <a:pt x="19047" y="4427"/>
                      <a:pt x="15470" y="291"/>
                      <a:pt x="10703" y="-62"/>
                    </a:cubicBezTo>
                    <a:cubicBezTo>
                      <a:pt x="10276" y="-93"/>
                      <a:pt x="9848" y="-93"/>
                      <a:pt x="9421" y="-62"/>
                    </a:cubicBezTo>
                    <a:cubicBezTo>
                      <a:pt x="4579" y="-455"/>
                      <a:pt x="334" y="3138"/>
                      <a:pt x="-61" y="7963"/>
                    </a:cubicBezTo>
                    <a:cubicBezTo>
                      <a:pt x="-76" y="8146"/>
                      <a:pt x="-85" y="8330"/>
                      <a:pt x="-89" y="8514"/>
                    </a:cubicBezTo>
                    <a:cubicBezTo>
                      <a:pt x="-83" y="13303"/>
                      <a:pt x="3817" y="17180"/>
                      <a:pt x="8623" y="17175"/>
                    </a:cubicBezTo>
                    <a:cubicBezTo>
                      <a:pt x="8889" y="17175"/>
                      <a:pt x="9156" y="17162"/>
                      <a:pt x="9421" y="17137"/>
                    </a:cubicBezTo>
                    <a:close/>
                  </a:path>
                </a:pathLst>
              </a:custGeom>
              <a:grpFill/>
              <a:ln w="4740" cap="flat">
                <a:noFill/>
                <a:prstDash val="solid"/>
                <a:miter/>
              </a:ln>
            </p:spPr>
            <p:txBody>
              <a:bodyPr rtlCol="1" anchor="ctr"/>
              <a:lstStyle/>
              <a:p>
                <a:endParaRPr lang="ar-SA"/>
              </a:p>
            </p:txBody>
          </p:sp>
          <p:sp>
            <p:nvSpPr>
              <p:cNvPr id="75" name="شكل حر 74">
                <a:extLst>
                  <a:ext uri="{FF2B5EF4-FFF2-40B4-BE49-F238E27FC236}">
                    <a16:creationId xmlns:a16="http://schemas.microsoft.com/office/drawing/2014/main" id="{A186E65C-BA65-1240-92AD-F17124CF5CA4}"/>
                  </a:ext>
                </a:extLst>
              </p:cNvPr>
              <p:cNvSpPr/>
              <p:nvPr/>
            </p:nvSpPr>
            <p:spPr>
              <a:xfrm>
                <a:off x="10014572" y="603347"/>
                <a:ext cx="262664" cy="95614"/>
              </a:xfrm>
              <a:custGeom>
                <a:avLst/>
                <a:gdLst>
                  <a:gd name="connsiteX0" fmla="*/ 211365 w 262664"/>
                  <a:gd name="connsiteY0" fmla="*/ 25968 h 95614"/>
                  <a:gd name="connsiteX1" fmla="*/ 186401 w 262664"/>
                  <a:gd name="connsiteY1" fmla="*/ 32933 h 95614"/>
                  <a:gd name="connsiteX2" fmla="*/ 191870 w 262664"/>
                  <a:gd name="connsiteY2" fmla="*/ 46674 h 95614"/>
                  <a:gd name="connsiteX3" fmla="*/ 210414 w 262664"/>
                  <a:gd name="connsiteY3" fmla="*/ 41035 h 95614"/>
                  <a:gd name="connsiteX4" fmla="*/ 242415 w 262664"/>
                  <a:gd name="connsiteY4" fmla="*/ 80456 h 95614"/>
                  <a:gd name="connsiteX5" fmla="*/ 165860 w 262664"/>
                  <a:gd name="connsiteY5" fmla="*/ 80456 h 95614"/>
                  <a:gd name="connsiteX6" fmla="*/ 165860 w 262664"/>
                  <a:gd name="connsiteY6" fmla="*/ 27484 h 95614"/>
                  <a:gd name="connsiteX7" fmla="*/ 150834 w 262664"/>
                  <a:gd name="connsiteY7" fmla="*/ 27484 h 95614"/>
                  <a:gd name="connsiteX8" fmla="*/ 150834 w 262664"/>
                  <a:gd name="connsiteY8" fmla="*/ 80456 h 95614"/>
                  <a:gd name="connsiteX9" fmla="*/ 110179 w 262664"/>
                  <a:gd name="connsiteY9" fmla="*/ 80456 h 95614"/>
                  <a:gd name="connsiteX10" fmla="*/ 110179 w 262664"/>
                  <a:gd name="connsiteY10" fmla="*/ 62120 h 95614"/>
                  <a:gd name="connsiteX11" fmla="*/ 76894 w 262664"/>
                  <a:gd name="connsiteY11" fmla="*/ 25968 h 95614"/>
                  <a:gd name="connsiteX12" fmla="*/ 76894 w 262664"/>
                  <a:gd name="connsiteY12" fmla="*/ 25968 h 95614"/>
                  <a:gd name="connsiteX13" fmla="*/ 43609 w 262664"/>
                  <a:gd name="connsiteY13" fmla="*/ 62025 h 95614"/>
                  <a:gd name="connsiteX14" fmla="*/ 43609 w 262664"/>
                  <a:gd name="connsiteY14" fmla="*/ 61741 h 95614"/>
                  <a:gd name="connsiteX15" fmla="*/ 25398 w 262664"/>
                  <a:gd name="connsiteY15" fmla="*/ 80456 h 95614"/>
                  <a:gd name="connsiteX16" fmla="*/ 14937 w 262664"/>
                  <a:gd name="connsiteY16" fmla="*/ 80456 h 95614"/>
                  <a:gd name="connsiteX17" fmla="*/ 14937 w 262664"/>
                  <a:gd name="connsiteY17" fmla="*/ -91 h 95614"/>
                  <a:gd name="connsiteX18" fmla="*/ -89 w 262664"/>
                  <a:gd name="connsiteY18" fmla="*/ -91 h 95614"/>
                  <a:gd name="connsiteX19" fmla="*/ -89 w 262664"/>
                  <a:gd name="connsiteY19" fmla="*/ 95523 h 95614"/>
                  <a:gd name="connsiteX20" fmla="*/ 25398 w 262664"/>
                  <a:gd name="connsiteY20" fmla="*/ 95523 h 95614"/>
                  <a:gd name="connsiteX21" fmla="*/ 50171 w 262664"/>
                  <a:gd name="connsiteY21" fmla="*/ 84531 h 95614"/>
                  <a:gd name="connsiteX22" fmla="*/ 77132 w 262664"/>
                  <a:gd name="connsiteY22" fmla="*/ 95523 h 95614"/>
                  <a:gd name="connsiteX23" fmla="*/ 262576 w 262664"/>
                  <a:gd name="connsiteY23" fmla="*/ 95523 h 95614"/>
                  <a:gd name="connsiteX24" fmla="*/ 262576 w 262664"/>
                  <a:gd name="connsiteY24" fmla="*/ 80456 h 95614"/>
                  <a:gd name="connsiteX25" fmla="*/ 211365 w 262664"/>
                  <a:gd name="connsiteY25" fmla="*/ 25968 h 95614"/>
                  <a:gd name="connsiteX26" fmla="*/ 95153 w 262664"/>
                  <a:gd name="connsiteY26" fmla="*/ 80456 h 95614"/>
                  <a:gd name="connsiteX27" fmla="*/ 76704 w 262664"/>
                  <a:gd name="connsiteY27" fmla="*/ 80456 h 95614"/>
                  <a:gd name="connsiteX28" fmla="*/ 58238 w 262664"/>
                  <a:gd name="connsiteY28" fmla="*/ 65171 h 95614"/>
                  <a:gd name="connsiteX29" fmla="*/ 58255 w 262664"/>
                  <a:gd name="connsiteY29" fmla="*/ 61883 h 95614"/>
                  <a:gd name="connsiteX30" fmla="*/ 58255 w 262664"/>
                  <a:gd name="connsiteY30" fmla="*/ 61883 h 95614"/>
                  <a:gd name="connsiteX31" fmla="*/ 76704 w 262664"/>
                  <a:gd name="connsiteY31" fmla="*/ 41130 h 95614"/>
                  <a:gd name="connsiteX32" fmla="*/ 76704 w 262664"/>
                  <a:gd name="connsiteY32" fmla="*/ 41130 h 95614"/>
                  <a:gd name="connsiteX33" fmla="*/ 95011 w 262664"/>
                  <a:gd name="connsiteY33" fmla="*/ 61883 h 95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62664" h="95614">
                    <a:moveTo>
                      <a:pt x="211365" y="25968"/>
                    </a:moveTo>
                    <a:cubicBezTo>
                      <a:pt x="202597" y="26219"/>
                      <a:pt x="194025" y="28611"/>
                      <a:pt x="186401" y="32933"/>
                    </a:cubicBezTo>
                    <a:lnTo>
                      <a:pt x="191870" y="46674"/>
                    </a:lnTo>
                    <a:cubicBezTo>
                      <a:pt x="197324" y="42943"/>
                      <a:pt x="203798" y="40974"/>
                      <a:pt x="210414" y="41035"/>
                    </a:cubicBezTo>
                    <a:cubicBezTo>
                      <a:pt x="228673" y="41035"/>
                      <a:pt x="232192" y="62167"/>
                      <a:pt x="242415" y="80456"/>
                    </a:cubicBezTo>
                    <a:lnTo>
                      <a:pt x="165860" y="80456"/>
                    </a:lnTo>
                    <a:lnTo>
                      <a:pt x="165860" y="27484"/>
                    </a:lnTo>
                    <a:lnTo>
                      <a:pt x="150834" y="27484"/>
                    </a:lnTo>
                    <a:lnTo>
                      <a:pt x="150834" y="80456"/>
                    </a:lnTo>
                    <a:lnTo>
                      <a:pt x="110179" y="80456"/>
                    </a:lnTo>
                    <a:lnTo>
                      <a:pt x="110179" y="62120"/>
                    </a:lnTo>
                    <a:cubicBezTo>
                      <a:pt x="110179" y="40467"/>
                      <a:pt x="96818" y="25968"/>
                      <a:pt x="76894" y="25968"/>
                    </a:cubicBezTo>
                    <a:lnTo>
                      <a:pt x="76894" y="25968"/>
                    </a:lnTo>
                    <a:cubicBezTo>
                      <a:pt x="56828" y="25968"/>
                      <a:pt x="43609" y="40419"/>
                      <a:pt x="43609" y="62025"/>
                    </a:cubicBezTo>
                    <a:lnTo>
                      <a:pt x="43609" y="61741"/>
                    </a:lnTo>
                    <a:cubicBezTo>
                      <a:pt x="43609" y="74676"/>
                      <a:pt x="37333" y="80456"/>
                      <a:pt x="25398" y="80456"/>
                    </a:cubicBezTo>
                    <a:lnTo>
                      <a:pt x="14937" y="80456"/>
                    </a:lnTo>
                    <a:lnTo>
                      <a:pt x="14937" y="-91"/>
                    </a:lnTo>
                    <a:lnTo>
                      <a:pt x="-89" y="-91"/>
                    </a:lnTo>
                    <a:lnTo>
                      <a:pt x="-89" y="95523"/>
                    </a:lnTo>
                    <a:lnTo>
                      <a:pt x="25398" y="95523"/>
                    </a:lnTo>
                    <a:cubicBezTo>
                      <a:pt x="36382" y="95523"/>
                      <a:pt x="45892" y="92822"/>
                      <a:pt x="50171" y="84531"/>
                    </a:cubicBezTo>
                    <a:cubicBezTo>
                      <a:pt x="55972" y="92633"/>
                      <a:pt x="65435" y="95523"/>
                      <a:pt x="77132" y="95523"/>
                    </a:cubicBezTo>
                    <a:lnTo>
                      <a:pt x="262576" y="95523"/>
                    </a:lnTo>
                    <a:lnTo>
                      <a:pt x="262576" y="80456"/>
                    </a:lnTo>
                    <a:cubicBezTo>
                      <a:pt x="248216" y="74154"/>
                      <a:pt x="247931" y="25968"/>
                      <a:pt x="211365" y="25968"/>
                    </a:cubicBezTo>
                    <a:close/>
                    <a:moveTo>
                      <a:pt x="95153" y="80456"/>
                    </a:moveTo>
                    <a:lnTo>
                      <a:pt x="76704" y="80456"/>
                    </a:lnTo>
                    <a:cubicBezTo>
                      <a:pt x="67369" y="81316"/>
                      <a:pt x="59101" y="74473"/>
                      <a:pt x="58238" y="65171"/>
                    </a:cubicBezTo>
                    <a:cubicBezTo>
                      <a:pt x="58136" y="64077"/>
                      <a:pt x="58142" y="62976"/>
                      <a:pt x="58255" y="61883"/>
                    </a:cubicBezTo>
                    <a:lnTo>
                      <a:pt x="58255" y="61883"/>
                    </a:lnTo>
                    <a:cubicBezTo>
                      <a:pt x="58255" y="49374"/>
                      <a:pt x="65720" y="41130"/>
                      <a:pt x="76704" y="41130"/>
                    </a:cubicBezTo>
                    <a:lnTo>
                      <a:pt x="76704" y="41130"/>
                    </a:lnTo>
                    <a:cubicBezTo>
                      <a:pt x="87688" y="41130"/>
                      <a:pt x="95011" y="49374"/>
                      <a:pt x="95011" y="61883"/>
                    </a:cubicBezTo>
                    <a:close/>
                  </a:path>
                </a:pathLst>
              </a:custGeom>
              <a:grpFill/>
              <a:ln w="4740" cap="flat">
                <a:noFill/>
                <a:prstDash val="solid"/>
                <a:miter/>
              </a:ln>
            </p:spPr>
            <p:txBody>
              <a:bodyPr rtlCol="1" anchor="ctr"/>
              <a:lstStyle/>
              <a:p>
                <a:endParaRPr lang="ar-SA"/>
              </a:p>
            </p:txBody>
          </p:sp>
          <p:sp>
            <p:nvSpPr>
              <p:cNvPr id="76" name="شكل حر 75">
                <a:extLst>
                  <a:ext uri="{FF2B5EF4-FFF2-40B4-BE49-F238E27FC236}">
                    <a16:creationId xmlns:a16="http://schemas.microsoft.com/office/drawing/2014/main" id="{2C064505-5E2B-1D47-AF27-3A92E351D2EC}"/>
                  </a:ext>
                </a:extLst>
              </p:cNvPr>
              <p:cNvSpPr/>
              <p:nvPr/>
            </p:nvSpPr>
            <p:spPr>
              <a:xfrm>
                <a:off x="10225766" y="710687"/>
                <a:ext cx="19375" cy="17437"/>
              </a:xfrm>
              <a:custGeom>
                <a:avLst/>
                <a:gdLst>
                  <a:gd name="connsiteX0" fmla="*/ 9776 w 19375"/>
                  <a:gd name="connsiteY0" fmla="*/ -19 h 17437"/>
                  <a:gd name="connsiteX1" fmla="*/ -17 w 19375"/>
                  <a:gd name="connsiteY1" fmla="*/ 7517 h 17437"/>
                  <a:gd name="connsiteX2" fmla="*/ 7546 w 19375"/>
                  <a:gd name="connsiteY2" fmla="*/ 17275 h 17437"/>
                  <a:gd name="connsiteX3" fmla="*/ 9776 w 19375"/>
                  <a:gd name="connsiteY3" fmla="*/ 17275 h 17437"/>
                  <a:gd name="connsiteX4" fmla="*/ 19249 w 19375"/>
                  <a:gd name="connsiteY4" fmla="*/ 9447 h 17437"/>
                  <a:gd name="connsiteX5" fmla="*/ 19286 w 19375"/>
                  <a:gd name="connsiteY5" fmla="*/ 8557 h 17437"/>
                  <a:gd name="connsiteX6" fmla="*/ 10330 w 19375"/>
                  <a:gd name="connsiteY6" fmla="*/ -47 h 17437"/>
                  <a:gd name="connsiteX7" fmla="*/ 9776 w 19375"/>
                  <a:gd name="connsiteY7" fmla="*/ -19 h 17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375" h="17437">
                    <a:moveTo>
                      <a:pt x="9776" y="-19"/>
                    </a:moveTo>
                    <a:cubicBezTo>
                      <a:pt x="4984" y="-633"/>
                      <a:pt x="599" y="2741"/>
                      <a:pt x="-17" y="7517"/>
                    </a:cubicBezTo>
                    <a:cubicBezTo>
                      <a:pt x="-632" y="12292"/>
                      <a:pt x="2754" y="16661"/>
                      <a:pt x="7546" y="17275"/>
                    </a:cubicBezTo>
                    <a:cubicBezTo>
                      <a:pt x="8287" y="17370"/>
                      <a:pt x="9036" y="17370"/>
                      <a:pt x="9776" y="17275"/>
                    </a:cubicBezTo>
                    <a:cubicBezTo>
                      <a:pt x="14561" y="17720"/>
                      <a:pt x="18802" y="14215"/>
                      <a:pt x="19249" y="9447"/>
                    </a:cubicBezTo>
                    <a:cubicBezTo>
                      <a:pt x="19277" y="9151"/>
                      <a:pt x="19289" y="8854"/>
                      <a:pt x="19286" y="8557"/>
                    </a:cubicBezTo>
                    <a:cubicBezTo>
                      <a:pt x="19197" y="3716"/>
                      <a:pt x="15187" y="-135"/>
                      <a:pt x="10330" y="-47"/>
                    </a:cubicBezTo>
                    <a:cubicBezTo>
                      <a:pt x="10145" y="-43"/>
                      <a:pt x="9960" y="-34"/>
                      <a:pt x="9776" y="-19"/>
                    </a:cubicBezTo>
                    <a:close/>
                  </a:path>
                </a:pathLst>
              </a:custGeom>
              <a:grpFill/>
              <a:ln w="4740" cap="flat">
                <a:noFill/>
                <a:prstDash val="solid"/>
                <a:miter/>
              </a:ln>
            </p:spPr>
            <p:txBody>
              <a:bodyPr rtlCol="1" anchor="ctr"/>
              <a:lstStyle/>
              <a:p>
                <a:endParaRPr lang="ar-SA"/>
              </a:p>
            </p:txBody>
          </p:sp>
          <p:sp>
            <p:nvSpPr>
              <p:cNvPr id="77" name="شكل حر 76">
                <a:extLst>
                  <a:ext uri="{FF2B5EF4-FFF2-40B4-BE49-F238E27FC236}">
                    <a16:creationId xmlns:a16="http://schemas.microsoft.com/office/drawing/2014/main" id="{23AD8652-6B4F-E349-943D-4C1011D927AB}"/>
                  </a:ext>
                </a:extLst>
              </p:cNvPr>
              <p:cNvSpPr/>
              <p:nvPr/>
            </p:nvSpPr>
            <p:spPr>
              <a:xfrm>
                <a:off x="10295639" y="603441"/>
                <a:ext cx="68329" cy="95567"/>
              </a:xfrm>
              <a:custGeom>
                <a:avLst/>
                <a:gdLst>
                  <a:gd name="connsiteX0" fmla="*/ 53303 w 68329"/>
                  <a:gd name="connsiteY0" fmla="*/ 80453 h 95567"/>
                  <a:gd name="connsiteX1" fmla="*/ 0 w 68329"/>
                  <a:gd name="connsiteY1" fmla="*/ 80453 h 95567"/>
                  <a:gd name="connsiteX2" fmla="*/ 0 w 68329"/>
                  <a:gd name="connsiteY2" fmla="*/ 95567 h 95567"/>
                  <a:gd name="connsiteX3" fmla="*/ 68329 w 68329"/>
                  <a:gd name="connsiteY3" fmla="*/ 95567 h 95567"/>
                  <a:gd name="connsiteX4" fmla="*/ 68329 w 68329"/>
                  <a:gd name="connsiteY4" fmla="*/ 0 h 95567"/>
                  <a:gd name="connsiteX5" fmla="*/ 53303 w 68329"/>
                  <a:gd name="connsiteY5" fmla="*/ 0 h 95567"/>
                  <a:gd name="connsiteX6" fmla="*/ 53303 w 68329"/>
                  <a:gd name="connsiteY6" fmla="*/ 80453 h 95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29" h="95567">
                    <a:moveTo>
                      <a:pt x="53303" y="80453"/>
                    </a:moveTo>
                    <a:lnTo>
                      <a:pt x="0" y="80453"/>
                    </a:lnTo>
                    <a:lnTo>
                      <a:pt x="0" y="95567"/>
                    </a:lnTo>
                    <a:lnTo>
                      <a:pt x="68329" y="95567"/>
                    </a:lnTo>
                    <a:lnTo>
                      <a:pt x="68329" y="0"/>
                    </a:lnTo>
                    <a:lnTo>
                      <a:pt x="53303" y="0"/>
                    </a:lnTo>
                    <a:lnTo>
                      <a:pt x="53303" y="80453"/>
                    </a:lnTo>
                    <a:close/>
                  </a:path>
                </a:pathLst>
              </a:custGeom>
              <a:grpFill/>
              <a:ln w="4740" cap="flat">
                <a:noFill/>
                <a:prstDash val="solid"/>
                <a:miter/>
              </a:ln>
            </p:spPr>
            <p:txBody>
              <a:bodyPr rtlCol="1" anchor="ctr"/>
              <a:lstStyle/>
              <a:p>
                <a:endParaRPr lang="ar-SA"/>
              </a:p>
            </p:txBody>
          </p:sp>
          <p:sp>
            <p:nvSpPr>
              <p:cNvPr id="78" name="شكل حر 77">
                <a:extLst>
                  <a:ext uri="{FF2B5EF4-FFF2-40B4-BE49-F238E27FC236}">
                    <a16:creationId xmlns:a16="http://schemas.microsoft.com/office/drawing/2014/main" id="{43545D64-4398-FE4B-BCBC-795B63F39F54}"/>
                  </a:ext>
                </a:extLst>
              </p:cNvPr>
              <p:cNvSpPr/>
              <p:nvPr/>
            </p:nvSpPr>
            <p:spPr>
              <a:xfrm>
                <a:off x="10311568" y="612823"/>
                <a:ext cx="15120" cy="63063"/>
              </a:xfrm>
              <a:custGeom>
                <a:avLst/>
                <a:gdLst>
                  <a:gd name="connsiteX0" fmla="*/ 0 w 15120"/>
                  <a:gd name="connsiteY0" fmla="*/ 0 h 63063"/>
                  <a:gd name="connsiteX1" fmla="*/ 15121 w 15120"/>
                  <a:gd name="connsiteY1" fmla="*/ 0 h 63063"/>
                  <a:gd name="connsiteX2" fmla="*/ 15121 w 15120"/>
                  <a:gd name="connsiteY2" fmla="*/ 63064 h 63063"/>
                  <a:gd name="connsiteX3" fmla="*/ 0 w 15120"/>
                  <a:gd name="connsiteY3" fmla="*/ 63064 h 63063"/>
                </a:gdLst>
                <a:ahLst/>
                <a:cxnLst>
                  <a:cxn ang="0">
                    <a:pos x="connsiteX0" y="connsiteY0"/>
                  </a:cxn>
                  <a:cxn ang="0">
                    <a:pos x="connsiteX1" y="connsiteY1"/>
                  </a:cxn>
                  <a:cxn ang="0">
                    <a:pos x="connsiteX2" y="connsiteY2"/>
                  </a:cxn>
                  <a:cxn ang="0">
                    <a:pos x="connsiteX3" y="connsiteY3"/>
                  </a:cxn>
                </a:cxnLst>
                <a:rect l="l" t="t" r="r" b="b"/>
                <a:pathLst>
                  <a:path w="15120" h="63063">
                    <a:moveTo>
                      <a:pt x="0" y="0"/>
                    </a:moveTo>
                    <a:lnTo>
                      <a:pt x="15121" y="0"/>
                    </a:lnTo>
                    <a:lnTo>
                      <a:pt x="15121" y="63064"/>
                    </a:lnTo>
                    <a:lnTo>
                      <a:pt x="0" y="63064"/>
                    </a:lnTo>
                    <a:close/>
                  </a:path>
                </a:pathLst>
              </a:custGeom>
              <a:grpFill/>
              <a:ln w="4740" cap="flat">
                <a:noFill/>
                <a:prstDash val="solid"/>
                <a:miter/>
              </a:ln>
            </p:spPr>
            <p:txBody>
              <a:bodyPr rtlCol="1" anchor="ctr"/>
              <a:lstStyle/>
              <a:p>
                <a:endParaRPr lang="ar-SA"/>
              </a:p>
            </p:txBody>
          </p:sp>
          <p:sp>
            <p:nvSpPr>
              <p:cNvPr id="79" name="شكل حر 78">
                <a:extLst>
                  <a:ext uri="{FF2B5EF4-FFF2-40B4-BE49-F238E27FC236}">
                    <a16:creationId xmlns:a16="http://schemas.microsoft.com/office/drawing/2014/main" id="{6BB4B68E-8410-0640-A52D-D52286039EDF}"/>
                  </a:ext>
                </a:extLst>
              </p:cNvPr>
              <p:cNvSpPr/>
              <p:nvPr/>
            </p:nvSpPr>
            <p:spPr>
              <a:xfrm>
                <a:off x="10383559" y="603441"/>
                <a:ext cx="15025" cy="95567"/>
              </a:xfrm>
              <a:custGeom>
                <a:avLst/>
                <a:gdLst>
                  <a:gd name="connsiteX0" fmla="*/ 0 w 15025"/>
                  <a:gd name="connsiteY0" fmla="*/ 0 h 95567"/>
                  <a:gd name="connsiteX1" fmla="*/ 15026 w 15025"/>
                  <a:gd name="connsiteY1" fmla="*/ 0 h 95567"/>
                  <a:gd name="connsiteX2" fmla="*/ 15026 w 15025"/>
                  <a:gd name="connsiteY2" fmla="*/ 95567 h 95567"/>
                  <a:gd name="connsiteX3" fmla="*/ 0 w 15025"/>
                  <a:gd name="connsiteY3" fmla="*/ 95567 h 95567"/>
                </a:gdLst>
                <a:ahLst/>
                <a:cxnLst>
                  <a:cxn ang="0">
                    <a:pos x="connsiteX0" y="connsiteY0"/>
                  </a:cxn>
                  <a:cxn ang="0">
                    <a:pos x="connsiteX1" y="connsiteY1"/>
                  </a:cxn>
                  <a:cxn ang="0">
                    <a:pos x="connsiteX2" y="connsiteY2"/>
                  </a:cxn>
                  <a:cxn ang="0">
                    <a:pos x="connsiteX3" y="connsiteY3"/>
                  </a:cxn>
                </a:cxnLst>
                <a:rect l="l" t="t" r="r" b="b"/>
                <a:pathLst>
                  <a:path w="15025" h="95567">
                    <a:moveTo>
                      <a:pt x="0" y="0"/>
                    </a:moveTo>
                    <a:lnTo>
                      <a:pt x="15026" y="0"/>
                    </a:lnTo>
                    <a:lnTo>
                      <a:pt x="15026" y="95567"/>
                    </a:lnTo>
                    <a:lnTo>
                      <a:pt x="0" y="95567"/>
                    </a:lnTo>
                    <a:close/>
                  </a:path>
                </a:pathLst>
              </a:custGeom>
              <a:grpFill/>
              <a:ln w="4740" cap="flat">
                <a:noFill/>
                <a:prstDash val="solid"/>
                <a:miter/>
              </a:ln>
            </p:spPr>
            <p:txBody>
              <a:bodyPr rtlCol="1" anchor="ctr"/>
              <a:lstStyle/>
              <a:p>
                <a:endParaRPr lang="ar-SA"/>
              </a:p>
            </p:txBody>
          </p:sp>
          <p:sp>
            <p:nvSpPr>
              <p:cNvPr id="80" name="شكل حر 79">
                <a:extLst>
                  <a:ext uri="{FF2B5EF4-FFF2-40B4-BE49-F238E27FC236}">
                    <a16:creationId xmlns:a16="http://schemas.microsoft.com/office/drawing/2014/main" id="{19D0D697-56A8-E44C-B5B9-4E2ADB6B7C49}"/>
                  </a:ext>
                </a:extLst>
              </p:cNvPr>
              <p:cNvSpPr/>
              <p:nvPr/>
            </p:nvSpPr>
            <p:spPr>
              <a:xfrm>
                <a:off x="10451983" y="599461"/>
                <a:ext cx="19019" cy="18952"/>
              </a:xfrm>
              <a:custGeom>
                <a:avLst/>
                <a:gdLst>
                  <a:gd name="connsiteX0" fmla="*/ -89 w 19019"/>
                  <a:gd name="connsiteY0" fmla="*/ 9385 h 18952"/>
                  <a:gd name="connsiteX1" fmla="*/ 9421 w 19019"/>
                  <a:gd name="connsiteY1" fmla="*/ 18861 h 18952"/>
                  <a:gd name="connsiteX2" fmla="*/ 18931 w 19019"/>
                  <a:gd name="connsiteY2" fmla="*/ 9385 h 18952"/>
                  <a:gd name="connsiteX3" fmla="*/ 9421 w 19019"/>
                  <a:gd name="connsiteY3" fmla="*/ -91 h 18952"/>
                  <a:gd name="connsiteX4" fmla="*/ -89 w 19019"/>
                  <a:gd name="connsiteY4" fmla="*/ 9385 h 189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19" h="18952">
                    <a:moveTo>
                      <a:pt x="-89" y="9385"/>
                    </a:moveTo>
                    <a:cubicBezTo>
                      <a:pt x="-89" y="14618"/>
                      <a:pt x="4169" y="18861"/>
                      <a:pt x="9421" y="18861"/>
                    </a:cubicBezTo>
                    <a:cubicBezTo>
                      <a:pt x="14673" y="18861"/>
                      <a:pt x="18931" y="14618"/>
                      <a:pt x="18931" y="9385"/>
                    </a:cubicBezTo>
                    <a:cubicBezTo>
                      <a:pt x="18931" y="4151"/>
                      <a:pt x="14673" y="-91"/>
                      <a:pt x="9421" y="-91"/>
                    </a:cubicBezTo>
                    <a:cubicBezTo>
                      <a:pt x="4169" y="-91"/>
                      <a:pt x="-89" y="4151"/>
                      <a:pt x="-89" y="9385"/>
                    </a:cubicBezTo>
                    <a:close/>
                  </a:path>
                </a:pathLst>
              </a:custGeom>
              <a:grpFill/>
              <a:ln w="4740" cap="flat">
                <a:noFill/>
                <a:prstDash val="solid"/>
                <a:miter/>
              </a:ln>
            </p:spPr>
            <p:txBody>
              <a:bodyPr rtlCol="1" anchor="ctr"/>
              <a:lstStyle/>
              <a:p>
                <a:endParaRPr lang="ar-SA"/>
              </a:p>
            </p:txBody>
          </p:sp>
          <p:sp>
            <p:nvSpPr>
              <p:cNvPr id="81" name="شكل حر 80">
                <a:extLst>
                  <a:ext uri="{FF2B5EF4-FFF2-40B4-BE49-F238E27FC236}">
                    <a16:creationId xmlns:a16="http://schemas.microsoft.com/office/drawing/2014/main" id="{E9555CDE-9AD3-DE48-8C91-D319FC35FA0A}"/>
                  </a:ext>
                </a:extLst>
              </p:cNvPr>
              <p:cNvSpPr/>
              <p:nvPr/>
            </p:nvSpPr>
            <p:spPr>
              <a:xfrm>
                <a:off x="10477089" y="599461"/>
                <a:ext cx="19019" cy="18952"/>
              </a:xfrm>
              <a:custGeom>
                <a:avLst/>
                <a:gdLst>
                  <a:gd name="connsiteX0" fmla="*/ -89 w 19019"/>
                  <a:gd name="connsiteY0" fmla="*/ 9385 h 18952"/>
                  <a:gd name="connsiteX1" fmla="*/ 9421 w 19019"/>
                  <a:gd name="connsiteY1" fmla="*/ 18861 h 18952"/>
                  <a:gd name="connsiteX2" fmla="*/ 18931 w 19019"/>
                  <a:gd name="connsiteY2" fmla="*/ 9385 h 18952"/>
                  <a:gd name="connsiteX3" fmla="*/ 9421 w 19019"/>
                  <a:gd name="connsiteY3" fmla="*/ -91 h 18952"/>
                  <a:gd name="connsiteX4" fmla="*/ -89 w 19019"/>
                  <a:gd name="connsiteY4" fmla="*/ 9385 h 189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19" h="18952">
                    <a:moveTo>
                      <a:pt x="-89" y="9385"/>
                    </a:moveTo>
                    <a:cubicBezTo>
                      <a:pt x="-89" y="14618"/>
                      <a:pt x="4169" y="18861"/>
                      <a:pt x="9421" y="18861"/>
                    </a:cubicBezTo>
                    <a:cubicBezTo>
                      <a:pt x="14673" y="18861"/>
                      <a:pt x="18931" y="14618"/>
                      <a:pt x="18931" y="9385"/>
                    </a:cubicBezTo>
                    <a:cubicBezTo>
                      <a:pt x="18931" y="4151"/>
                      <a:pt x="14673" y="-91"/>
                      <a:pt x="9421" y="-91"/>
                    </a:cubicBezTo>
                    <a:cubicBezTo>
                      <a:pt x="4169" y="-91"/>
                      <a:pt x="-89" y="4151"/>
                      <a:pt x="-89" y="9385"/>
                    </a:cubicBezTo>
                    <a:close/>
                  </a:path>
                </a:pathLst>
              </a:custGeom>
              <a:grpFill/>
              <a:ln w="4740" cap="flat">
                <a:noFill/>
                <a:prstDash val="solid"/>
                <a:miter/>
              </a:ln>
            </p:spPr>
            <p:txBody>
              <a:bodyPr rtlCol="1" anchor="ctr"/>
              <a:lstStyle/>
              <a:p>
                <a:endParaRPr lang="ar-SA"/>
              </a:p>
            </p:txBody>
          </p:sp>
          <p:sp>
            <p:nvSpPr>
              <p:cNvPr id="82" name="شكل حر 81">
                <a:extLst>
                  <a:ext uri="{FF2B5EF4-FFF2-40B4-BE49-F238E27FC236}">
                    <a16:creationId xmlns:a16="http://schemas.microsoft.com/office/drawing/2014/main" id="{B35FEFB0-9771-AF4A-96B7-836979EC4819}"/>
                  </a:ext>
                </a:extLst>
              </p:cNvPr>
              <p:cNvSpPr/>
              <p:nvPr/>
            </p:nvSpPr>
            <p:spPr>
              <a:xfrm>
                <a:off x="10499152" y="710729"/>
                <a:ext cx="19019" cy="18081"/>
              </a:xfrm>
              <a:custGeom>
                <a:avLst/>
                <a:gdLst>
                  <a:gd name="connsiteX0" fmla="*/ 9421 w 19019"/>
                  <a:gd name="connsiteY0" fmla="*/ -62 h 18081"/>
                  <a:gd name="connsiteX1" fmla="*/ -61 w 19019"/>
                  <a:gd name="connsiteY1" fmla="*/ 7963 h 18081"/>
                  <a:gd name="connsiteX2" fmla="*/ -89 w 19019"/>
                  <a:gd name="connsiteY2" fmla="*/ 8514 h 18081"/>
                  <a:gd name="connsiteX3" fmla="*/ 9421 w 19019"/>
                  <a:gd name="connsiteY3" fmla="*/ 17990 h 18081"/>
                  <a:gd name="connsiteX4" fmla="*/ 18931 w 19019"/>
                  <a:gd name="connsiteY4" fmla="*/ 8514 h 18081"/>
                  <a:gd name="connsiteX5" fmla="*/ 9975 w 19019"/>
                  <a:gd name="connsiteY5" fmla="*/ -89 h 18081"/>
                  <a:gd name="connsiteX6" fmla="*/ 9421 w 19019"/>
                  <a:gd name="connsiteY6" fmla="*/ -62 h 18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19" h="18081">
                    <a:moveTo>
                      <a:pt x="9421" y="-62"/>
                    </a:moveTo>
                    <a:cubicBezTo>
                      <a:pt x="4579" y="-455"/>
                      <a:pt x="334" y="3138"/>
                      <a:pt x="-61" y="7963"/>
                    </a:cubicBezTo>
                    <a:cubicBezTo>
                      <a:pt x="-76" y="8146"/>
                      <a:pt x="-85" y="8330"/>
                      <a:pt x="-89" y="8514"/>
                    </a:cubicBezTo>
                    <a:cubicBezTo>
                      <a:pt x="-89" y="13748"/>
                      <a:pt x="4169" y="17990"/>
                      <a:pt x="9421" y="17990"/>
                    </a:cubicBezTo>
                    <a:cubicBezTo>
                      <a:pt x="14673" y="17990"/>
                      <a:pt x="18931" y="13748"/>
                      <a:pt x="18931" y="8514"/>
                    </a:cubicBezTo>
                    <a:cubicBezTo>
                      <a:pt x="18842" y="3674"/>
                      <a:pt x="14832" y="-178"/>
                      <a:pt x="9975" y="-89"/>
                    </a:cubicBezTo>
                    <a:cubicBezTo>
                      <a:pt x="9790" y="-86"/>
                      <a:pt x="9605" y="-77"/>
                      <a:pt x="9421" y="-62"/>
                    </a:cubicBezTo>
                    <a:close/>
                  </a:path>
                </a:pathLst>
              </a:custGeom>
              <a:grpFill/>
              <a:ln w="4740" cap="flat">
                <a:noFill/>
                <a:prstDash val="solid"/>
                <a:miter/>
              </a:ln>
            </p:spPr>
            <p:txBody>
              <a:bodyPr rtlCol="1" anchor="ctr"/>
              <a:lstStyle/>
              <a:p>
                <a:endParaRPr lang="ar-SA"/>
              </a:p>
            </p:txBody>
          </p:sp>
          <p:sp>
            <p:nvSpPr>
              <p:cNvPr id="83" name="شكل حر 82">
                <a:extLst>
                  <a:ext uri="{FF2B5EF4-FFF2-40B4-BE49-F238E27FC236}">
                    <a16:creationId xmlns:a16="http://schemas.microsoft.com/office/drawing/2014/main" id="{EEE85AE5-50ED-F54D-9BF2-0FABDA92E32E}"/>
                  </a:ext>
                </a:extLst>
              </p:cNvPr>
              <p:cNvSpPr/>
              <p:nvPr/>
            </p:nvSpPr>
            <p:spPr>
              <a:xfrm>
                <a:off x="10524306" y="710726"/>
                <a:ext cx="19019" cy="18085"/>
              </a:xfrm>
              <a:custGeom>
                <a:avLst/>
                <a:gdLst>
                  <a:gd name="connsiteX0" fmla="*/ 9421 w 19019"/>
                  <a:gd name="connsiteY0" fmla="*/ -58 h 18085"/>
                  <a:gd name="connsiteX1" fmla="*/ -61 w 19019"/>
                  <a:gd name="connsiteY1" fmla="*/ 7966 h 18085"/>
                  <a:gd name="connsiteX2" fmla="*/ -89 w 19019"/>
                  <a:gd name="connsiteY2" fmla="*/ 8518 h 18085"/>
                  <a:gd name="connsiteX3" fmla="*/ 9421 w 19019"/>
                  <a:gd name="connsiteY3" fmla="*/ 17994 h 18085"/>
                  <a:gd name="connsiteX4" fmla="*/ 18931 w 19019"/>
                  <a:gd name="connsiteY4" fmla="*/ 8518 h 18085"/>
                  <a:gd name="connsiteX5" fmla="*/ 10073 w 19019"/>
                  <a:gd name="connsiteY5" fmla="*/ -91 h 18085"/>
                  <a:gd name="connsiteX6" fmla="*/ 9421 w 19019"/>
                  <a:gd name="connsiteY6" fmla="*/ -58 h 18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19" h="18085">
                    <a:moveTo>
                      <a:pt x="9421" y="-58"/>
                    </a:moveTo>
                    <a:cubicBezTo>
                      <a:pt x="4579" y="-451"/>
                      <a:pt x="334" y="3141"/>
                      <a:pt x="-61" y="7966"/>
                    </a:cubicBezTo>
                    <a:cubicBezTo>
                      <a:pt x="-76" y="8150"/>
                      <a:pt x="-85" y="8334"/>
                      <a:pt x="-89" y="8518"/>
                    </a:cubicBezTo>
                    <a:cubicBezTo>
                      <a:pt x="-89" y="13751"/>
                      <a:pt x="4169" y="17994"/>
                      <a:pt x="9421" y="17994"/>
                    </a:cubicBezTo>
                    <a:cubicBezTo>
                      <a:pt x="14673" y="17994"/>
                      <a:pt x="18931" y="13751"/>
                      <a:pt x="18931" y="8518"/>
                    </a:cubicBezTo>
                    <a:cubicBezTo>
                      <a:pt x="18871" y="3703"/>
                      <a:pt x="14905" y="-151"/>
                      <a:pt x="10073" y="-91"/>
                    </a:cubicBezTo>
                    <a:cubicBezTo>
                      <a:pt x="9856" y="-88"/>
                      <a:pt x="9638" y="-77"/>
                      <a:pt x="9421" y="-58"/>
                    </a:cubicBezTo>
                    <a:close/>
                  </a:path>
                </a:pathLst>
              </a:custGeom>
              <a:grpFill/>
              <a:ln w="4740" cap="flat">
                <a:noFill/>
                <a:prstDash val="solid"/>
                <a:miter/>
              </a:ln>
            </p:spPr>
            <p:txBody>
              <a:bodyPr rtlCol="1" anchor="ctr"/>
              <a:lstStyle/>
              <a:p>
                <a:endParaRPr lang="ar-SA"/>
              </a:p>
            </p:txBody>
          </p:sp>
          <p:sp>
            <p:nvSpPr>
              <p:cNvPr id="84" name="شكل حر 83">
                <a:extLst>
                  <a:ext uri="{FF2B5EF4-FFF2-40B4-BE49-F238E27FC236}">
                    <a16:creationId xmlns:a16="http://schemas.microsoft.com/office/drawing/2014/main" id="{60E7F56E-D025-DA47-B095-BB1814A7602D}"/>
                  </a:ext>
                </a:extLst>
              </p:cNvPr>
              <p:cNvSpPr/>
              <p:nvPr/>
            </p:nvSpPr>
            <p:spPr>
              <a:xfrm>
                <a:off x="10658854" y="601782"/>
                <a:ext cx="19020" cy="18995"/>
              </a:xfrm>
              <a:custGeom>
                <a:avLst/>
                <a:gdLst>
                  <a:gd name="connsiteX0" fmla="*/ 9391 w 19020"/>
                  <a:gd name="connsiteY0" fmla="*/ 18862 h 18995"/>
                  <a:gd name="connsiteX1" fmla="*/ 18860 w 19020"/>
                  <a:gd name="connsiteY1" fmla="*/ 11135 h 18995"/>
                  <a:gd name="connsiteX2" fmla="*/ 18901 w 19020"/>
                  <a:gd name="connsiteY2" fmla="*/ 10143 h 18995"/>
                  <a:gd name="connsiteX3" fmla="*/ 10182 w 19020"/>
                  <a:gd name="connsiteY3" fmla="*/ -60 h 18995"/>
                  <a:gd name="connsiteX4" fmla="*/ -58 w 19020"/>
                  <a:gd name="connsiteY4" fmla="*/ 8627 h 18995"/>
                  <a:gd name="connsiteX5" fmla="*/ 8661 w 19020"/>
                  <a:gd name="connsiteY5" fmla="*/ 18831 h 18995"/>
                  <a:gd name="connsiteX6" fmla="*/ 9391 w 19020"/>
                  <a:gd name="connsiteY6" fmla="*/ 18862 h 18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20" h="18995">
                    <a:moveTo>
                      <a:pt x="9391" y="18862"/>
                    </a:moveTo>
                    <a:cubicBezTo>
                      <a:pt x="14147" y="19333"/>
                      <a:pt x="18386" y="15874"/>
                      <a:pt x="18860" y="11135"/>
                    </a:cubicBezTo>
                    <a:cubicBezTo>
                      <a:pt x="18893" y="10805"/>
                      <a:pt x="18906" y="10474"/>
                      <a:pt x="18901" y="10143"/>
                    </a:cubicBezTo>
                    <a:cubicBezTo>
                      <a:pt x="19321" y="4927"/>
                      <a:pt x="15418" y="358"/>
                      <a:pt x="10182" y="-60"/>
                    </a:cubicBezTo>
                    <a:cubicBezTo>
                      <a:pt x="4947" y="-479"/>
                      <a:pt x="362" y="3411"/>
                      <a:pt x="-58" y="8627"/>
                    </a:cubicBezTo>
                    <a:cubicBezTo>
                      <a:pt x="-478" y="13844"/>
                      <a:pt x="3425" y="18413"/>
                      <a:pt x="8661" y="18831"/>
                    </a:cubicBezTo>
                    <a:cubicBezTo>
                      <a:pt x="8904" y="18851"/>
                      <a:pt x="9147" y="18861"/>
                      <a:pt x="9391" y="18862"/>
                    </a:cubicBezTo>
                    <a:close/>
                  </a:path>
                </a:pathLst>
              </a:custGeom>
              <a:grpFill/>
              <a:ln w="4740" cap="flat">
                <a:noFill/>
                <a:prstDash val="solid"/>
                <a:miter/>
              </a:ln>
            </p:spPr>
            <p:txBody>
              <a:bodyPr rtlCol="1" anchor="ctr"/>
              <a:lstStyle/>
              <a:p>
                <a:endParaRPr lang="ar-SA"/>
              </a:p>
            </p:txBody>
          </p:sp>
          <p:sp>
            <p:nvSpPr>
              <p:cNvPr id="85" name="شكل حر 84">
                <a:extLst>
                  <a:ext uri="{FF2B5EF4-FFF2-40B4-BE49-F238E27FC236}">
                    <a16:creationId xmlns:a16="http://schemas.microsoft.com/office/drawing/2014/main" id="{82808D0F-4452-6142-B934-840EFCFDCD28}"/>
                  </a:ext>
                </a:extLst>
              </p:cNvPr>
              <p:cNvSpPr/>
              <p:nvPr/>
            </p:nvSpPr>
            <p:spPr>
              <a:xfrm>
                <a:off x="10709322" y="603412"/>
                <a:ext cx="19019" cy="18081"/>
              </a:xfrm>
              <a:custGeom>
                <a:avLst/>
                <a:gdLst>
                  <a:gd name="connsiteX0" fmla="*/ 9421 w 19019"/>
                  <a:gd name="connsiteY0" fmla="*/ -62 h 18081"/>
                  <a:gd name="connsiteX1" fmla="*/ -61 w 19019"/>
                  <a:gd name="connsiteY1" fmla="*/ 7963 h 18081"/>
                  <a:gd name="connsiteX2" fmla="*/ -89 w 19019"/>
                  <a:gd name="connsiteY2" fmla="*/ 8514 h 18081"/>
                  <a:gd name="connsiteX3" fmla="*/ 9421 w 19019"/>
                  <a:gd name="connsiteY3" fmla="*/ 17990 h 18081"/>
                  <a:gd name="connsiteX4" fmla="*/ 18931 w 19019"/>
                  <a:gd name="connsiteY4" fmla="*/ 8514 h 18081"/>
                  <a:gd name="connsiteX5" fmla="*/ 9975 w 19019"/>
                  <a:gd name="connsiteY5" fmla="*/ -89 h 18081"/>
                  <a:gd name="connsiteX6" fmla="*/ 9421 w 19019"/>
                  <a:gd name="connsiteY6" fmla="*/ -62 h 18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19" h="18081">
                    <a:moveTo>
                      <a:pt x="9421" y="-62"/>
                    </a:moveTo>
                    <a:cubicBezTo>
                      <a:pt x="4579" y="-455"/>
                      <a:pt x="333" y="3138"/>
                      <a:pt x="-61" y="7963"/>
                    </a:cubicBezTo>
                    <a:cubicBezTo>
                      <a:pt x="-76" y="8146"/>
                      <a:pt x="-86" y="8330"/>
                      <a:pt x="-89" y="8514"/>
                    </a:cubicBezTo>
                    <a:cubicBezTo>
                      <a:pt x="-89" y="13748"/>
                      <a:pt x="4169" y="17990"/>
                      <a:pt x="9421" y="17990"/>
                    </a:cubicBezTo>
                    <a:cubicBezTo>
                      <a:pt x="14673" y="17990"/>
                      <a:pt x="18931" y="13748"/>
                      <a:pt x="18931" y="8514"/>
                    </a:cubicBezTo>
                    <a:cubicBezTo>
                      <a:pt x="18842" y="3674"/>
                      <a:pt x="14832" y="-178"/>
                      <a:pt x="9975" y="-89"/>
                    </a:cubicBezTo>
                    <a:cubicBezTo>
                      <a:pt x="9790" y="-86"/>
                      <a:pt x="9605" y="-77"/>
                      <a:pt x="9421" y="-62"/>
                    </a:cubicBezTo>
                    <a:close/>
                  </a:path>
                </a:pathLst>
              </a:custGeom>
              <a:grpFill/>
              <a:ln w="4740" cap="flat">
                <a:noFill/>
                <a:prstDash val="solid"/>
                <a:miter/>
              </a:ln>
            </p:spPr>
            <p:txBody>
              <a:bodyPr rtlCol="1" anchor="ctr"/>
              <a:lstStyle/>
              <a:p>
                <a:endParaRPr lang="ar-SA"/>
              </a:p>
            </p:txBody>
          </p:sp>
          <p:sp>
            <p:nvSpPr>
              <p:cNvPr id="86" name="شكل حر 85">
                <a:extLst>
                  <a:ext uri="{FF2B5EF4-FFF2-40B4-BE49-F238E27FC236}">
                    <a16:creationId xmlns:a16="http://schemas.microsoft.com/office/drawing/2014/main" id="{461E6269-22C9-AF48-AEFE-09029B0A51B7}"/>
                  </a:ext>
                </a:extLst>
              </p:cNvPr>
              <p:cNvSpPr/>
              <p:nvPr/>
            </p:nvSpPr>
            <p:spPr>
              <a:xfrm>
                <a:off x="10735716" y="603412"/>
                <a:ext cx="19021" cy="18982"/>
              </a:xfrm>
              <a:custGeom>
                <a:avLst/>
                <a:gdLst>
                  <a:gd name="connsiteX0" fmla="*/ -45 w 19021"/>
                  <a:gd name="connsiteY0" fmla="*/ 8514 h 18982"/>
                  <a:gd name="connsiteX1" fmla="*/ 8518 w 19021"/>
                  <a:gd name="connsiteY1" fmla="*/ 18848 h 18982"/>
                  <a:gd name="connsiteX2" fmla="*/ 18889 w 19021"/>
                  <a:gd name="connsiteY2" fmla="*/ 10314 h 18982"/>
                  <a:gd name="connsiteX3" fmla="*/ 10325 w 19021"/>
                  <a:gd name="connsiteY3" fmla="*/ -19 h 18982"/>
                  <a:gd name="connsiteX4" fmla="*/ 9465 w 19021"/>
                  <a:gd name="connsiteY4" fmla="*/ -62 h 18982"/>
                  <a:gd name="connsiteX5" fmla="*/ -18 w 19021"/>
                  <a:gd name="connsiteY5" fmla="*/ 7963 h 18982"/>
                  <a:gd name="connsiteX6" fmla="*/ -45 w 19021"/>
                  <a:gd name="connsiteY6" fmla="*/ 8514 h 1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21" h="18982">
                    <a:moveTo>
                      <a:pt x="-45" y="8514"/>
                    </a:moveTo>
                    <a:cubicBezTo>
                      <a:pt x="-544" y="13724"/>
                      <a:pt x="3290" y="18350"/>
                      <a:pt x="8518" y="18848"/>
                    </a:cubicBezTo>
                    <a:cubicBezTo>
                      <a:pt x="13747" y="19345"/>
                      <a:pt x="18390" y="15524"/>
                      <a:pt x="18889" y="10314"/>
                    </a:cubicBezTo>
                    <a:cubicBezTo>
                      <a:pt x="19388" y="5105"/>
                      <a:pt x="15553" y="478"/>
                      <a:pt x="10325" y="-19"/>
                    </a:cubicBezTo>
                    <a:cubicBezTo>
                      <a:pt x="10039" y="-46"/>
                      <a:pt x="9752" y="-60"/>
                      <a:pt x="9465" y="-62"/>
                    </a:cubicBezTo>
                    <a:cubicBezTo>
                      <a:pt x="4623" y="-455"/>
                      <a:pt x="377" y="3138"/>
                      <a:pt x="-18" y="7963"/>
                    </a:cubicBezTo>
                    <a:cubicBezTo>
                      <a:pt x="-33" y="8146"/>
                      <a:pt x="-42" y="8330"/>
                      <a:pt x="-45" y="8514"/>
                    </a:cubicBezTo>
                    <a:close/>
                  </a:path>
                </a:pathLst>
              </a:custGeom>
              <a:grpFill/>
              <a:ln w="4740" cap="flat">
                <a:noFill/>
                <a:prstDash val="solid"/>
                <a:miter/>
              </a:ln>
            </p:spPr>
            <p:txBody>
              <a:bodyPr rtlCol="1" anchor="ctr"/>
              <a:lstStyle/>
              <a:p>
                <a:endParaRPr lang="ar-SA"/>
              </a:p>
            </p:txBody>
          </p:sp>
          <p:sp>
            <p:nvSpPr>
              <p:cNvPr id="87" name="شكل حر 86">
                <a:extLst>
                  <a:ext uri="{FF2B5EF4-FFF2-40B4-BE49-F238E27FC236}">
                    <a16:creationId xmlns:a16="http://schemas.microsoft.com/office/drawing/2014/main" id="{49BDC51A-4527-694F-8A84-560956D13AE4}"/>
                  </a:ext>
                </a:extLst>
              </p:cNvPr>
              <p:cNvSpPr/>
              <p:nvPr/>
            </p:nvSpPr>
            <p:spPr>
              <a:xfrm>
                <a:off x="10432202" y="603441"/>
                <a:ext cx="384392" cy="95424"/>
              </a:xfrm>
              <a:custGeom>
                <a:avLst/>
                <a:gdLst>
                  <a:gd name="connsiteX0" fmla="*/ 369278 w 384392"/>
                  <a:gd name="connsiteY0" fmla="*/ 80361 h 95424"/>
                  <a:gd name="connsiteX1" fmla="*/ 337752 w 384392"/>
                  <a:gd name="connsiteY1" fmla="*/ 80361 h 95424"/>
                  <a:gd name="connsiteX2" fmla="*/ 337752 w 384392"/>
                  <a:gd name="connsiteY2" fmla="*/ 27390 h 95424"/>
                  <a:gd name="connsiteX3" fmla="*/ 322726 w 384392"/>
                  <a:gd name="connsiteY3" fmla="*/ 27390 h 95424"/>
                  <a:gd name="connsiteX4" fmla="*/ 322726 w 384392"/>
                  <a:gd name="connsiteY4" fmla="*/ 80361 h 95424"/>
                  <a:gd name="connsiteX5" fmla="*/ 277174 w 384392"/>
                  <a:gd name="connsiteY5" fmla="*/ 80361 h 95424"/>
                  <a:gd name="connsiteX6" fmla="*/ 277174 w 384392"/>
                  <a:gd name="connsiteY6" fmla="*/ 27390 h 95424"/>
                  <a:gd name="connsiteX7" fmla="*/ 262148 w 384392"/>
                  <a:gd name="connsiteY7" fmla="*/ 27390 h 95424"/>
                  <a:gd name="connsiteX8" fmla="*/ 262148 w 384392"/>
                  <a:gd name="connsiteY8" fmla="*/ 80361 h 95424"/>
                  <a:gd name="connsiteX9" fmla="*/ 219353 w 384392"/>
                  <a:gd name="connsiteY9" fmla="*/ 80361 h 95424"/>
                  <a:gd name="connsiteX10" fmla="*/ 219353 w 384392"/>
                  <a:gd name="connsiteY10" fmla="*/ 62025 h 95424"/>
                  <a:gd name="connsiteX11" fmla="*/ 186068 w 384392"/>
                  <a:gd name="connsiteY11" fmla="*/ 25873 h 95424"/>
                  <a:gd name="connsiteX12" fmla="*/ 186068 w 384392"/>
                  <a:gd name="connsiteY12" fmla="*/ 25873 h 95424"/>
                  <a:gd name="connsiteX13" fmla="*/ 152784 w 384392"/>
                  <a:gd name="connsiteY13" fmla="*/ 61930 h 95424"/>
                  <a:gd name="connsiteX14" fmla="*/ 152784 w 384392"/>
                  <a:gd name="connsiteY14" fmla="*/ 61646 h 95424"/>
                  <a:gd name="connsiteX15" fmla="*/ 134620 w 384392"/>
                  <a:gd name="connsiteY15" fmla="*/ 80361 h 95424"/>
                  <a:gd name="connsiteX16" fmla="*/ 119309 w 384392"/>
                  <a:gd name="connsiteY16" fmla="*/ 80361 h 95424"/>
                  <a:gd name="connsiteX17" fmla="*/ 119309 w 384392"/>
                  <a:gd name="connsiteY17" fmla="*/ 27390 h 95424"/>
                  <a:gd name="connsiteX18" fmla="*/ 103760 w 384392"/>
                  <a:gd name="connsiteY18" fmla="*/ 27390 h 95424"/>
                  <a:gd name="connsiteX19" fmla="*/ 103760 w 384392"/>
                  <a:gd name="connsiteY19" fmla="*/ 80361 h 95424"/>
                  <a:gd name="connsiteX20" fmla="*/ 63152 w 384392"/>
                  <a:gd name="connsiteY20" fmla="*/ 80361 h 95424"/>
                  <a:gd name="connsiteX21" fmla="*/ 63152 w 384392"/>
                  <a:gd name="connsiteY21" fmla="*/ 27390 h 95424"/>
                  <a:gd name="connsiteX22" fmla="*/ 38569 w 384392"/>
                  <a:gd name="connsiteY22" fmla="*/ 27390 h 95424"/>
                  <a:gd name="connsiteX23" fmla="*/ -89 w 384392"/>
                  <a:gd name="connsiteY23" fmla="*/ 61504 h 95424"/>
                  <a:gd name="connsiteX24" fmla="*/ -89 w 384392"/>
                  <a:gd name="connsiteY24" fmla="*/ 61504 h 95424"/>
                  <a:gd name="connsiteX25" fmla="*/ 36572 w 384392"/>
                  <a:gd name="connsiteY25" fmla="*/ 95334 h 95424"/>
                  <a:gd name="connsiteX26" fmla="*/ 134097 w 384392"/>
                  <a:gd name="connsiteY26" fmla="*/ 95334 h 95424"/>
                  <a:gd name="connsiteX27" fmla="*/ 158870 w 384392"/>
                  <a:gd name="connsiteY27" fmla="*/ 84341 h 95424"/>
                  <a:gd name="connsiteX28" fmla="*/ 185831 w 384392"/>
                  <a:gd name="connsiteY28" fmla="*/ 95334 h 95424"/>
                  <a:gd name="connsiteX29" fmla="*/ 384303 w 384392"/>
                  <a:gd name="connsiteY29" fmla="*/ 95334 h 95424"/>
                  <a:gd name="connsiteX30" fmla="*/ 384303 w 384392"/>
                  <a:gd name="connsiteY30" fmla="*/ -91 h 95424"/>
                  <a:gd name="connsiteX31" fmla="*/ 369278 w 384392"/>
                  <a:gd name="connsiteY31" fmla="*/ -91 h 95424"/>
                  <a:gd name="connsiteX32" fmla="*/ 47984 w 384392"/>
                  <a:gd name="connsiteY32" fmla="*/ 80361 h 95424"/>
                  <a:gd name="connsiteX33" fmla="*/ 35241 w 384392"/>
                  <a:gd name="connsiteY33" fmla="*/ 80361 h 95424"/>
                  <a:gd name="connsiteX34" fmla="*/ 14081 w 384392"/>
                  <a:gd name="connsiteY34" fmla="*/ 61409 h 95424"/>
                  <a:gd name="connsiteX35" fmla="*/ 14081 w 384392"/>
                  <a:gd name="connsiteY35" fmla="*/ 61409 h 95424"/>
                  <a:gd name="connsiteX36" fmla="*/ 35241 w 384392"/>
                  <a:gd name="connsiteY36" fmla="*/ 42457 h 95424"/>
                  <a:gd name="connsiteX37" fmla="*/ 47984 w 384392"/>
                  <a:gd name="connsiteY37" fmla="*/ 42457 h 95424"/>
                  <a:gd name="connsiteX38" fmla="*/ 204137 w 384392"/>
                  <a:gd name="connsiteY38" fmla="*/ 80361 h 95424"/>
                  <a:gd name="connsiteX39" fmla="*/ 185688 w 384392"/>
                  <a:gd name="connsiteY39" fmla="*/ 80361 h 95424"/>
                  <a:gd name="connsiteX40" fmla="*/ 167222 w 384392"/>
                  <a:gd name="connsiteY40" fmla="*/ 65076 h 95424"/>
                  <a:gd name="connsiteX41" fmla="*/ 167239 w 384392"/>
                  <a:gd name="connsiteY41" fmla="*/ 61788 h 95424"/>
                  <a:gd name="connsiteX42" fmla="*/ 167239 w 384392"/>
                  <a:gd name="connsiteY42" fmla="*/ 61788 h 95424"/>
                  <a:gd name="connsiteX43" fmla="*/ 185688 w 384392"/>
                  <a:gd name="connsiteY43" fmla="*/ 41035 h 95424"/>
                  <a:gd name="connsiteX44" fmla="*/ 185688 w 384392"/>
                  <a:gd name="connsiteY44" fmla="*/ 41035 h 95424"/>
                  <a:gd name="connsiteX45" fmla="*/ 204042 w 384392"/>
                  <a:gd name="connsiteY45" fmla="*/ 61788 h 95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84392" h="95424">
                    <a:moveTo>
                      <a:pt x="369278" y="80361"/>
                    </a:moveTo>
                    <a:lnTo>
                      <a:pt x="337752" y="80361"/>
                    </a:lnTo>
                    <a:lnTo>
                      <a:pt x="337752" y="27390"/>
                    </a:lnTo>
                    <a:lnTo>
                      <a:pt x="322726" y="27390"/>
                    </a:lnTo>
                    <a:lnTo>
                      <a:pt x="322726" y="80361"/>
                    </a:lnTo>
                    <a:lnTo>
                      <a:pt x="277174" y="80361"/>
                    </a:lnTo>
                    <a:lnTo>
                      <a:pt x="277174" y="27390"/>
                    </a:lnTo>
                    <a:lnTo>
                      <a:pt x="262148" y="27390"/>
                    </a:lnTo>
                    <a:lnTo>
                      <a:pt x="262148" y="80361"/>
                    </a:lnTo>
                    <a:lnTo>
                      <a:pt x="219353" y="80361"/>
                    </a:lnTo>
                    <a:lnTo>
                      <a:pt x="219353" y="62025"/>
                    </a:lnTo>
                    <a:cubicBezTo>
                      <a:pt x="219353" y="40372"/>
                      <a:pt x="205992" y="25873"/>
                      <a:pt x="186068" y="25873"/>
                    </a:cubicBezTo>
                    <a:lnTo>
                      <a:pt x="186068" y="25873"/>
                    </a:lnTo>
                    <a:cubicBezTo>
                      <a:pt x="166002" y="25873"/>
                      <a:pt x="152784" y="40325"/>
                      <a:pt x="152784" y="61930"/>
                    </a:cubicBezTo>
                    <a:lnTo>
                      <a:pt x="152784" y="61646"/>
                    </a:lnTo>
                    <a:cubicBezTo>
                      <a:pt x="152784" y="74581"/>
                      <a:pt x="146555" y="80361"/>
                      <a:pt x="134620" y="80361"/>
                    </a:cubicBezTo>
                    <a:lnTo>
                      <a:pt x="119309" y="80361"/>
                    </a:lnTo>
                    <a:lnTo>
                      <a:pt x="119309" y="27390"/>
                    </a:lnTo>
                    <a:lnTo>
                      <a:pt x="103760" y="27390"/>
                    </a:lnTo>
                    <a:lnTo>
                      <a:pt x="103760" y="80361"/>
                    </a:lnTo>
                    <a:lnTo>
                      <a:pt x="63152" y="80361"/>
                    </a:lnTo>
                    <a:lnTo>
                      <a:pt x="63152" y="27390"/>
                    </a:lnTo>
                    <a:lnTo>
                      <a:pt x="38569" y="27390"/>
                    </a:lnTo>
                    <a:cubicBezTo>
                      <a:pt x="15270" y="27390"/>
                      <a:pt x="-89" y="41604"/>
                      <a:pt x="-89" y="61504"/>
                    </a:cubicBezTo>
                    <a:lnTo>
                      <a:pt x="-89" y="61504"/>
                    </a:lnTo>
                    <a:cubicBezTo>
                      <a:pt x="-89" y="81404"/>
                      <a:pt x="14699" y="95334"/>
                      <a:pt x="36572" y="95334"/>
                    </a:cubicBezTo>
                    <a:lnTo>
                      <a:pt x="134097" y="95334"/>
                    </a:lnTo>
                    <a:cubicBezTo>
                      <a:pt x="145081" y="95334"/>
                      <a:pt x="154591" y="92633"/>
                      <a:pt x="158870" y="84341"/>
                    </a:cubicBezTo>
                    <a:cubicBezTo>
                      <a:pt x="164671" y="92443"/>
                      <a:pt x="174133" y="95334"/>
                      <a:pt x="185831" y="95334"/>
                    </a:cubicBezTo>
                    <a:lnTo>
                      <a:pt x="384303" y="95334"/>
                    </a:lnTo>
                    <a:lnTo>
                      <a:pt x="384303" y="-91"/>
                    </a:lnTo>
                    <a:lnTo>
                      <a:pt x="369278" y="-91"/>
                    </a:lnTo>
                    <a:close/>
                    <a:moveTo>
                      <a:pt x="47984" y="80361"/>
                    </a:moveTo>
                    <a:lnTo>
                      <a:pt x="35241" y="80361"/>
                    </a:lnTo>
                    <a:cubicBezTo>
                      <a:pt x="23068" y="80361"/>
                      <a:pt x="14081" y="72780"/>
                      <a:pt x="14081" y="61409"/>
                    </a:cubicBezTo>
                    <a:lnTo>
                      <a:pt x="14081" y="61409"/>
                    </a:lnTo>
                    <a:cubicBezTo>
                      <a:pt x="14081" y="49848"/>
                      <a:pt x="22973" y="42457"/>
                      <a:pt x="35241" y="42457"/>
                    </a:cubicBezTo>
                    <a:lnTo>
                      <a:pt x="47984" y="42457"/>
                    </a:lnTo>
                    <a:close/>
                    <a:moveTo>
                      <a:pt x="204137" y="80361"/>
                    </a:moveTo>
                    <a:lnTo>
                      <a:pt x="185688" y="80361"/>
                    </a:lnTo>
                    <a:cubicBezTo>
                      <a:pt x="176353" y="81222"/>
                      <a:pt x="168085" y="74378"/>
                      <a:pt x="167222" y="65076"/>
                    </a:cubicBezTo>
                    <a:cubicBezTo>
                      <a:pt x="167120" y="63982"/>
                      <a:pt x="167126" y="62881"/>
                      <a:pt x="167239" y="61788"/>
                    </a:cubicBezTo>
                    <a:lnTo>
                      <a:pt x="167239" y="61788"/>
                    </a:lnTo>
                    <a:cubicBezTo>
                      <a:pt x="167239" y="49280"/>
                      <a:pt x="174704" y="41035"/>
                      <a:pt x="185688" y="41035"/>
                    </a:cubicBezTo>
                    <a:lnTo>
                      <a:pt x="185688" y="41035"/>
                    </a:lnTo>
                    <a:cubicBezTo>
                      <a:pt x="196720" y="41035"/>
                      <a:pt x="204042" y="49280"/>
                      <a:pt x="204042" y="61788"/>
                    </a:cubicBezTo>
                    <a:close/>
                  </a:path>
                </a:pathLst>
              </a:custGeom>
              <a:grpFill/>
              <a:ln w="4740" cap="flat">
                <a:noFill/>
                <a:prstDash val="solid"/>
                <a:miter/>
              </a:ln>
            </p:spPr>
            <p:txBody>
              <a:bodyPr rtlCol="1" anchor="ctr"/>
              <a:lstStyle/>
              <a:p>
                <a:endParaRPr lang="ar-SA"/>
              </a:p>
            </p:txBody>
          </p:sp>
          <p:sp>
            <p:nvSpPr>
              <p:cNvPr id="88" name="شكل حر 87">
                <a:extLst>
                  <a:ext uri="{FF2B5EF4-FFF2-40B4-BE49-F238E27FC236}">
                    <a16:creationId xmlns:a16="http://schemas.microsoft.com/office/drawing/2014/main" id="{8EA506C1-A428-D846-AB16-9C12AA6C5C2B}"/>
                  </a:ext>
                </a:extLst>
              </p:cNvPr>
              <p:cNvSpPr/>
              <p:nvPr/>
            </p:nvSpPr>
            <p:spPr>
              <a:xfrm>
                <a:off x="10836090" y="603441"/>
                <a:ext cx="15025" cy="95567"/>
              </a:xfrm>
              <a:custGeom>
                <a:avLst/>
                <a:gdLst>
                  <a:gd name="connsiteX0" fmla="*/ 0 w 15025"/>
                  <a:gd name="connsiteY0" fmla="*/ 0 h 95567"/>
                  <a:gd name="connsiteX1" fmla="*/ 15026 w 15025"/>
                  <a:gd name="connsiteY1" fmla="*/ 0 h 95567"/>
                  <a:gd name="connsiteX2" fmla="*/ 15026 w 15025"/>
                  <a:gd name="connsiteY2" fmla="*/ 95567 h 95567"/>
                  <a:gd name="connsiteX3" fmla="*/ 0 w 15025"/>
                  <a:gd name="connsiteY3" fmla="*/ 95567 h 95567"/>
                </a:gdLst>
                <a:ahLst/>
                <a:cxnLst>
                  <a:cxn ang="0">
                    <a:pos x="connsiteX0" y="connsiteY0"/>
                  </a:cxn>
                  <a:cxn ang="0">
                    <a:pos x="connsiteX1" y="connsiteY1"/>
                  </a:cxn>
                  <a:cxn ang="0">
                    <a:pos x="connsiteX2" y="connsiteY2"/>
                  </a:cxn>
                  <a:cxn ang="0">
                    <a:pos x="connsiteX3" y="connsiteY3"/>
                  </a:cxn>
                </a:cxnLst>
                <a:rect l="l" t="t" r="r" b="b"/>
                <a:pathLst>
                  <a:path w="15025" h="95567">
                    <a:moveTo>
                      <a:pt x="0" y="0"/>
                    </a:moveTo>
                    <a:lnTo>
                      <a:pt x="15026" y="0"/>
                    </a:lnTo>
                    <a:lnTo>
                      <a:pt x="15026" y="95567"/>
                    </a:lnTo>
                    <a:lnTo>
                      <a:pt x="0" y="95567"/>
                    </a:lnTo>
                    <a:close/>
                  </a:path>
                </a:pathLst>
              </a:custGeom>
              <a:grpFill/>
              <a:ln w="4740" cap="flat">
                <a:noFill/>
                <a:prstDash val="solid"/>
                <a:miter/>
              </a:ln>
            </p:spPr>
            <p:txBody>
              <a:bodyPr rtlCol="1" anchor="ctr"/>
              <a:lstStyle/>
              <a:p>
                <a:endParaRPr lang="ar-SA"/>
              </a:p>
            </p:txBody>
          </p:sp>
          <p:sp>
            <p:nvSpPr>
              <p:cNvPr id="89" name="شكل حر 88">
                <a:extLst>
                  <a:ext uri="{FF2B5EF4-FFF2-40B4-BE49-F238E27FC236}">
                    <a16:creationId xmlns:a16="http://schemas.microsoft.com/office/drawing/2014/main" id="{2D6CA76C-C7C2-6248-AF02-AAA496C5DAD9}"/>
                  </a:ext>
                </a:extLst>
              </p:cNvPr>
              <p:cNvSpPr/>
              <p:nvPr/>
            </p:nvSpPr>
            <p:spPr>
              <a:xfrm>
                <a:off x="10863859" y="630922"/>
                <a:ext cx="63431" cy="93861"/>
              </a:xfrm>
              <a:custGeom>
                <a:avLst/>
                <a:gdLst>
                  <a:gd name="connsiteX0" fmla="*/ 38617 w 63431"/>
                  <a:gd name="connsiteY0" fmla="*/ -91 h 93861"/>
                  <a:gd name="connsiteX1" fmla="*/ -89 w 63431"/>
                  <a:gd name="connsiteY1" fmla="*/ 34023 h 93861"/>
                  <a:gd name="connsiteX2" fmla="*/ -89 w 63431"/>
                  <a:gd name="connsiteY2" fmla="*/ 34023 h 93861"/>
                  <a:gd name="connsiteX3" fmla="*/ 36572 w 63431"/>
                  <a:gd name="connsiteY3" fmla="*/ 67853 h 93861"/>
                  <a:gd name="connsiteX4" fmla="*/ 48031 w 63431"/>
                  <a:gd name="connsiteY4" fmla="*/ 67853 h 93861"/>
                  <a:gd name="connsiteX5" fmla="*/ 33767 w 63431"/>
                  <a:gd name="connsiteY5" fmla="*/ 78703 h 93861"/>
                  <a:gd name="connsiteX6" fmla="*/ 13938 w 63431"/>
                  <a:gd name="connsiteY6" fmla="*/ 75528 h 93861"/>
                  <a:gd name="connsiteX7" fmla="*/ 16982 w 63431"/>
                  <a:gd name="connsiteY7" fmla="*/ 91448 h 93861"/>
                  <a:gd name="connsiteX8" fmla="*/ 34385 w 63431"/>
                  <a:gd name="connsiteY8" fmla="*/ 93770 h 93861"/>
                  <a:gd name="connsiteX9" fmla="*/ 63343 w 63431"/>
                  <a:gd name="connsiteY9" fmla="*/ 63968 h 93861"/>
                  <a:gd name="connsiteX10" fmla="*/ 63343 w 63431"/>
                  <a:gd name="connsiteY10" fmla="*/ -91 h 93861"/>
                  <a:gd name="connsiteX11" fmla="*/ 48127 w 63431"/>
                  <a:gd name="connsiteY11" fmla="*/ 33597 h 93861"/>
                  <a:gd name="connsiteX12" fmla="*/ 48127 w 63431"/>
                  <a:gd name="connsiteY12" fmla="*/ 33597 h 93861"/>
                  <a:gd name="connsiteX13" fmla="*/ 48127 w 63431"/>
                  <a:gd name="connsiteY13" fmla="*/ 52880 h 93861"/>
                  <a:gd name="connsiteX14" fmla="*/ 35383 w 63431"/>
                  <a:gd name="connsiteY14" fmla="*/ 52880 h 93861"/>
                  <a:gd name="connsiteX15" fmla="*/ 14224 w 63431"/>
                  <a:gd name="connsiteY15" fmla="*/ 33928 h 93861"/>
                  <a:gd name="connsiteX16" fmla="*/ 14224 w 63431"/>
                  <a:gd name="connsiteY16" fmla="*/ 33928 h 93861"/>
                  <a:gd name="connsiteX17" fmla="*/ 35383 w 63431"/>
                  <a:gd name="connsiteY17" fmla="*/ 14976 h 93861"/>
                  <a:gd name="connsiteX18" fmla="*/ 48127 w 63431"/>
                  <a:gd name="connsiteY18" fmla="*/ 14976 h 93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3431" h="93861">
                    <a:moveTo>
                      <a:pt x="38617" y="-91"/>
                    </a:moveTo>
                    <a:cubicBezTo>
                      <a:pt x="15317" y="-91"/>
                      <a:pt x="-89" y="14123"/>
                      <a:pt x="-89" y="34023"/>
                    </a:cubicBezTo>
                    <a:lnTo>
                      <a:pt x="-89" y="34023"/>
                    </a:lnTo>
                    <a:cubicBezTo>
                      <a:pt x="-89" y="53923"/>
                      <a:pt x="14699" y="67853"/>
                      <a:pt x="36572" y="67853"/>
                    </a:cubicBezTo>
                    <a:lnTo>
                      <a:pt x="48031" y="67853"/>
                    </a:lnTo>
                    <a:cubicBezTo>
                      <a:pt x="47651" y="76097"/>
                      <a:pt x="41850" y="78703"/>
                      <a:pt x="33767" y="78703"/>
                    </a:cubicBezTo>
                    <a:cubicBezTo>
                      <a:pt x="27033" y="78661"/>
                      <a:pt x="20346" y="77590"/>
                      <a:pt x="13938" y="75528"/>
                    </a:cubicBezTo>
                    <a:lnTo>
                      <a:pt x="16982" y="91448"/>
                    </a:lnTo>
                    <a:cubicBezTo>
                      <a:pt x="22648" y="93016"/>
                      <a:pt x="28504" y="93797"/>
                      <a:pt x="34385" y="93770"/>
                    </a:cubicBezTo>
                    <a:cubicBezTo>
                      <a:pt x="53642" y="93770"/>
                      <a:pt x="63343" y="86710"/>
                      <a:pt x="63343" y="63968"/>
                    </a:cubicBezTo>
                    <a:lnTo>
                      <a:pt x="63343" y="-91"/>
                    </a:lnTo>
                    <a:close/>
                    <a:moveTo>
                      <a:pt x="48127" y="33597"/>
                    </a:moveTo>
                    <a:lnTo>
                      <a:pt x="48127" y="33597"/>
                    </a:lnTo>
                    <a:lnTo>
                      <a:pt x="48127" y="52880"/>
                    </a:lnTo>
                    <a:lnTo>
                      <a:pt x="35383" y="52880"/>
                    </a:lnTo>
                    <a:cubicBezTo>
                      <a:pt x="23211" y="52880"/>
                      <a:pt x="14224" y="45300"/>
                      <a:pt x="14224" y="33928"/>
                    </a:cubicBezTo>
                    <a:lnTo>
                      <a:pt x="14224" y="33928"/>
                    </a:lnTo>
                    <a:cubicBezTo>
                      <a:pt x="14224" y="22367"/>
                      <a:pt x="23115" y="14976"/>
                      <a:pt x="35383" y="14976"/>
                    </a:cubicBezTo>
                    <a:lnTo>
                      <a:pt x="48127" y="14976"/>
                    </a:lnTo>
                    <a:close/>
                  </a:path>
                </a:pathLst>
              </a:custGeom>
              <a:grpFill/>
              <a:ln w="4740" cap="flat">
                <a:noFill/>
                <a:prstDash val="solid"/>
                <a:miter/>
              </a:ln>
            </p:spPr>
            <p:txBody>
              <a:bodyPr rtlCol="1" anchor="ctr"/>
              <a:lstStyle/>
              <a:p>
                <a:endParaRPr lang="ar-SA"/>
              </a:p>
            </p:txBody>
          </p:sp>
          <p:sp>
            <p:nvSpPr>
              <p:cNvPr id="90" name="شكل حر 89">
                <a:extLst>
                  <a:ext uri="{FF2B5EF4-FFF2-40B4-BE49-F238E27FC236}">
                    <a16:creationId xmlns:a16="http://schemas.microsoft.com/office/drawing/2014/main" id="{8B7FC1D1-6F99-B749-B95E-E01F0E863941}"/>
                  </a:ext>
                </a:extLst>
              </p:cNvPr>
              <p:cNvSpPr/>
              <p:nvPr/>
            </p:nvSpPr>
            <p:spPr>
              <a:xfrm>
                <a:off x="10525637" y="479351"/>
                <a:ext cx="55918" cy="68038"/>
              </a:xfrm>
              <a:custGeom>
                <a:avLst/>
                <a:gdLst>
                  <a:gd name="connsiteX0" fmla="*/ 55830 w 55918"/>
                  <a:gd name="connsiteY0" fmla="*/ 32554 h 68038"/>
                  <a:gd name="connsiteX1" fmla="*/ 23781 w 55918"/>
                  <a:gd name="connsiteY1" fmla="*/ -91 h 68038"/>
                  <a:gd name="connsiteX2" fmla="*/ 13273 w 55918"/>
                  <a:gd name="connsiteY2" fmla="*/ -91 h 68038"/>
                  <a:gd name="connsiteX3" fmla="*/ 13273 w 55918"/>
                  <a:gd name="connsiteY3" fmla="*/ 14881 h 68038"/>
                  <a:gd name="connsiteX4" fmla="*/ 25921 w 55918"/>
                  <a:gd name="connsiteY4" fmla="*/ 14881 h 68038"/>
                  <a:gd name="connsiteX5" fmla="*/ 41660 w 55918"/>
                  <a:gd name="connsiteY5" fmla="*/ 31133 h 68038"/>
                  <a:gd name="connsiteX6" fmla="*/ 41660 w 55918"/>
                  <a:gd name="connsiteY6" fmla="*/ 52880 h 68038"/>
                  <a:gd name="connsiteX7" fmla="*/ -89 w 55918"/>
                  <a:gd name="connsiteY7" fmla="*/ 52880 h 68038"/>
                  <a:gd name="connsiteX8" fmla="*/ -89 w 55918"/>
                  <a:gd name="connsiteY8" fmla="*/ 67948 h 68038"/>
                  <a:gd name="connsiteX9" fmla="*/ 55830 w 55918"/>
                  <a:gd name="connsiteY9" fmla="*/ 67948 h 6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5918" h="68038">
                    <a:moveTo>
                      <a:pt x="55830" y="32554"/>
                    </a:moveTo>
                    <a:cubicBezTo>
                      <a:pt x="55830" y="10996"/>
                      <a:pt x="45892" y="-91"/>
                      <a:pt x="23781" y="-91"/>
                    </a:cubicBezTo>
                    <a:lnTo>
                      <a:pt x="13273" y="-91"/>
                    </a:lnTo>
                    <a:lnTo>
                      <a:pt x="13273" y="14881"/>
                    </a:lnTo>
                    <a:lnTo>
                      <a:pt x="25921" y="14881"/>
                    </a:lnTo>
                    <a:cubicBezTo>
                      <a:pt x="36334" y="14881"/>
                      <a:pt x="41660" y="20188"/>
                      <a:pt x="41660" y="31133"/>
                    </a:cubicBezTo>
                    <a:lnTo>
                      <a:pt x="41660" y="52880"/>
                    </a:lnTo>
                    <a:lnTo>
                      <a:pt x="-89" y="52880"/>
                    </a:lnTo>
                    <a:lnTo>
                      <a:pt x="-89" y="67948"/>
                    </a:lnTo>
                    <a:lnTo>
                      <a:pt x="55830" y="67948"/>
                    </a:lnTo>
                    <a:close/>
                  </a:path>
                </a:pathLst>
              </a:custGeom>
              <a:grpFill/>
              <a:ln w="4740" cap="flat">
                <a:noFill/>
                <a:prstDash val="solid"/>
                <a:miter/>
              </a:ln>
            </p:spPr>
            <p:txBody>
              <a:bodyPr rtlCol="1" anchor="ctr"/>
              <a:lstStyle/>
              <a:p>
                <a:endParaRPr lang="ar-SA"/>
              </a:p>
            </p:txBody>
          </p:sp>
          <p:sp>
            <p:nvSpPr>
              <p:cNvPr id="91" name="شكل حر 90">
                <a:extLst>
                  <a:ext uri="{FF2B5EF4-FFF2-40B4-BE49-F238E27FC236}">
                    <a16:creationId xmlns:a16="http://schemas.microsoft.com/office/drawing/2014/main" id="{62A8CC46-0E46-F542-8240-3B4636ECA101}"/>
                  </a:ext>
                </a:extLst>
              </p:cNvPr>
              <p:cNvSpPr/>
              <p:nvPr/>
            </p:nvSpPr>
            <p:spPr>
              <a:xfrm>
                <a:off x="10582982" y="479351"/>
                <a:ext cx="36851" cy="93956"/>
              </a:xfrm>
              <a:custGeom>
                <a:avLst/>
                <a:gdLst>
                  <a:gd name="connsiteX0" fmla="*/ 36762 w 36851"/>
                  <a:gd name="connsiteY0" fmla="*/ 65247 h 93956"/>
                  <a:gd name="connsiteX1" fmla="*/ 36762 w 36851"/>
                  <a:gd name="connsiteY1" fmla="*/ -91 h 93956"/>
                  <a:gd name="connsiteX2" fmla="*/ 21594 w 36851"/>
                  <a:gd name="connsiteY2" fmla="*/ -91 h 93956"/>
                  <a:gd name="connsiteX3" fmla="*/ 21594 w 36851"/>
                  <a:gd name="connsiteY3" fmla="*/ 67711 h 93956"/>
                  <a:gd name="connsiteX4" fmla="*/ 10848 w 36851"/>
                  <a:gd name="connsiteY4" fmla="*/ 80314 h 93956"/>
                  <a:gd name="connsiteX5" fmla="*/ 1338 w 36851"/>
                  <a:gd name="connsiteY5" fmla="*/ 79745 h 93956"/>
                  <a:gd name="connsiteX6" fmla="*/ -89 w 36851"/>
                  <a:gd name="connsiteY6" fmla="*/ 92822 h 93956"/>
                  <a:gd name="connsiteX7" fmla="*/ 9421 w 36851"/>
                  <a:gd name="connsiteY7" fmla="*/ 93865 h 93956"/>
                  <a:gd name="connsiteX8" fmla="*/ 36762 w 36851"/>
                  <a:gd name="connsiteY8" fmla="*/ 65247 h 93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851" h="93956">
                    <a:moveTo>
                      <a:pt x="36762" y="65247"/>
                    </a:moveTo>
                    <a:lnTo>
                      <a:pt x="36762" y="-91"/>
                    </a:lnTo>
                    <a:lnTo>
                      <a:pt x="21594" y="-91"/>
                    </a:lnTo>
                    <a:lnTo>
                      <a:pt x="21594" y="67711"/>
                    </a:lnTo>
                    <a:cubicBezTo>
                      <a:pt x="21594" y="77187"/>
                      <a:pt x="17219" y="80314"/>
                      <a:pt x="10848" y="80314"/>
                    </a:cubicBezTo>
                    <a:cubicBezTo>
                      <a:pt x="7757" y="80314"/>
                      <a:pt x="5189" y="80077"/>
                      <a:pt x="1338" y="79745"/>
                    </a:cubicBezTo>
                    <a:lnTo>
                      <a:pt x="-89" y="92822"/>
                    </a:lnTo>
                    <a:cubicBezTo>
                      <a:pt x="3030" y="93533"/>
                      <a:pt x="6221" y="93883"/>
                      <a:pt x="9421" y="93865"/>
                    </a:cubicBezTo>
                    <a:cubicBezTo>
                      <a:pt x="25541" y="93865"/>
                      <a:pt x="36762" y="87516"/>
                      <a:pt x="36762" y="65247"/>
                    </a:cubicBezTo>
                    <a:close/>
                  </a:path>
                </a:pathLst>
              </a:custGeom>
              <a:grpFill/>
              <a:ln w="4740" cap="flat">
                <a:noFill/>
                <a:prstDash val="solid"/>
                <a:miter/>
              </a:ln>
            </p:spPr>
            <p:txBody>
              <a:bodyPr rtlCol="1" anchor="ctr"/>
              <a:lstStyle/>
              <a:p>
                <a:endParaRPr lang="ar-SA"/>
              </a:p>
            </p:txBody>
          </p:sp>
          <p:sp>
            <p:nvSpPr>
              <p:cNvPr id="92" name="شكل حر 91">
                <a:extLst>
                  <a:ext uri="{FF2B5EF4-FFF2-40B4-BE49-F238E27FC236}">
                    <a16:creationId xmlns:a16="http://schemas.microsoft.com/office/drawing/2014/main" id="{1A4295F0-E520-D245-82FB-9CCAC477A029}"/>
                  </a:ext>
                </a:extLst>
              </p:cNvPr>
              <p:cNvSpPr/>
              <p:nvPr/>
            </p:nvSpPr>
            <p:spPr>
              <a:xfrm>
                <a:off x="10637284" y="451870"/>
                <a:ext cx="15025" cy="95567"/>
              </a:xfrm>
              <a:custGeom>
                <a:avLst/>
                <a:gdLst>
                  <a:gd name="connsiteX0" fmla="*/ 0 w 15025"/>
                  <a:gd name="connsiteY0" fmla="*/ 0 h 95567"/>
                  <a:gd name="connsiteX1" fmla="*/ 15026 w 15025"/>
                  <a:gd name="connsiteY1" fmla="*/ 0 h 95567"/>
                  <a:gd name="connsiteX2" fmla="*/ 15026 w 15025"/>
                  <a:gd name="connsiteY2" fmla="*/ 95567 h 95567"/>
                  <a:gd name="connsiteX3" fmla="*/ 0 w 15025"/>
                  <a:gd name="connsiteY3" fmla="*/ 95567 h 95567"/>
                </a:gdLst>
                <a:ahLst/>
                <a:cxnLst>
                  <a:cxn ang="0">
                    <a:pos x="connsiteX0" y="connsiteY0"/>
                  </a:cxn>
                  <a:cxn ang="0">
                    <a:pos x="connsiteX1" y="connsiteY1"/>
                  </a:cxn>
                  <a:cxn ang="0">
                    <a:pos x="connsiteX2" y="connsiteY2"/>
                  </a:cxn>
                  <a:cxn ang="0">
                    <a:pos x="connsiteX3" y="connsiteY3"/>
                  </a:cxn>
                </a:cxnLst>
                <a:rect l="l" t="t" r="r" b="b"/>
                <a:pathLst>
                  <a:path w="15025" h="95567">
                    <a:moveTo>
                      <a:pt x="0" y="0"/>
                    </a:moveTo>
                    <a:lnTo>
                      <a:pt x="15026" y="0"/>
                    </a:lnTo>
                    <a:lnTo>
                      <a:pt x="15026" y="95567"/>
                    </a:lnTo>
                    <a:lnTo>
                      <a:pt x="0" y="95567"/>
                    </a:lnTo>
                    <a:close/>
                  </a:path>
                </a:pathLst>
              </a:custGeom>
              <a:grpFill/>
              <a:ln w="4740" cap="flat">
                <a:noFill/>
                <a:prstDash val="solid"/>
                <a:miter/>
              </a:ln>
            </p:spPr>
            <p:txBody>
              <a:bodyPr rtlCol="1" anchor="ctr"/>
              <a:lstStyle/>
              <a:p>
                <a:endParaRPr lang="ar-SA"/>
              </a:p>
            </p:txBody>
          </p:sp>
          <p:sp>
            <p:nvSpPr>
              <p:cNvPr id="93" name="شكل حر 92">
                <a:extLst>
                  <a:ext uri="{FF2B5EF4-FFF2-40B4-BE49-F238E27FC236}">
                    <a16:creationId xmlns:a16="http://schemas.microsoft.com/office/drawing/2014/main" id="{ED3F64F8-A601-B448-B810-999AEA606944}"/>
                  </a:ext>
                </a:extLst>
              </p:cNvPr>
              <p:cNvSpPr/>
              <p:nvPr/>
            </p:nvSpPr>
            <p:spPr>
              <a:xfrm>
                <a:off x="10665474" y="452107"/>
                <a:ext cx="224917" cy="121200"/>
              </a:xfrm>
              <a:custGeom>
                <a:avLst/>
                <a:gdLst>
                  <a:gd name="connsiteX0" fmla="*/ 36199 w 224917"/>
                  <a:gd name="connsiteY0" fmla="*/ 95192 h 121200"/>
                  <a:gd name="connsiteX1" fmla="*/ 47611 w 224917"/>
                  <a:gd name="connsiteY1" fmla="*/ 95192 h 121200"/>
                  <a:gd name="connsiteX2" fmla="*/ 33346 w 224917"/>
                  <a:gd name="connsiteY2" fmla="*/ 106042 h 121200"/>
                  <a:gd name="connsiteX3" fmla="*/ 13470 w 224917"/>
                  <a:gd name="connsiteY3" fmla="*/ 102867 h 121200"/>
                  <a:gd name="connsiteX4" fmla="*/ 16561 w 224917"/>
                  <a:gd name="connsiteY4" fmla="*/ 118787 h 121200"/>
                  <a:gd name="connsiteX5" fmla="*/ 30826 w 224917"/>
                  <a:gd name="connsiteY5" fmla="*/ 121109 h 121200"/>
                  <a:gd name="connsiteX6" fmla="*/ 62589 w 224917"/>
                  <a:gd name="connsiteY6" fmla="*/ 95192 h 121200"/>
                  <a:gd name="connsiteX7" fmla="*/ 94780 w 224917"/>
                  <a:gd name="connsiteY7" fmla="*/ 95192 h 121200"/>
                  <a:gd name="connsiteX8" fmla="*/ 118127 w 224917"/>
                  <a:gd name="connsiteY8" fmla="*/ 84247 h 121200"/>
                  <a:gd name="connsiteX9" fmla="*/ 145088 w 224917"/>
                  <a:gd name="connsiteY9" fmla="*/ 95239 h 121200"/>
                  <a:gd name="connsiteX10" fmla="*/ 224829 w 224917"/>
                  <a:gd name="connsiteY10" fmla="*/ 95239 h 121200"/>
                  <a:gd name="connsiteX11" fmla="*/ 224829 w 224917"/>
                  <a:gd name="connsiteY11" fmla="*/ -91 h 121200"/>
                  <a:gd name="connsiteX12" fmla="*/ 209803 w 224917"/>
                  <a:gd name="connsiteY12" fmla="*/ -91 h 121200"/>
                  <a:gd name="connsiteX13" fmla="*/ 209803 w 224917"/>
                  <a:gd name="connsiteY13" fmla="*/ 80456 h 121200"/>
                  <a:gd name="connsiteX14" fmla="*/ 178515 w 224917"/>
                  <a:gd name="connsiteY14" fmla="*/ 80456 h 121200"/>
                  <a:gd name="connsiteX15" fmla="*/ 178515 w 224917"/>
                  <a:gd name="connsiteY15" fmla="*/ 62120 h 121200"/>
                  <a:gd name="connsiteX16" fmla="*/ 145230 w 224917"/>
                  <a:gd name="connsiteY16" fmla="*/ 25968 h 121200"/>
                  <a:gd name="connsiteX17" fmla="*/ 145230 w 224917"/>
                  <a:gd name="connsiteY17" fmla="*/ 25968 h 121200"/>
                  <a:gd name="connsiteX18" fmla="*/ 111946 w 224917"/>
                  <a:gd name="connsiteY18" fmla="*/ 62025 h 121200"/>
                  <a:gd name="connsiteX19" fmla="*/ 111946 w 224917"/>
                  <a:gd name="connsiteY19" fmla="*/ 61741 h 121200"/>
                  <a:gd name="connsiteX20" fmla="*/ 93734 w 224917"/>
                  <a:gd name="connsiteY20" fmla="*/ 80693 h 121200"/>
                  <a:gd name="connsiteX21" fmla="*/ 63159 w 224917"/>
                  <a:gd name="connsiteY21" fmla="*/ 80693 h 121200"/>
                  <a:gd name="connsiteX22" fmla="*/ 63159 w 224917"/>
                  <a:gd name="connsiteY22" fmla="*/ 27153 h 121200"/>
                  <a:gd name="connsiteX23" fmla="*/ 38576 w 224917"/>
                  <a:gd name="connsiteY23" fmla="*/ 27153 h 121200"/>
                  <a:gd name="connsiteX24" fmla="*/ -82 w 224917"/>
                  <a:gd name="connsiteY24" fmla="*/ 61267 h 121200"/>
                  <a:gd name="connsiteX25" fmla="*/ -82 w 224917"/>
                  <a:gd name="connsiteY25" fmla="*/ 61267 h 121200"/>
                  <a:gd name="connsiteX26" fmla="*/ 36199 w 224917"/>
                  <a:gd name="connsiteY26" fmla="*/ 95192 h 121200"/>
                  <a:gd name="connsiteX27" fmla="*/ 126543 w 224917"/>
                  <a:gd name="connsiteY27" fmla="*/ 61456 h 121200"/>
                  <a:gd name="connsiteX28" fmla="*/ 144993 w 224917"/>
                  <a:gd name="connsiteY28" fmla="*/ 40704 h 121200"/>
                  <a:gd name="connsiteX29" fmla="*/ 144993 w 224917"/>
                  <a:gd name="connsiteY29" fmla="*/ 40704 h 121200"/>
                  <a:gd name="connsiteX30" fmla="*/ 163299 w 224917"/>
                  <a:gd name="connsiteY30" fmla="*/ 61456 h 121200"/>
                  <a:gd name="connsiteX31" fmla="*/ 163299 w 224917"/>
                  <a:gd name="connsiteY31" fmla="*/ 80124 h 121200"/>
                  <a:gd name="connsiteX32" fmla="*/ 144898 w 224917"/>
                  <a:gd name="connsiteY32" fmla="*/ 80124 h 121200"/>
                  <a:gd name="connsiteX33" fmla="*/ 126431 w 224917"/>
                  <a:gd name="connsiteY33" fmla="*/ 64945 h 121200"/>
                  <a:gd name="connsiteX34" fmla="*/ 126448 w 224917"/>
                  <a:gd name="connsiteY34" fmla="*/ 61551 h 121200"/>
                  <a:gd name="connsiteX35" fmla="*/ 13708 w 224917"/>
                  <a:gd name="connsiteY35" fmla="*/ 61456 h 121200"/>
                  <a:gd name="connsiteX36" fmla="*/ 34867 w 224917"/>
                  <a:gd name="connsiteY36" fmla="*/ 42504 h 121200"/>
                  <a:gd name="connsiteX37" fmla="*/ 47611 w 224917"/>
                  <a:gd name="connsiteY37" fmla="*/ 42504 h 121200"/>
                  <a:gd name="connsiteX38" fmla="*/ 47611 w 224917"/>
                  <a:gd name="connsiteY38" fmla="*/ 61456 h 121200"/>
                  <a:gd name="connsiteX39" fmla="*/ 47611 w 224917"/>
                  <a:gd name="connsiteY39" fmla="*/ 61456 h 121200"/>
                  <a:gd name="connsiteX40" fmla="*/ 47611 w 224917"/>
                  <a:gd name="connsiteY40" fmla="*/ 80693 h 121200"/>
                  <a:gd name="connsiteX41" fmla="*/ 35010 w 224917"/>
                  <a:gd name="connsiteY41" fmla="*/ 80693 h 121200"/>
                  <a:gd name="connsiteX42" fmla="*/ 13850 w 224917"/>
                  <a:gd name="connsiteY42" fmla="*/ 61741 h 12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24917" h="121200">
                    <a:moveTo>
                      <a:pt x="36199" y="95192"/>
                    </a:moveTo>
                    <a:lnTo>
                      <a:pt x="47611" y="95192"/>
                    </a:lnTo>
                    <a:cubicBezTo>
                      <a:pt x="47278" y="103436"/>
                      <a:pt x="41477" y="106042"/>
                      <a:pt x="33346" y="106042"/>
                    </a:cubicBezTo>
                    <a:cubicBezTo>
                      <a:pt x="26596" y="106004"/>
                      <a:pt x="19893" y="104933"/>
                      <a:pt x="13470" y="102867"/>
                    </a:cubicBezTo>
                    <a:lnTo>
                      <a:pt x="16561" y="118787"/>
                    </a:lnTo>
                    <a:cubicBezTo>
                      <a:pt x="21151" y="120353"/>
                      <a:pt x="25974" y="121138"/>
                      <a:pt x="30826" y="121109"/>
                    </a:cubicBezTo>
                    <a:cubicBezTo>
                      <a:pt x="48895" y="121109"/>
                      <a:pt x="61543" y="114902"/>
                      <a:pt x="62589" y="95192"/>
                    </a:cubicBezTo>
                    <a:lnTo>
                      <a:pt x="94780" y="95192"/>
                    </a:lnTo>
                    <a:cubicBezTo>
                      <a:pt x="105146" y="95192"/>
                      <a:pt x="114038" y="92159"/>
                      <a:pt x="118127" y="84247"/>
                    </a:cubicBezTo>
                    <a:cubicBezTo>
                      <a:pt x="123881" y="92349"/>
                      <a:pt x="133343" y="95239"/>
                      <a:pt x="145088" y="95239"/>
                    </a:cubicBezTo>
                    <a:lnTo>
                      <a:pt x="224829" y="95239"/>
                    </a:lnTo>
                    <a:lnTo>
                      <a:pt x="224829" y="-91"/>
                    </a:lnTo>
                    <a:lnTo>
                      <a:pt x="209803" y="-91"/>
                    </a:lnTo>
                    <a:lnTo>
                      <a:pt x="209803" y="80456"/>
                    </a:lnTo>
                    <a:lnTo>
                      <a:pt x="178515" y="80456"/>
                    </a:lnTo>
                    <a:lnTo>
                      <a:pt x="178515" y="62120"/>
                    </a:lnTo>
                    <a:cubicBezTo>
                      <a:pt x="178515" y="40467"/>
                      <a:pt x="165154" y="25968"/>
                      <a:pt x="145230" y="25968"/>
                    </a:cubicBezTo>
                    <a:lnTo>
                      <a:pt x="145230" y="25968"/>
                    </a:lnTo>
                    <a:cubicBezTo>
                      <a:pt x="125164" y="25968"/>
                      <a:pt x="111946" y="40182"/>
                      <a:pt x="111946" y="62025"/>
                    </a:cubicBezTo>
                    <a:lnTo>
                      <a:pt x="111946" y="61741"/>
                    </a:lnTo>
                    <a:cubicBezTo>
                      <a:pt x="111946" y="74676"/>
                      <a:pt x="105669" y="80693"/>
                      <a:pt x="93734" y="80693"/>
                    </a:cubicBezTo>
                    <a:lnTo>
                      <a:pt x="63159" y="80693"/>
                    </a:lnTo>
                    <a:lnTo>
                      <a:pt x="63159" y="27153"/>
                    </a:lnTo>
                    <a:lnTo>
                      <a:pt x="38576" y="27153"/>
                    </a:lnTo>
                    <a:cubicBezTo>
                      <a:pt x="15277" y="27153"/>
                      <a:pt x="-82" y="41367"/>
                      <a:pt x="-82" y="61267"/>
                    </a:cubicBezTo>
                    <a:lnTo>
                      <a:pt x="-82" y="61267"/>
                    </a:lnTo>
                    <a:cubicBezTo>
                      <a:pt x="-462" y="81262"/>
                      <a:pt x="14326" y="95192"/>
                      <a:pt x="36199" y="95192"/>
                    </a:cubicBezTo>
                    <a:close/>
                    <a:moveTo>
                      <a:pt x="126543" y="61456"/>
                    </a:moveTo>
                    <a:cubicBezTo>
                      <a:pt x="126543" y="48948"/>
                      <a:pt x="133961" y="40704"/>
                      <a:pt x="144993" y="40704"/>
                    </a:cubicBezTo>
                    <a:lnTo>
                      <a:pt x="144993" y="40704"/>
                    </a:lnTo>
                    <a:cubicBezTo>
                      <a:pt x="155977" y="40704"/>
                      <a:pt x="163299" y="48948"/>
                      <a:pt x="163299" y="61456"/>
                    </a:cubicBezTo>
                    <a:lnTo>
                      <a:pt x="163299" y="80124"/>
                    </a:lnTo>
                    <a:lnTo>
                      <a:pt x="144898" y="80124"/>
                    </a:lnTo>
                    <a:cubicBezTo>
                      <a:pt x="135591" y="81014"/>
                      <a:pt x="127323" y="74218"/>
                      <a:pt x="126431" y="64945"/>
                    </a:cubicBezTo>
                    <a:cubicBezTo>
                      <a:pt x="126322" y="63816"/>
                      <a:pt x="126328" y="62679"/>
                      <a:pt x="126448" y="61551"/>
                    </a:cubicBezTo>
                    <a:close/>
                    <a:moveTo>
                      <a:pt x="13708" y="61456"/>
                    </a:moveTo>
                    <a:cubicBezTo>
                      <a:pt x="13708" y="49896"/>
                      <a:pt x="22552" y="42504"/>
                      <a:pt x="34867" y="42504"/>
                    </a:cubicBezTo>
                    <a:lnTo>
                      <a:pt x="47611" y="42504"/>
                    </a:lnTo>
                    <a:lnTo>
                      <a:pt x="47611" y="61456"/>
                    </a:lnTo>
                    <a:lnTo>
                      <a:pt x="47611" y="61456"/>
                    </a:lnTo>
                    <a:lnTo>
                      <a:pt x="47611" y="80693"/>
                    </a:lnTo>
                    <a:lnTo>
                      <a:pt x="35010" y="80693"/>
                    </a:lnTo>
                    <a:cubicBezTo>
                      <a:pt x="22837" y="80693"/>
                      <a:pt x="13850" y="73112"/>
                      <a:pt x="13850" y="61741"/>
                    </a:cubicBezTo>
                    <a:close/>
                  </a:path>
                </a:pathLst>
              </a:custGeom>
              <a:grpFill/>
              <a:ln w="4740" cap="flat">
                <a:noFill/>
                <a:prstDash val="solid"/>
                <a:miter/>
              </a:ln>
            </p:spPr>
            <p:txBody>
              <a:bodyPr rtlCol="1" anchor="ctr"/>
              <a:lstStyle/>
              <a:p>
                <a:endParaRPr lang="ar-SA"/>
              </a:p>
            </p:txBody>
          </p:sp>
          <p:sp>
            <p:nvSpPr>
              <p:cNvPr id="94" name="شكل حر 93">
                <a:extLst>
                  <a:ext uri="{FF2B5EF4-FFF2-40B4-BE49-F238E27FC236}">
                    <a16:creationId xmlns:a16="http://schemas.microsoft.com/office/drawing/2014/main" id="{6098412F-3A9A-514E-AAA3-6F3916FAF62D}"/>
                  </a:ext>
                </a:extLst>
              </p:cNvPr>
              <p:cNvSpPr/>
              <p:nvPr/>
            </p:nvSpPr>
            <p:spPr>
              <a:xfrm>
                <a:off x="10909934" y="451870"/>
                <a:ext cx="15025" cy="95567"/>
              </a:xfrm>
              <a:custGeom>
                <a:avLst/>
                <a:gdLst>
                  <a:gd name="connsiteX0" fmla="*/ 0 w 15025"/>
                  <a:gd name="connsiteY0" fmla="*/ 0 h 95567"/>
                  <a:gd name="connsiteX1" fmla="*/ 15026 w 15025"/>
                  <a:gd name="connsiteY1" fmla="*/ 0 h 95567"/>
                  <a:gd name="connsiteX2" fmla="*/ 15026 w 15025"/>
                  <a:gd name="connsiteY2" fmla="*/ 95567 h 95567"/>
                  <a:gd name="connsiteX3" fmla="*/ 0 w 15025"/>
                  <a:gd name="connsiteY3" fmla="*/ 95567 h 95567"/>
                </a:gdLst>
                <a:ahLst/>
                <a:cxnLst>
                  <a:cxn ang="0">
                    <a:pos x="connsiteX0" y="connsiteY0"/>
                  </a:cxn>
                  <a:cxn ang="0">
                    <a:pos x="connsiteX1" y="connsiteY1"/>
                  </a:cxn>
                  <a:cxn ang="0">
                    <a:pos x="connsiteX2" y="connsiteY2"/>
                  </a:cxn>
                  <a:cxn ang="0">
                    <a:pos x="connsiteX3" y="connsiteY3"/>
                  </a:cxn>
                </a:cxnLst>
                <a:rect l="l" t="t" r="r" b="b"/>
                <a:pathLst>
                  <a:path w="15025" h="95567">
                    <a:moveTo>
                      <a:pt x="0" y="0"/>
                    </a:moveTo>
                    <a:lnTo>
                      <a:pt x="15026" y="0"/>
                    </a:lnTo>
                    <a:lnTo>
                      <a:pt x="15026" y="95567"/>
                    </a:lnTo>
                    <a:lnTo>
                      <a:pt x="0" y="95567"/>
                    </a:lnTo>
                    <a:close/>
                  </a:path>
                </a:pathLst>
              </a:custGeom>
              <a:grpFill/>
              <a:ln w="4740" cap="flat">
                <a:noFill/>
                <a:prstDash val="solid"/>
                <a:miter/>
              </a:ln>
            </p:spPr>
            <p:txBody>
              <a:bodyPr rtlCol="1" anchor="ctr"/>
              <a:lstStyle/>
              <a:p>
                <a:endParaRPr lang="ar-SA"/>
              </a:p>
            </p:txBody>
          </p:sp>
          <p:sp>
            <p:nvSpPr>
              <p:cNvPr id="95" name="شكل حر 94">
                <a:extLst>
                  <a:ext uri="{FF2B5EF4-FFF2-40B4-BE49-F238E27FC236}">
                    <a16:creationId xmlns:a16="http://schemas.microsoft.com/office/drawing/2014/main" id="{3256F6EF-468D-D343-B5F7-E390BFE53A70}"/>
                  </a:ext>
                </a:extLst>
              </p:cNvPr>
              <p:cNvSpPr/>
              <p:nvPr/>
            </p:nvSpPr>
            <p:spPr>
              <a:xfrm>
                <a:off x="10092934" y="447938"/>
                <a:ext cx="19020" cy="18100"/>
              </a:xfrm>
              <a:custGeom>
                <a:avLst/>
                <a:gdLst>
                  <a:gd name="connsiteX0" fmla="*/ 9421 w 19020"/>
                  <a:gd name="connsiteY0" fmla="*/ 17961 h 18100"/>
                  <a:gd name="connsiteX1" fmla="*/ 18884 w 19020"/>
                  <a:gd name="connsiteY1" fmla="*/ 10333 h 18100"/>
                  <a:gd name="connsiteX2" fmla="*/ 18931 w 19020"/>
                  <a:gd name="connsiteY2" fmla="*/ 9385 h 18100"/>
                  <a:gd name="connsiteX3" fmla="*/ 9421 w 19020"/>
                  <a:gd name="connsiteY3" fmla="*/ -91 h 18100"/>
                  <a:gd name="connsiteX4" fmla="*/ -89 w 19020"/>
                  <a:gd name="connsiteY4" fmla="*/ 9385 h 18100"/>
                  <a:gd name="connsiteX5" fmla="*/ 8570 w 19020"/>
                  <a:gd name="connsiteY5" fmla="*/ 18003 h 18100"/>
                  <a:gd name="connsiteX6" fmla="*/ 9421 w 19020"/>
                  <a:gd name="connsiteY6" fmla="*/ 17961 h 1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20" h="18100">
                    <a:moveTo>
                      <a:pt x="9421" y="17961"/>
                    </a:moveTo>
                    <a:cubicBezTo>
                      <a:pt x="14148" y="18458"/>
                      <a:pt x="18385" y="15043"/>
                      <a:pt x="18884" y="10333"/>
                    </a:cubicBezTo>
                    <a:cubicBezTo>
                      <a:pt x="18917" y="10018"/>
                      <a:pt x="18933" y="9701"/>
                      <a:pt x="18931" y="9385"/>
                    </a:cubicBezTo>
                    <a:cubicBezTo>
                      <a:pt x="18931" y="4151"/>
                      <a:pt x="14673" y="-91"/>
                      <a:pt x="9421" y="-91"/>
                    </a:cubicBezTo>
                    <a:cubicBezTo>
                      <a:pt x="4169" y="-91"/>
                      <a:pt x="-89" y="4151"/>
                      <a:pt x="-89" y="9385"/>
                    </a:cubicBezTo>
                    <a:cubicBezTo>
                      <a:pt x="-86" y="14147"/>
                      <a:pt x="3791" y="18006"/>
                      <a:pt x="8570" y="18003"/>
                    </a:cubicBezTo>
                    <a:cubicBezTo>
                      <a:pt x="8854" y="18003"/>
                      <a:pt x="9138" y="17989"/>
                      <a:pt x="9421" y="17961"/>
                    </a:cubicBezTo>
                    <a:close/>
                  </a:path>
                </a:pathLst>
              </a:custGeom>
              <a:grpFill/>
              <a:ln w="4740" cap="flat">
                <a:noFill/>
                <a:prstDash val="solid"/>
                <a:miter/>
              </a:ln>
            </p:spPr>
            <p:txBody>
              <a:bodyPr rtlCol="1" anchor="ctr"/>
              <a:lstStyle/>
              <a:p>
                <a:endParaRPr lang="ar-SA"/>
              </a:p>
            </p:txBody>
          </p:sp>
          <p:sp>
            <p:nvSpPr>
              <p:cNvPr id="96" name="شكل حر 95">
                <a:extLst>
                  <a:ext uri="{FF2B5EF4-FFF2-40B4-BE49-F238E27FC236}">
                    <a16:creationId xmlns:a16="http://schemas.microsoft.com/office/drawing/2014/main" id="{F19FE143-CA6F-934A-AB2A-8582A74C85D6}"/>
                  </a:ext>
                </a:extLst>
              </p:cNvPr>
              <p:cNvSpPr/>
              <p:nvPr/>
            </p:nvSpPr>
            <p:spPr>
              <a:xfrm>
                <a:off x="10067828" y="447938"/>
                <a:ext cx="19020" cy="18100"/>
              </a:xfrm>
              <a:custGeom>
                <a:avLst/>
                <a:gdLst>
                  <a:gd name="connsiteX0" fmla="*/ 9421 w 19020"/>
                  <a:gd name="connsiteY0" fmla="*/ 17961 h 18100"/>
                  <a:gd name="connsiteX1" fmla="*/ 18884 w 19020"/>
                  <a:gd name="connsiteY1" fmla="*/ 10333 h 18100"/>
                  <a:gd name="connsiteX2" fmla="*/ 18931 w 19020"/>
                  <a:gd name="connsiteY2" fmla="*/ 9385 h 18100"/>
                  <a:gd name="connsiteX3" fmla="*/ 9421 w 19020"/>
                  <a:gd name="connsiteY3" fmla="*/ -91 h 18100"/>
                  <a:gd name="connsiteX4" fmla="*/ -89 w 19020"/>
                  <a:gd name="connsiteY4" fmla="*/ 9385 h 18100"/>
                  <a:gd name="connsiteX5" fmla="*/ 8570 w 19020"/>
                  <a:gd name="connsiteY5" fmla="*/ 18003 h 18100"/>
                  <a:gd name="connsiteX6" fmla="*/ 9421 w 19020"/>
                  <a:gd name="connsiteY6" fmla="*/ 17961 h 1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20" h="18100">
                    <a:moveTo>
                      <a:pt x="9421" y="17961"/>
                    </a:moveTo>
                    <a:cubicBezTo>
                      <a:pt x="14148" y="18458"/>
                      <a:pt x="18385" y="15043"/>
                      <a:pt x="18884" y="10333"/>
                    </a:cubicBezTo>
                    <a:cubicBezTo>
                      <a:pt x="18917" y="10018"/>
                      <a:pt x="18933" y="9701"/>
                      <a:pt x="18931" y="9385"/>
                    </a:cubicBezTo>
                    <a:cubicBezTo>
                      <a:pt x="18931" y="4151"/>
                      <a:pt x="14673" y="-91"/>
                      <a:pt x="9421" y="-91"/>
                    </a:cubicBezTo>
                    <a:cubicBezTo>
                      <a:pt x="4169" y="-91"/>
                      <a:pt x="-89" y="4151"/>
                      <a:pt x="-89" y="9385"/>
                    </a:cubicBezTo>
                    <a:cubicBezTo>
                      <a:pt x="-86" y="14147"/>
                      <a:pt x="3791" y="18006"/>
                      <a:pt x="8570" y="18003"/>
                    </a:cubicBezTo>
                    <a:cubicBezTo>
                      <a:pt x="8854" y="18003"/>
                      <a:pt x="9138" y="17989"/>
                      <a:pt x="9421" y="17961"/>
                    </a:cubicBezTo>
                    <a:close/>
                  </a:path>
                </a:pathLst>
              </a:custGeom>
              <a:grpFill/>
              <a:ln w="4740" cap="flat">
                <a:noFill/>
                <a:prstDash val="solid"/>
                <a:miter/>
              </a:ln>
            </p:spPr>
            <p:txBody>
              <a:bodyPr rtlCol="1" anchor="ctr"/>
              <a:lstStyle/>
              <a:p>
                <a:endParaRPr lang="ar-SA"/>
              </a:p>
            </p:txBody>
          </p:sp>
          <p:sp>
            <p:nvSpPr>
              <p:cNvPr id="97" name="شكل حر 96">
                <a:extLst>
                  <a:ext uri="{FF2B5EF4-FFF2-40B4-BE49-F238E27FC236}">
                    <a16:creationId xmlns:a16="http://schemas.microsoft.com/office/drawing/2014/main" id="{3C3F6481-5182-DC40-A94F-0DAC888002C6}"/>
                  </a:ext>
                </a:extLst>
              </p:cNvPr>
              <p:cNvSpPr/>
              <p:nvPr/>
            </p:nvSpPr>
            <p:spPr>
              <a:xfrm>
                <a:off x="10047952" y="479351"/>
                <a:ext cx="118874" cy="68038"/>
              </a:xfrm>
              <a:custGeom>
                <a:avLst/>
                <a:gdLst>
                  <a:gd name="connsiteX0" fmla="*/ 36572 w 118874"/>
                  <a:gd name="connsiteY0" fmla="*/ 67948 h 68038"/>
                  <a:gd name="connsiteX1" fmla="*/ 118786 w 118874"/>
                  <a:gd name="connsiteY1" fmla="*/ 67948 h 68038"/>
                  <a:gd name="connsiteX2" fmla="*/ 118786 w 118874"/>
                  <a:gd name="connsiteY2" fmla="*/ -91 h 68038"/>
                  <a:gd name="connsiteX3" fmla="*/ 103760 w 118874"/>
                  <a:gd name="connsiteY3" fmla="*/ -91 h 68038"/>
                  <a:gd name="connsiteX4" fmla="*/ 103760 w 118874"/>
                  <a:gd name="connsiteY4" fmla="*/ 52880 h 68038"/>
                  <a:gd name="connsiteX5" fmla="*/ 63152 w 118874"/>
                  <a:gd name="connsiteY5" fmla="*/ 52880 h 68038"/>
                  <a:gd name="connsiteX6" fmla="*/ 63152 w 118874"/>
                  <a:gd name="connsiteY6" fmla="*/ -91 h 68038"/>
                  <a:gd name="connsiteX7" fmla="*/ 38617 w 118874"/>
                  <a:gd name="connsiteY7" fmla="*/ -91 h 68038"/>
                  <a:gd name="connsiteX8" fmla="*/ -89 w 118874"/>
                  <a:gd name="connsiteY8" fmla="*/ 34023 h 68038"/>
                  <a:gd name="connsiteX9" fmla="*/ -89 w 118874"/>
                  <a:gd name="connsiteY9" fmla="*/ 34023 h 68038"/>
                  <a:gd name="connsiteX10" fmla="*/ 36572 w 118874"/>
                  <a:gd name="connsiteY10" fmla="*/ 67948 h 68038"/>
                  <a:gd name="connsiteX11" fmla="*/ 14224 w 118874"/>
                  <a:gd name="connsiteY11" fmla="*/ 34023 h 68038"/>
                  <a:gd name="connsiteX12" fmla="*/ 35383 w 118874"/>
                  <a:gd name="connsiteY12" fmla="*/ 15071 h 68038"/>
                  <a:gd name="connsiteX13" fmla="*/ 48127 w 118874"/>
                  <a:gd name="connsiteY13" fmla="*/ 15071 h 68038"/>
                  <a:gd name="connsiteX14" fmla="*/ 48127 w 118874"/>
                  <a:gd name="connsiteY14" fmla="*/ 52975 h 68038"/>
                  <a:gd name="connsiteX15" fmla="*/ 35383 w 118874"/>
                  <a:gd name="connsiteY15" fmla="*/ 52975 h 68038"/>
                  <a:gd name="connsiteX16" fmla="*/ 14224 w 118874"/>
                  <a:gd name="connsiteY16" fmla="*/ 34023 h 6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8874" h="68038">
                    <a:moveTo>
                      <a:pt x="36572" y="67948"/>
                    </a:moveTo>
                    <a:lnTo>
                      <a:pt x="118786" y="67948"/>
                    </a:lnTo>
                    <a:lnTo>
                      <a:pt x="118786" y="-91"/>
                    </a:lnTo>
                    <a:lnTo>
                      <a:pt x="103760" y="-91"/>
                    </a:lnTo>
                    <a:lnTo>
                      <a:pt x="103760" y="52880"/>
                    </a:lnTo>
                    <a:lnTo>
                      <a:pt x="63152" y="52880"/>
                    </a:lnTo>
                    <a:lnTo>
                      <a:pt x="63152" y="-91"/>
                    </a:lnTo>
                    <a:lnTo>
                      <a:pt x="38617" y="-91"/>
                    </a:lnTo>
                    <a:cubicBezTo>
                      <a:pt x="15317" y="-91"/>
                      <a:pt x="-89" y="14123"/>
                      <a:pt x="-89" y="34023"/>
                    </a:cubicBezTo>
                    <a:lnTo>
                      <a:pt x="-89" y="34023"/>
                    </a:lnTo>
                    <a:cubicBezTo>
                      <a:pt x="-89" y="54018"/>
                      <a:pt x="14699" y="67948"/>
                      <a:pt x="36572" y="67948"/>
                    </a:cubicBezTo>
                    <a:close/>
                    <a:moveTo>
                      <a:pt x="14224" y="34023"/>
                    </a:moveTo>
                    <a:cubicBezTo>
                      <a:pt x="14224" y="22462"/>
                      <a:pt x="23115" y="15071"/>
                      <a:pt x="35383" y="15071"/>
                    </a:cubicBezTo>
                    <a:lnTo>
                      <a:pt x="48127" y="15071"/>
                    </a:lnTo>
                    <a:lnTo>
                      <a:pt x="48127" y="52975"/>
                    </a:lnTo>
                    <a:lnTo>
                      <a:pt x="35383" y="52975"/>
                    </a:lnTo>
                    <a:cubicBezTo>
                      <a:pt x="23211" y="52975"/>
                      <a:pt x="14224" y="45394"/>
                      <a:pt x="14224" y="34023"/>
                    </a:cubicBezTo>
                    <a:close/>
                  </a:path>
                </a:pathLst>
              </a:custGeom>
              <a:grpFill/>
              <a:ln w="4740" cap="flat">
                <a:noFill/>
                <a:prstDash val="solid"/>
                <a:miter/>
              </a:ln>
            </p:spPr>
            <p:txBody>
              <a:bodyPr rtlCol="1" anchor="ctr"/>
              <a:lstStyle/>
              <a:p>
                <a:endParaRPr lang="ar-SA"/>
              </a:p>
            </p:txBody>
          </p:sp>
          <p:sp>
            <p:nvSpPr>
              <p:cNvPr id="98" name="شكل حر 97">
                <a:extLst>
                  <a:ext uri="{FF2B5EF4-FFF2-40B4-BE49-F238E27FC236}">
                    <a16:creationId xmlns:a16="http://schemas.microsoft.com/office/drawing/2014/main" id="{C0529B2E-5290-4B49-BAB5-0DD4C4F97D4E}"/>
                  </a:ext>
                </a:extLst>
              </p:cNvPr>
              <p:cNvSpPr/>
              <p:nvPr/>
            </p:nvSpPr>
            <p:spPr>
              <a:xfrm>
                <a:off x="10292066" y="440546"/>
                <a:ext cx="17689" cy="17667"/>
              </a:xfrm>
              <a:custGeom>
                <a:avLst/>
                <a:gdLst>
                  <a:gd name="connsiteX0" fmla="*/ 8762 w 17689"/>
                  <a:gd name="connsiteY0" fmla="*/ 17535 h 17667"/>
                  <a:gd name="connsiteX1" fmla="*/ 17518 w 17689"/>
                  <a:gd name="connsiteY1" fmla="*/ 10422 h 17667"/>
                  <a:gd name="connsiteX2" fmla="*/ 17559 w 17689"/>
                  <a:gd name="connsiteY2" fmla="*/ 9575 h 17667"/>
                  <a:gd name="connsiteX3" fmla="*/ 9612 w 17689"/>
                  <a:gd name="connsiteY3" fmla="*/ -49 h 17667"/>
                  <a:gd name="connsiteX4" fmla="*/ -47 w 17689"/>
                  <a:gd name="connsiteY4" fmla="*/ 7869 h 17667"/>
                  <a:gd name="connsiteX5" fmla="*/ 7900 w 17689"/>
                  <a:gd name="connsiteY5" fmla="*/ 17494 h 17667"/>
                  <a:gd name="connsiteX6" fmla="*/ 8762 w 17689"/>
                  <a:gd name="connsiteY6" fmla="*/ 17535 h 1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689" h="17667">
                    <a:moveTo>
                      <a:pt x="8762" y="17535"/>
                    </a:moveTo>
                    <a:cubicBezTo>
                      <a:pt x="13151" y="17980"/>
                      <a:pt x="17071" y="14795"/>
                      <a:pt x="17518" y="10422"/>
                    </a:cubicBezTo>
                    <a:cubicBezTo>
                      <a:pt x="17547" y="10140"/>
                      <a:pt x="17560" y="9858"/>
                      <a:pt x="17559" y="9575"/>
                    </a:cubicBezTo>
                    <a:cubicBezTo>
                      <a:pt x="18031" y="4731"/>
                      <a:pt x="14473" y="422"/>
                      <a:pt x="9612" y="-49"/>
                    </a:cubicBezTo>
                    <a:cubicBezTo>
                      <a:pt x="4750" y="-520"/>
                      <a:pt x="426" y="3025"/>
                      <a:pt x="-47" y="7869"/>
                    </a:cubicBezTo>
                    <a:cubicBezTo>
                      <a:pt x="-519" y="12714"/>
                      <a:pt x="3039" y="17023"/>
                      <a:pt x="7900" y="17494"/>
                    </a:cubicBezTo>
                    <a:cubicBezTo>
                      <a:pt x="8187" y="17521"/>
                      <a:pt x="8474" y="17535"/>
                      <a:pt x="8762" y="17535"/>
                    </a:cubicBezTo>
                    <a:close/>
                  </a:path>
                </a:pathLst>
              </a:custGeom>
              <a:grpFill/>
              <a:ln w="4740" cap="flat">
                <a:noFill/>
                <a:prstDash val="solid"/>
                <a:miter/>
              </a:ln>
            </p:spPr>
            <p:txBody>
              <a:bodyPr rtlCol="1" anchor="ctr"/>
              <a:lstStyle/>
              <a:p>
                <a:endParaRPr lang="ar-SA"/>
              </a:p>
            </p:txBody>
          </p:sp>
          <p:sp>
            <p:nvSpPr>
              <p:cNvPr id="99" name="شكل حر 98">
                <a:extLst>
                  <a:ext uri="{FF2B5EF4-FFF2-40B4-BE49-F238E27FC236}">
                    <a16:creationId xmlns:a16="http://schemas.microsoft.com/office/drawing/2014/main" id="{FE7D19CA-CE2A-A440-8CEF-C6E777955079}"/>
                  </a:ext>
                </a:extLst>
              </p:cNvPr>
              <p:cNvSpPr/>
              <p:nvPr/>
            </p:nvSpPr>
            <p:spPr>
              <a:xfrm>
                <a:off x="10279710" y="460429"/>
                <a:ext cx="16737" cy="16674"/>
              </a:xfrm>
              <a:custGeom>
                <a:avLst/>
                <a:gdLst>
                  <a:gd name="connsiteX0" fmla="*/ 8993 w 16737"/>
                  <a:gd name="connsiteY0" fmla="*/ 16557 h 16674"/>
                  <a:gd name="connsiteX1" fmla="*/ 16618 w 16737"/>
                  <a:gd name="connsiteY1" fmla="*/ 7537 h 16674"/>
                  <a:gd name="connsiteX2" fmla="*/ 7566 w 16737"/>
                  <a:gd name="connsiteY2" fmla="*/ -60 h 16674"/>
                  <a:gd name="connsiteX3" fmla="*/ -89 w 16737"/>
                  <a:gd name="connsiteY3" fmla="*/ 8171 h 16674"/>
                  <a:gd name="connsiteX4" fmla="*/ 8301 w 16737"/>
                  <a:gd name="connsiteY4" fmla="*/ 16583 h 16674"/>
                  <a:gd name="connsiteX5" fmla="*/ 8993 w 16737"/>
                  <a:gd name="connsiteY5" fmla="*/ 16557 h 16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737" h="16674">
                    <a:moveTo>
                      <a:pt x="8993" y="16557"/>
                    </a:moveTo>
                    <a:cubicBezTo>
                      <a:pt x="13598" y="16164"/>
                      <a:pt x="17012" y="12126"/>
                      <a:pt x="16618" y="7537"/>
                    </a:cubicBezTo>
                    <a:cubicBezTo>
                      <a:pt x="16224" y="2949"/>
                      <a:pt x="12171" y="-453"/>
                      <a:pt x="7566" y="-60"/>
                    </a:cubicBezTo>
                    <a:cubicBezTo>
                      <a:pt x="3266" y="306"/>
                      <a:pt x="-49" y="3871"/>
                      <a:pt x="-89" y="8171"/>
                    </a:cubicBezTo>
                    <a:cubicBezTo>
                      <a:pt x="-103" y="12802"/>
                      <a:pt x="3653" y="16569"/>
                      <a:pt x="8301" y="16583"/>
                    </a:cubicBezTo>
                    <a:cubicBezTo>
                      <a:pt x="8532" y="16584"/>
                      <a:pt x="8763" y="16575"/>
                      <a:pt x="8993" y="16557"/>
                    </a:cubicBezTo>
                    <a:close/>
                  </a:path>
                </a:pathLst>
              </a:custGeom>
              <a:grpFill/>
              <a:ln w="4740" cap="flat">
                <a:noFill/>
                <a:prstDash val="solid"/>
                <a:miter/>
              </a:ln>
            </p:spPr>
            <p:txBody>
              <a:bodyPr rtlCol="1" anchor="ctr"/>
              <a:lstStyle/>
              <a:p>
                <a:endParaRPr lang="ar-SA"/>
              </a:p>
            </p:txBody>
          </p:sp>
          <p:sp>
            <p:nvSpPr>
              <p:cNvPr id="100" name="شكل حر 99">
                <a:extLst>
                  <a:ext uri="{FF2B5EF4-FFF2-40B4-BE49-F238E27FC236}">
                    <a16:creationId xmlns:a16="http://schemas.microsoft.com/office/drawing/2014/main" id="{498029A1-6D3E-B64A-BF84-67E43CCA19BA}"/>
                  </a:ext>
                </a:extLst>
              </p:cNvPr>
              <p:cNvSpPr/>
              <p:nvPr/>
            </p:nvSpPr>
            <p:spPr>
              <a:xfrm>
                <a:off x="10304015" y="460411"/>
                <a:ext cx="18260" cy="18229"/>
              </a:xfrm>
              <a:custGeom>
                <a:avLst/>
                <a:gdLst>
                  <a:gd name="connsiteX0" fmla="*/ -48 w 18260"/>
                  <a:gd name="connsiteY0" fmla="*/ 8188 h 18229"/>
                  <a:gd name="connsiteX1" fmla="*/ 8186 w 18260"/>
                  <a:gd name="connsiteY1" fmla="*/ 18098 h 18229"/>
                  <a:gd name="connsiteX2" fmla="*/ 18131 w 18260"/>
                  <a:gd name="connsiteY2" fmla="*/ 9894 h 18229"/>
                  <a:gd name="connsiteX3" fmla="*/ 9897 w 18260"/>
                  <a:gd name="connsiteY3" fmla="*/ -16 h 18229"/>
                  <a:gd name="connsiteX4" fmla="*/ 9082 w 18260"/>
                  <a:gd name="connsiteY4" fmla="*/ -56 h 18229"/>
                  <a:gd name="connsiteX5" fmla="*/ -14 w 18260"/>
                  <a:gd name="connsiteY5" fmla="*/ 7490 h 18229"/>
                  <a:gd name="connsiteX6" fmla="*/ -48 w 18260"/>
                  <a:gd name="connsiteY6" fmla="*/ 8188 h 18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260" h="18229">
                    <a:moveTo>
                      <a:pt x="-48" y="8188"/>
                    </a:moveTo>
                    <a:cubicBezTo>
                      <a:pt x="-521" y="13190"/>
                      <a:pt x="3166" y="17627"/>
                      <a:pt x="8186" y="18098"/>
                    </a:cubicBezTo>
                    <a:cubicBezTo>
                      <a:pt x="13205" y="18569"/>
                      <a:pt x="17658" y="14896"/>
                      <a:pt x="18131" y="9894"/>
                    </a:cubicBezTo>
                    <a:cubicBezTo>
                      <a:pt x="18603" y="4892"/>
                      <a:pt x="14917" y="455"/>
                      <a:pt x="9897" y="-16"/>
                    </a:cubicBezTo>
                    <a:cubicBezTo>
                      <a:pt x="9626" y="-42"/>
                      <a:pt x="9354" y="-55"/>
                      <a:pt x="9082" y="-56"/>
                    </a:cubicBezTo>
                    <a:cubicBezTo>
                      <a:pt x="4479" y="-475"/>
                      <a:pt x="407" y="2904"/>
                      <a:pt x="-14" y="7490"/>
                    </a:cubicBezTo>
                    <a:cubicBezTo>
                      <a:pt x="-35" y="7722"/>
                      <a:pt x="-46" y="7955"/>
                      <a:pt x="-48" y="8188"/>
                    </a:cubicBezTo>
                    <a:close/>
                  </a:path>
                </a:pathLst>
              </a:custGeom>
              <a:grpFill/>
              <a:ln w="4740" cap="flat">
                <a:noFill/>
                <a:prstDash val="solid"/>
                <a:miter/>
              </a:ln>
            </p:spPr>
            <p:txBody>
              <a:bodyPr rtlCol="1" anchor="ctr"/>
              <a:lstStyle/>
              <a:p>
                <a:endParaRPr lang="ar-SA"/>
              </a:p>
            </p:txBody>
          </p:sp>
          <p:sp>
            <p:nvSpPr>
              <p:cNvPr id="101" name="شكل حر 100">
                <a:extLst>
                  <a:ext uri="{FF2B5EF4-FFF2-40B4-BE49-F238E27FC236}">
                    <a16:creationId xmlns:a16="http://schemas.microsoft.com/office/drawing/2014/main" id="{DAA730D5-C32C-014D-A9DE-DC5CD5930B8D}"/>
                  </a:ext>
                </a:extLst>
              </p:cNvPr>
              <p:cNvSpPr/>
              <p:nvPr/>
            </p:nvSpPr>
            <p:spPr>
              <a:xfrm>
                <a:off x="10176432" y="452107"/>
                <a:ext cx="279973" cy="121200"/>
              </a:xfrm>
              <a:custGeom>
                <a:avLst/>
                <a:gdLst>
                  <a:gd name="connsiteX0" fmla="*/ 279694 w 279973"/>
                  <a:gd name="connsiteY0" fmla="*/ -91 h 121200"/>
                  <a:gd name="connsiteX1" fmla="*/ 264668 w 279973"/>
                  <a:gd name="connsiteY1" fmla="*/ -91 h 121200"/>
                  <a:gd name="connsiteX2" fmla="*/ 264668 w 279973"/>
                  <a:gd name="connsiteY2" fmla="*/ 80456 h 121200"/>
                  <a:gd name="connsiteX3" fmla="*/ 235235 w 279973"/>
                  <a:gd name="connsiteY3" fmla="*/ 80456 h 121200"/>
                  <a:gd name="connsiteX4" fmla="*/ 235235 w 279973"/>
                  <a:gd name="connsiteY4" fmla="*/ 27153 h 121200"/>
                  <a:gd name="connsiteX5" fmla="*/ 220209 w 279973"/>
                  <a:gd name="connsiteY5" fmla="*/ 27153 h 121200"/>
                  <a:gd name="connsiteX6" fmla="*/ 220209 w 279973"/>
                  <a:gd name="connsiteY6" fmla="*/ 80124 h 121200"/>
                  <a:gd name="connsiteX7" fmla="*/ 179602 w 279973"/>
                  <a:gd name="connsiteY7" fmla="*/ 80124 h 121200"/>
                  <a:gd name="connsiteX8" fmla="*/ 179602 w 279973"/>
                  <a:gd name="connsiteY8" fmla="*/ 27153 h 121200"/>
                  <a:gd name="connsiteX9" fmla="*/ 164576 w 279973"/>
                  <a:gd name="connsiteY9" fmla="*/ 27153 h 121200"/>
                  <a:gd name="connsiteX10" fmla="*/ 164576 w 279973"/>
                  <a:gd name="connsiteY10" fmla="*/ 80124 h 121200"/>
                  <a:gd name="connsiteX11" fmla="*/ 133003 w 279973"/>
                  <a:gd name="connsiteY11" fmla="*/ 80124 h 121200"/>
                  <a:gd name="connsiteX12" fmla="*/ 133003 w 279973"/>
                  <a:gd name="connsiteY12" fmla="*/ 36629 h 121200"/>
                  <a:gd name="connsiteX13" fmla="*/ 117882 w 279973"/>
                  <a:gd name="connsiteY13" fmla="*/ 36629 h 121200"/>
                  <a:gd name="connsiteX14" fmla="*/ 117882 w 279973"/>
                  <a:gd name="connsiteY14" fmla="*/ 80124 h 121200"/>
                  <a:gd name="connsiteX15" fmla="*/ 90446 w 279973"/>
                  <a:gd name="connsiteY15" fmla="*/ 80124 h 121200"/>
                  <a:gd name="connsiteX16" fmla="*/ 90446 w 279973"/>
                  <a:gd name="connsiteY16" fmla="*/ 36629 h 121200"/>
                  <a:gd name="connsiteX17" fmla="*/ 75420 w 279973"/>
                  <a:gd name="connsiteY17" fmla="*/ 36629 h 121200"/>
                  <a:gd name="connsiteX18" fmla="*/ 75420 w 279973"/>
                  <a:gd name="connsiteY18" fmla="*/ 80124 h 121200"/>
                  <a:gd name="connsiteX19" fmla="*/ 36667 w 279973"/>
                  <a:gd name="connsiteY19" fmla="*/ 80124 h 121200"/>
                  <a:gd name="connsiteX20" fmla="*/ 36667 w 279973"/>
                  <a:gd name="connsiteY20" fmla="*/ 25731 h 121200"/>
                  <a:gd name="connsiteX21" fmla="*/ 21546 w 279973"/>
                  <a:gd name="connsiteY21" fmla="*/ 25731 h 121200"/>
                  <a:gd name="connsiteX22" fmla="*/ 21546 w 279973"/>
                  <a:gd name="connsiteY22" fmla="*/ 94955 h 121200"/>
                  <a:gd name="connsiteX23" fmla="*/ 10800 w 279973"/>
                  <a:gd name="connsiteY23" fmla="*/ 107558 h 121200"/>
                  <a:gd name="connsiteX24" fmla="*/ 1290 w 279973"/>
                  <a:gd name="connsiteY24" fmla="*/ 106989 h 121200"/>
                  <a:gd name="connsiteX25" fmla="*/ -89 w 279973"/>
                  <a:gd name="connsiteY25" fmla="*/ 120066 h 121200"/>
                  <a:gd name="connsiteX26" fmla="*/ 9421 w 279973"/>
                  <a:gd name="connsiteY26" fmla="*/ 121109 h 121200"/>
                  <a:gd name="connsiteX27" fmla="*/ 36715 w 279973"/>
                  <a:gd name="connsiteY27" fmla="*/ 95192 h 121200"/>
                  <a:gd name="connsiteX28" fmla="*/ 279884 w 279973"/>
                  <a:gd name="connsiteY28" fmla="*/ 95192 h 12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79973" h="121200">
                    <a:moveTo>
                      <a:pt x="279694" y="-91"/>
                    </a:moveTo>
                    <a:lnTo>
                      <a:pt x="264668" y="-91"/>
                    </a:lnTo>
                    <a:lnTo>
                      <a:pt x="264668" y="80456"/>
                    </a:lnTo>
                    <a:lnTo>
                      <a:pt x="235235" y="80456"/>
                    </a:lnTo>
                    <a:lnTo>
                      <a:pt x="235235" y="27153"/>
                    </a:lnTo>
                    <a:lnTo>
                      <a:pt x="220209" y="27153"/>
                    </a:lnTo>
                    <a:lnTo>
                      <a:pt x="220209" y="80124"/>
                    </a:lnTo>
                    <a:lnTo>
                      <a:pt x="179602" y="80124"/>
                    </a:lnTo>
                    <a:lnTo>
                      <a:pt x="179602" y="27153"/>
                    </a:lnTo>
                    <a:lnTo>
                      <a:pt x="164576" y="27153"/>
                    </a:lnTo>
                    <a:lnTo>
                      <a:pt x="164576" y="80124"/>
                    </a:lnTo>
                    <a:lnTo>
                      <a:pt x="133003" y="80124"/>
                    </a:lnTo>
                    <a:lnTo>
                      <a:pt x="133003" y="36629"/>
                    </a:lnTo>
                    <a:lnTo>
                      <a:pt x="117882" y="36629"/>
                    </a:lnTo>
                    <a:lnTo>
                      <a:pt x="117882" y="80124"/>
                    </a:lnTo>
                    <a:lnTo>
                      <a:pt x="90446" y="80124"/>
                    </a:lnTo>
                    <a:lnTo>
                      <a:pt x="90446" y="36629"/>
                    </a:lnTo>
                    <a:lnTo>
                      <a:pt x="75420" y="36629"/>
                    </a:lnTo>
                    <a:lnTo>
                      <a:pt x="75420" y="80124"/>
                    </a:lnTo>
                    <a:lnTo>
                      <a:pt x="36667" y="80124"/>
                    </a:lnTo>
                    <a:lnTo>
                      <a:pt x="36667" y="25731"/>
                    </a:lnTo>
                    <a:lnTo>
                      <a:pt x="21546" y="25731"/>
                    </a:lnTo>
                    <a:lnTo>
                      <a:pt x="21546" y="94955"/>
                    </a:lnTo>
                    <a:cubicBezTo>
                      <a:pt x="21546" y="104431"/>
                      <a:pt x="17172" y="107558"/>
                      <a:pt x="10800" y="107558"/>
                    </a:cubicBezTo>
                    <a:cubicBezTo>
                      <a:pt x="7709" y="107558"/>
                      <a:pt x="5094" y="107321"/>
                      <a:pt x="1290" y="106989"/>
                    </a:cubicBezTo>
                    <a:lnTo>
                      <a:pt x="-89" y="120066"/>
                    </a:lnTo>
                    <a:cubicBezTo>
                      <a:pt x="3030" y="120778"/>
                      <a:pt x="6221" y="121128"/>
                      <a:pt x="9421" y="121109"/>
                    </a:cubicBezTo>
                    <a:cubicBezTo>
                      <a:pt x="24780" y="121109"/>
                      <a:pt x="36001" y="115234"/>
                      <a:pt x="36715" y="95192"/>
                    </a:cubicBezTo>
                    <a:lnTo>
                      <a:pt x="279884" y="95192"/>
                    </a:lnTo>
                    <a:close/>
                  </a:path>
                </a:pathLst>
              </a:custGeom>
              <a:grpFill/>
              <a:ln w="4740" cap="flat">
                <a:noFill/>
                <a:prstDash val="solid"/>
                <a:miter/>
              </a:ln>
            </p:spPr>
            <p:txBody>
              <a:bodyPr rtlCol="1" anchor="ctr"/>
              <a:lstStyle/>
              <a:p>
                <a:endParaRPr lang="ar-SA"/>
              </a:p>
            </p:txBody>
          </p:sp>
          <p:sp>
            <p:nvSpPr>
              <p:cNvPr id="102" name="شكل حر 101">
                <a:extLst>
                  <a:ext uri="{FF2B5EF4-FFF2-40B4-BE49-F238E27FC236}">
                    <a16:creationId xmlns:a16="http://schemas.microsoft.com/office/drawing/2014/main" id="{18112ED0-1C10-1D40-B2CB-FFF80CC76234}"/>
                  </a:ext>
                </a:extLst>
              </p:cNvPr>
              <p:cNvSpPr/>
              <p:nvPr/>
            </p:nvSpPr>
            <p:spPr>
              <a:xfrm>
                <a:off x="10475710" y="451870"/>
                <a:ext cx="15025" cy="95567"/>
              </a:xfrm>
              <a:custGeom>
                <a:avLst/>
                <a:gdLst>
                  <a:gd name="connsiteX0" fmla="*/ 0 w 15025"/>
                  <a:gd name="connsiteY0" fmla="*/ 0 h 95567"/>
                  <a:gd name="connsiteX1" fmla="*/ 15026 w 15025"/>
                  <a:gd name="connsiteY1" fmla="*/ 0 h 95567"/>
                  <a:gd name="connsiteX2" fmla="*/ 15026 w 15025"/>
                  <a:gd name="connsiteY2" fmla="*/ 95567 h 95567"/>
                  <a:gd name="connsiteX3" fmla="*/ 0 w 15025"/>
                  <a:gd name="connsiteY3" fmla="*/ 95567 h 95567"/>
                </a:gdLst>
                <a:ahLst/>
                <a:cxnLst>
                  <a:cxn ang="0">
                    <a:pos x="connsiteX0" y="connsiteY0"/>
                  </a:cxn>
                  <a:cxn ang="0">
                    <a:pos x="connsiteX1" y="connsiteY1"/>
                  </a:cxn>
                  <a:cxn ang="0">
                    <a:pos x="connsiteX2" y="connsiteY2"/>
                  </a:cxn>
                  <a:cxn ang="0">
                    <a:pos x="connsiteX3" y="connsiteY3"/>
                  </a:cxn>
                </a:cxnLst>
                <a:rect l="l" t="t" r="r" b="b"/>
                <a:pathLst>
                  <a:path w="15025" h="95567">
                    <a:moveTo>
                      <a:pt x="0" y="0"/>
                    </a:moveTo>
                    <a:lnTo>
                      <a:pt x="15026" y="0"/>
                    </a:lnTo>
                    <a:lnTo>
                      <a:pt x="15026" y="95567"/>
                    </a:lnTo>
                    <a:lnTo>
                      <a:pt x="0" y="95567"/>
                    </a:lnTo>
                    <a:close/>
                  </a:path>
                </a:pathLst>
              </a:custGeom>
              <a:grpFill/>
              <a:ln w="4740" cap="flat">
                <a:noFill/>
                <a:prstDash val="solid"/>
                <a:miter/>
              </a:ln>
            </p:spPr>
            <p:txBody>
              <a:bodyPr rtlCol="1" anchor="ctr"/>
              <a:lstStyle/>
              <a:p>
                <a:endParaRPr lang="ar-SA"/>
              </a:p>
            </p:txBody>
          </p:sp>
          <p:sp>
            <p:nvSpPr>
              <p:cNvPr id="103" name="شكل حر 102">
                <a:extLst>
                  <a:ext uri="{FF2B5EF4-FFF2-40B4-BE49-F238E27FC236}">
                    <a16:creationId xmlns:a16="http://schemas.microsoft.com/office/drawing/2014/main" id="{0BD574CE-84AB-3048-9DAE-618AF4C3CD23}"/>
                  </a:ext>
                </a:extLst>
              </p:cNvPr>
              <p:cNvSpPr/>
              <p:nvPr/>
            </p:nvSpPr>
            <p:spPr>
              <a:xfrm>
                <a:off x="10113999" y="558335"/>
                <a:ext cx="19019" cy="18952"/>
              </a:xfrm>
              <a:custGeom>
                <a:avLst/>
                <a:gdLst>
                  <a:gd name="connsiteX0" fmla="*/ 18931 w 19019"/>
                  <a:gd name="connsiteY0" fmla="*/ 9385 h 18952"/>
                  <a:gd name="connsiteX1" fmla="*/ 9421 w 19019"/>
                  <a:gd name="connsiteY1" fmla="*/ -91 h 18952"/>
                  <a:gd name="connsiteX2" fmla="*/ -89 w 19019"/>
                  <a:gd name="connsiteY2" fmla="*/ 9385 h 18952"/>
                  <a:gd name="connsiteX3" fmla="*/ 9421 w 19019"/>
                  <a:gd name="connsiteY3" fmla="*/ 18861 h 18952"/>
                  <a:gd name="connsiteX4" fmla="*/ 18931 w 19019"/>
                  <a:gd name="connsiteY4" fmla="*/ 9385 h 189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19" h="18952">
                    <a:moveTo>
                      <a:pt x="18931" y="9385"/>
                    </a:moveTo>
                    <a:cubicBezTo>
                      <a:pt x="18931" y="4151"/>
                      <a:pt x="14673" y="-91"/>
                      <a:pt x="9421" y="-91"/>
                    </a:cubicBezTo>
                    <a:cubicBezTo>
                      <a:pt x="4169" y="-91"/>
                      <a:pt x="-89" y="4151"/>
                      <a:pt x="-89" y="9385"/>
                    </a:cubicBezTo>
                    <a:cubicBezTo>
                      <a:pt x="-89" y="14618"/>
                      <a:pt x="4169" y="18861"/>
                      <a:pt x="9421" y="18861"/>
                    </a:cubicBezTo>
                    <a:cubicBezTo>
                      <a:pt x="14673" y="18861"/>
                      <a:pt x="18931" y="14618"/>
                      <a:pt x="18931" y="9385"/>
                    </a:cubicBezTo>
                    <a:close/>
                  </a:path>
                </a:pathLst>
              </a:custGeom>
              <a:grpFill/>
              <a:ln w="4740" cap="flat">
                <a:noFill/>
                <a:prstDash val="solid"/>
                <a:miter/>
              </a:ln>
            </p:spPr>
            <p:txBody>
              <a:bodyPr rtlCol="1" anchor="ctr"/>
              <a:lstStyle/>
              <a:p>
                <a:endParaRPr lang="ar-SA"/>
              </a:p>
            </p:txBody>
          </p:sp>
          <p:sp>
            <p:nvSpPr>
              <p:cNvPr id="104" name="شكل حر 103">
                <a:extLst>
                  <a:ext uri="{FF2B5EF4-FFF2-40B4-BE49-F238E27FC236}">
                    <a16:creationId xmlns:a16="http://schemas.microsoft.com/office/drawing/2014/main" id="{2BD3A981-6CD5-0144-B61A-F84BAB9A7B07}"/>
                  </a:ext>
                </a:extLst>
              </p:cNvPr>
              <p:cNvSpPr/>
              <p:nvPr/>
            </p:nvSpPr>
            <p:spPr>
              <a:xfrm>
                <a:off x="10139105" y="558335"/>
                <a:ext cx="19019" cy="18952"/>
              </a:xfrm>
              <a:custGeom>
                <a:avLst/>
                <a:gdLst>
                  <a:gd name="connsiteX0" fmla="*/ 18931 w 19019"/>
                  <a:gd name="connsiteY0" fmla="*/ 9385 h 18952"/>
                  <a:gd name="connsiteX1" fmla="*/ 9421 w 19019"/>
                  <a:gd name="connsiteY1" fmla="*/ -91 h 18952"/>
                  <a:gd name="connsiteX2" fmla="*/ -89 w 19019"/>
                  <a:gd name="connsiteY2" fmla="*/ 9385 h 18952"/>
                  <a:gd name="connsiteX3" fmla="*/ 9421 w 19019"/>
                  <a:gd name="connsiteY3" fmla="*/ 18861 h 18952"/>
                  <a:gd name="connsiteX4" fmla="*/ 18931 w 19019"/>
                  <a:gd name="connsiteY4" fmla="*/ 9385 h 189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19" h="18952">
                    <a:moveTo>
                      <a:pt x="18931" y="9385"/>
                    </a:moveTo>
                    <a:cubicBezTo>
                      <a:pt x="18931" y="4151"/>
                      <a:pt x="14673" y="-91"/>
                      <a:pt x="9421" y="-91"/>
                    </a:cubicBezTo>
                    <a:cubicBezTo>
                      <a:pt x="4169" y="-91"/>
                      <a:pt x="-89" y="4151"/>
                      <a:pt x="-89" y="9385"/>
                    </a:cubicBezTo>
                    <a:cubicBezTo>
                      <a:pt x="-89" y="14618"/>
                      <a:pt x="4169" y="18861"/>
                      <a:pt x="9421" y="18861"/>
                    </a:cubicBezTo>
                    <a:cubicBezTo>
                      <a:pt x="14673" y="18861"/>
                      <a:pt x="18931" y="14618"/>
                      <a:pt x="18931" y="9385"/>
                    </a:cubicBezTo>
                    <a:close/>
                  </a:path>
                </a:pathLst>
              </a:custGeom>
              <a:grpFill/>
              <a:ln w="4740" cap="flat">
                <a:noFill/>
                <a:prstDash val="solid"/>
                <a:miter/>
              </a:ln>
            </p:spPr>
            <p:txBody>
              <a:bodyPr rtlCol="1" anchor="ctr"/>
              <a:lstStyle/>
              <a:p>
                <a:endParaRPr lang="ar-SA"/>
              </a:p>
            </p:txBody>
          </p:sp>
          <p:sp>
            <p:nvSpPr>
              <p:cNvPr id="105" name="شكل حر 104">
                <a:extLst>
                  <a:ext uri="{FF2B5EF4-FFF2-40B4-BE49-F238E27FC236}">
                    <a16:creationId xmlns:a16="http://schemas.microsoft.com/office/drawing/2014/main" id="{007268E4-082C-D04E-8CBA-7638802A2202}"/>
                  </a:ext>
                </a:extLst>
              </p:cNvPr>
              <p:cNvSpPr/>
              <p:nvPr/>
            </p:nvSpPr>
            <p:spPr>
              <a:xfrm>
                <a:off x="10366635" y="559304"/>
                <a:ext cx="19021" cy="18978"/>
              </a:xfrm>
              <a:custGeom>
                <a:avLst/>
                <a:gdLst>
                  <a:gd name="connsiteX0" fmla="*/ 9465 w 19021"/>
                  <a:gd name="connsiteY0" fmla="*/ -66 h 18978"/>
                  <a:gd name="connsiteX1" fmla="*/ -22 w 19021"/>
                  <a:gd name="connsiteY1" fmla="*/ 8056 h 18978"/>
                  <a:gd name="connsiteX2" fmla="*/ -45 w 19021"/>
                  <a:gd name="connsiteY2" fmla="*/ 8510 h 18978"/>
                  <a:gd name="connsiteX3" fmla="*/ 8518 w 19021"/>
                  <a:gd name="connsiteY3" fmla="*/ 18844 h 18978"/>
                  <a:gd name="connsiteX4" fmla="*/ 18889 w 19021"/>
                  <a:gd name="connsiteY4" fmla="*/ 10311 h 18978"/>
                  <a:gd name="connsiteX5" fmla="*/ 10325 w 19021"/>
                  <a:gd name="connsiteY5" fmla="*/ -23 h 18978"/>
                  <a:gd name="connsiteX6" fmla="*/ 9465 w 19021"/>
                  <a:gd name="connsiteY6" fmla="*/ -66 h 18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21" h="18978">
                    <a:moveTo>
                      <a:pt x="9465" y="-66"/>
                    </a:moveTo>
                    <a:cubicBezTo>
                      <a:pt x="4594" y="-433"/>
                      <a:pt x="347" y="3203"/>
                      <a:pt x="-22" y="8056"/>
                    </a:cubicBezTo>
                    <a:cubicBezTo>
                      <a:pt x="-34" y="8207"/>
                      <a:pt x="-42" y="8359"/>
                      <a:pt x="-45" y="8510"/>
                    </a:cubicBezTo>
                    <a:cubicBezTo>
                      <a:pt x="-544" y="13720"/>
                      <a:pt x="3290" y="18347"/>
                      <a:pt x="8518" y="18844"/>
                    </a:cubicBezTo>
                    <a:cubicBezTo>
                      <a:pt x="13747" y="19341"/>
                      <a:pt x="18390" y="15520"/>
                      <a:pt x="18889" y="10311"/>
                    </a:cubicBezTo>
                    <a:cubicBezTo>
                      <a:pt x="19388" y="5101"/>
                      <a:pt x="15554" y="474"/>
                      <a:pt x="10325" y="-23"/>
                    </a:cubicBezTo>
                    <a:cubicBezTo>
                      <a:pt x="10039" y="-50"/>
                      <a:pt x="9752" y="-64"/>
                      <a:pt x="9465" y="-66"/>
                    </a:cubicBezTo>
                    <a:close/>
                  </a:path>
                </a:pathLst>
              </a:custGeom>
              <a:grpFill/>
              <a:ln w="4740" cap="flat">
                <a:noFill/>
                <a:prstDash val="solid"/>
                <a:miter/>
              </a:ln>
            </p:spPr>
            <p:txBody>
              <a:bodyPr rtlCol="1" anchor="ctr"/>
              <a:lstStyle/>
              <a:p>
                <a:endParaRPr lang="ar-SA"/>
              </a:p>
            </p:txBody>
          </p:sp>
          <p:sp>
            <p:nvSpPr>
              <p:cNvPr id="106" name="شكل حر 105">
                <a:extLst>
                  <a:ext uri="{FF2B5EF4-FFF2-40B4-BE49-F238E27FC236}">
                    <a16:creationId xmlns:a16="http://schemas.microsoft.com/office/drawing/2014/main" id="{84BB8626-9149-8B45-AC6D-27CB89C52CAD}"/>
                  </a:ext>
                </a:extLst>
              </p:cNvPr>
              <p:cNvSpPr/>
              <p:nvPr/>
            </p:nvSpPr>
            <p:spPr>
              <a:xfrm>
                <a:off x="11227091" y="268317"/>
                <a:ext cx="389346" cy="613865"/>
              </a:xfrm>
              <a:custGeom>
                <a:avLst/>
                <a:gdLst>
                  <a:gd name="connsiteX0" fmla="*/ 99290 w 389346"/>
                  <a:gd name="connsiteY0" fmla="*/ 158587 h 613865"/>
                  <a:gd name="connsiteX1" fmla="*/ 108800 w 389346"/>
                  <a:gd name="connsiteY1" fmla="*/ 160103 h 613865"/>
                  <a:gd name="connsiteX2" fmla="*/ 158965 w 389346"/>
                  <a:gd name="connsiteY2" fmla="*/ 85194 h 613865"/>
                  <a:gd name="connsiteX3" fmla="*/ -89 w 389346"/>
                  <a:gd name="connsiteY3" fmla="*/ -91 h 613865"/>
                  <a:gd name="connsiteX4" fmla="*/ 356059 w 389346"/>
                  <a:gd name="connsiteY4" fmla="*/ 359813 h 613865"/>
                  <a:gd name="connsiteX5" fmla="*/ 192250 w 389346"/>
                  <a:gd name="connsiteY5" fmla="*/ 306889 h 613865"/>
                  <a:gd name="connsiteX6" fmla="*/ 384684 w 389346"/>
                  <a:gd name="connsiteY6" fmla="*/ 613774 h 613865"/>
                  <a:gd name="connsiteX7" fmla="*/ 356011 w 389346"/>
                  <a:gd name="connsiteY7" fmla="*/ 359813 h 613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9346" h="613865">
                    <a:moveTo>
                      <a:pt x="99290" y="158587"/>
                    </a:moveTo>
                    <a:cubicBezTo>
                      <a:pt x="102429" y="159013"/>
                      <a:pt x="105567" y="159582"/>
                      <a:pt x="108800" y="160103"/>
                    </a:cubicBezTo>
                    <a:cubicBezTo>
                      <a:pt x="123200" y="133665"/>
                      <a:pt x="139991" y="108591"/>
                      <a:pt x="158965" y="85194"/>
                    </a:cubicBezTo>
                    <a:cubicBezTo>
                      <a:pt x="111126" y="48073"/>
                      <a:pt x="57357" y="19241"/>
                      <a:pt x="-89" y="-91"/>
                    </a:cubicBezTo>
                    <a:close/>
                    <a:moveTo>
                      <a:pt x="356059" y="359813"/>
                    </a:moveTo>
                    <a:lnTo>
                      <a:pt x="192250" y="306889"/>
                    </a:lnTo>
                    <a:lnTo>
                      <a:pt x="384684" y="613774"/>
                    </a:lnTo>
                    <a:cubicBezTo>
                      <a:pt x="396031" y="528057"/>
                      <a:pt x="386189" y="440875"/>
                      <a:pt x="356011" y="359813"/>
                    </a:cubicBezTo>
                    <a:close/>
                  </a:path>
                </a:pathLst>
              </a:custGeom>
              <a:grpFill/>
              <a:ln w="4740" cap="flat">
                <a:noFill/>
                <a:prstDash val="solid"/>
                <a:miter/>
              </a:ln>
            </p:spPr>
            <p:txBody>
              <a:bodyPr rtlCol="1" anchor="ctr"/>
              <a:lstStyle/>
              <a:p>
                <a:endParaRPr lang="ar-SA"/>
              </a:p>
            </p:txBody>
          </p:sp>
          <p:sp>
            <p:nvSpPr>
              <p:cNvPr id="107" name="شكل حر 106">
                <a:extLst>
                  <a:ext uri="{FF2B5EF4-FFF2-40B4-BE49-F238E27FC236}">
                    <a16:creationId xmlns:a16="http://schemas.microsoft.com/office/drawing/2014/main" id="{072AF732-C740-F243-8A51-D291D1D895BF}"/>
                  </a:ext>
                </a:extLst>
              </p:cNvPr>
              <p:cNvSpPr/>
              <p:nvPr/>
            </p:nvSpPr>
            <p:spPr>
              <a:xfrm>
                <a:off x="11222583" y="268365"/>
                <a:ext cx="389280" cy="613817"/>
              </a:xfrm>
              <a:custGeom>
                <a:avLst/>
                <a:gdLst>
                  <a:gd name="connsiteX0" fmla="*/ 92006 w 389280"/>
                  <a:gd name="connsiteY0" fmla="*/ 241551 h 613817"/>
                  <a:gd name="connsiteX1" fmla="*/ 389192 w 389280"/>
                  <a:gd name="connsiteY1" fmla="*/ -91 h 613817"/>
                  <a:gd name="connsiteX2" fmla="*/ 196758 w 389280"/>
                  <a:gd name="connsiteY2" fmla="*/ 306841 h 613817"/>
                  <a:gd name="connsiteX3" fmla="*/ 4324 w 389280"/>
                  <a:gd name="connsiteY3" fmla="*/ 613727 h 613817"/>
                  <a:gd name="connsiteX4" fmla="*/ 92006 w 389280"/>
                  <a:gd name="connsiteY4" fmla="*/ 241551 h 6138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9280" h="613817">
                    <a:moveTo>
                      <a:pt x="92006" y="241551"/>
                    </a:moveTo>
                    <a:cubicBezTo>
                      <a:pt x="162950" y="128405"/>
                      <a:pt x="255435" y="45821"/>
                      <a:pt x="389192" y="-91"/>
                    </a:cubicBezTo>
                    <a:lnTo>
                      <a:pt x="196758" y="306841"/>
                    </a:lnTo>
                    <a:lnTo>
                      <a:pt x="4324" y="613727"/>
                    </a:lnTo>
                    <a:cubicBezTo>
                      <a:pt x="-12889" y="473716"/>
                      <a:pt x="21062" y="354696"/>
                      <a:pt x="92006" y="241551"/>
                    </a:cubicBezTo>
                    <a:close/>
                  </a:path>
                </a:pathLst>
              </a:custGeom>
              <a:grpFill/>
              <a:ln w="4740" cap="flat">
                <a:noFill/>
                <a:prstDash val="solid"/>
                <a:miter/>
              </a:ln>
            </p:spPr>
            <p:txBody>
              <a:bodyPr rtlCol="1" anchor="ctr"/>
              <a:lstStyle/>
              <a:p>
                <a:endParaRPr lang="ar-SA"/>
              </a:p>
            </p:txBody>
          </p:sp>
          <p:sp>
            <p:nvSpPr>
              <p:cNvPr id="108" name="شكل حر 107">
                <a:extLst>
                  <a:ext uri="{FF2B5EF4-FFF2-40B4-BE49-F238E27FC236}">
                    <a16:creationId xmlns:a16="http://schemas.microsoft.com/office/drawing/2014/main" id="{E1FAB85D-CC83-2842-B43B-23BBFAB0304A}"/>
                  </a:ext>
                </a:extLst>
              </p:cNvPr>
              <p:cNvSpPr/>
              <p:nvPr/>
            </p:nvSpPr>
            <p:spPr>
              <a:xfrm>
                <a:off x="11037225" y="419911"/>
                <a:ext cx="764410" cy="279144"/>
              </a:xfrm>
              <a:custGeom>
                <a:avLst/>
                <a:gdLst>
                  <a:gd name="connsiteX0" fmla="*/ -89 w 764410"/>
                  <a:gd name="connsiteY0" fmla="*/ 31489 h 279144"/>
                  <a:gd name="connsiteX1" fmla="*/ 204613 w 764410"/>
                  <a:gd name="connsiteY1" fmla="*/ 97822 h 279144"/>
                  <a:gd name="connsiteX2" fmla="*/ 271420 w 764410"/>
                  <a:gd name="connsiteY2" fmla="*/ 65271 h 279144"/>
                  <a:gd name="connsiteX3" fmla="*/ 280930 w 764410"/>
                  <a:gd name="connsiteY3" fmla="*/ 43665 h 279144"/>
                  <a:gd name="connsiteX4" fmla="*/ 298714 w 764410"/>
                  <a:gd name="connsiteY4" fmla="*/ 8509 h 279144"/>
                  <a:gd name="connsiteX5" fmla="*/ -89 w 764410"/>
                  <a:gd name="connsiteY5" fmla="*/ 31489 h 279144"/>
                  <a:gd name="connsiteX6" fmla="*/ 559619 w 764410"/>
                  <a:gd name="connsiteY6" fmla="*/ 97822 h 279144"/>
                  <a:gd name="connsiteX7" fmla="*/ 382116 w 764410"/>
                  <a:gd name="connsiteY7" fmla="*/ 155295 h 279144"/>
                  <a:gd name="connsiteX8" fmla="*/ 764321 w 764410"/>
                  <a:gd name="connsiteY8" fmla="*/ 279053 h 279144"/>
                  <a:gd name="connsiteX9" fmla="*/ 559620 w 764410"/>
                  <a:gd name="connsiteY9" fmla="*/ 97727 h 27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4410" h="279144">
                    <a:moveTo>
                      <a:pt x="-89" y="31489"/>
                    </a:moveTo>
                    <a:lnTo>
                      <a:pt x="204613" y="97822"/>
                    </a:lnTo>
                    <a:cubicBezTo>
                      <a:pt x="226317" y="85856"/>
                      <a:pt x="248615" y="74992"/>
                      <a:pt x="271420" y="65271"/>
                    </a:cubicBezTo>
                    <a:cubicBezTo>
                      <a:pt x="274368" y="58069"/>
                      <a:pt x="277538" y="50867"/>
                      <a:pt x="280930" y="43665"/>
                    </a:cubicBezTo>
                    <a:cubicBezTo>
                      <a:pt x="286494" y="31583"/>
                      <a:pt x="292485" y="19975"/>
                      <a:pt x="298714" y="8509"/>
                    </a:cubicBezTo>
                    <a:cubicBezTo>
                      <a:pt x="198726" y="-8290"/>
                      <a:pt x="96128" y="-400"/>
                      <a:pt x="-89" y="31489"/>
                    </a:cubicBezTo>
                    <a:close/>
                    <a:moveTo>
                      <a:pt x="559619" y="97822"/>
                    </a:moveTo>
                    <a:lnTo>
                      <a:pt x="382116" y="155295"/>
                    </a:lnTo>
                    <a:lnTo>
                      <a:pt x="764321" y="279053"/>
                    </a:lnTo>
                    <a:cubicBezTo>
                      <a:pt x="710562" y="204111"/>
                      <a:pt x="640609" y="142147"/>
                      <a:pt x="559620" y="97727"/>
                    </a:cubicBezTo>
                    <a:close/>
                  </a:path>
                </a:pathLst>
              </a:custGeom>
              <a:grpFill/>
              <a:ln w="4740" cap="flat">
                <a:noFill/>
                <a:prstDash val="solid"/>
                <a:miter/>
              </a:ln>
            </p:spPr>
            <p:txBody>
              <a:bodyPr rtlCol="1" anchor="ctr"/>
              <a:lstStyle/>
              <a:p>
                <a:endParaRPr lang="ar-SA"/>
              </a:p>
            </p:txBody>
          </p:sp>
          <p:sp>
            <p:nvSpPr>
              <p:cNvPr id="109" name="شكل حر 108">
                <a:extLst>
                  <a:ext uri="{FF2B5EF4-FFF2-40B4-BE49-F238E27FC236}">
                    <a16:creationId xmlns:a16="http://schemas.microsoft.com/office/drawing/2014/main" id="{685C201B-6668-6641-8E6D-A647578EFFA4}"/>
                  </a:ext>
                </a:extLst>
              </p:cNvPr>
              <p:cNvSpPr/>
              <p:nvPr/>
            </p:nvSpPr>
            <p:spPr>
              <a:xfrm>
                <a:off x="11037225" y="419924"/>
                <a:ext cx="764410" cy="279036"/>
              </a:xfrm>
              <a:custGeom>
                <a:avLst/>
                <a:gdLst>
                  <a:gd name="connsiteX0" fmla="*/ -89 w 764410"/>
                  <a:gd name="connsiteY0" fmla="*/ 278945 h 279036"/>
                  <a:gd name="connsiteX1" fmla="*/ 218355 w 764410"/>
                  <a:gd name="connsiteY1" fmla="*/ 208206 h 279036"/>
                  <a:gd name="connsiteX2" fmla="*/ 245744 w 764410"/>
                  <a:gd name="connsiteY2" fmla="*/ 145805 h 279036"/>
                  <a:gd name="connsiteX3" fmla="*/ 271420 w 764410"/>
                  <a:gd name="connsiteY3" fmla="*/ 65258 h 279036"/>
                  <a:gd name="connsiteX4" fmla="*/ -89 w 764410"/>
                  <a:gd name="connsiteY4" fmla="*/ 278945 h 279036"/>
                  <a:gd name="connsiteX5" fmla="*/ 475076 w 764410"/>
                  <a:gd name="connsiteY5" fmla="*/ 6980 h 279036"/>
                  <a:gd name="connsiteX6" fmla="*/ 382116 w 764410"/>
                  <a:gd name="connsiteY6" fmla="*/ 155282 h 279036"/>
                  <a:gd name="connsiteX7" fmla="*/ 764321 w 764410"/>
                  <a:gd name="connsiteY7" fmla="*/ 31570 h 279036"/>
                  <a:gd name="connsiteX8" fmla="*/ 475076 w 764410"/>
                  <a:gd name="connsiteY8" fmla="*/ 6980 h 279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64410" h="279036">
                    <a:moveTo>
                      <a:pt x="-89" y="278945"/>
                    </a:moveTo>
                    <a:lnTo>
                      <a:pt x="218355" y="208206"/>
                    </a:lnTo>
                    <a:cubicBezTo>
                      <a:pt x="226273" y="186898"/>
                      <a:pt x="235418" y="166064"/>
                      <a:pt x="245744" y="145805"/>
                    </a:cubicBezTo>
                    <a:cubicBezTo>
                      <a:pt x="252097" y="118307"/>
                      <a:pt x="260684" y="91369"/>
                      <a:pt x="271420" y="65258"/>
                    </a:cubicBezTo>
                    <a:cubicBezTo>
                      <a:pt x="163150" y="111454"/>
                      <a:pt x="72472" y="178972"/>
                      <a:pt x="-89" y="278945"/>
                    </a:cubicBezTo>
                    <a:close/>
                    <a:moveTo>
                      <a:pt x="475076" y="6980"/>
                    </a:moveTo>
                    <a:lnTo>
                      <a:pt x="382116" y="155282"/>
                    </a:lnTo>
                    <a:lnTo>
                      <a:pt x="764321" y="31570"/>
                    </a:lnTo>
                    <a:cubicBezTo>
                      <a:pt x="671225" y="645"/>
                      <a:pt x="572084" y="-7784"/>
                      <a:pt x="475076" y="6980"/>
                    </a:cubicBezTo>
                    <a:close/>
                  </a:path>
                </a:pathLst>
              </a:custGeom>
              <a:grpFill/>
              <a:ln w="4740" cap="flat">
                <a:noFill/>
                <a:prstDash val="solid"/>
                <a:miter/>
              </a:ln>
            </p:spPr>
            <p:txBody>
              <a:bodyPr rtlCol="1" anchor="ctr"/>
              <a:lstStyle/>
              <a:p>
                <a:endParaRPr lang="ar-SA"/>
              </a:p>
            </p:txBody>
          </p:sp>
        </p:grpSp>
      </p:grpSp>
    </p:spTree>
    <p:extLst>
      <p:ext uri="{BB962C8B-B14F-4D97-AF65-F5344CB8AC3E}">
        <p14:creationId xmlns:p14="http://schemas.microsoft.com/office/powerpoint/2010/main" val="1737936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2_Title 4" userDrawn="1">
  <p:cSld name="2_Title 4">
    <p:bg>
      <p:bgPr>
        <a:solidFill>
          <a:schemeClr val="lt1"/>
        </a:solidFill>
        <a:effectLst/>
      </p:bgPr>
    </p:bg>
    <p:spTree>
      <p:nvGrpSpPr>
        <p:cNvPr id="1" name="Shape 38"/>
        <p:cNvGrpSpPr/>
        <p:nvPr/>
      </p:nvGrpSpPr>
      <p:grpSpPr>
        <a:xfrm>
          <a:off x="0" y="0"/>
          <a:ext cx="0" cy="0"/>
          <a:chOff x="0" y="0"/>
          <a:chExt cx="0" cy="0"/>
        </a:xfrm>
      </p:grpSpPr>
      <p:pic>
        <p:nvPicPr>
          <p:cNvPr id="3" name="صورة 2" descr="صورة تحتوي على الرسومات, تصميم الجرافيك, التصميم&#10;&#10;تم إنشاء الوصف تلقائياً">
            <a:extLst>
              <a:ext uri="{FF2B5EF4-FFF2-40B4-BE49-F238E27FC236}">
                <a16:creationId xmlns:a16="http://schemas.microsoft.com/office/drawing/2014/main" id="{EC826095-9FE8-C34C-A15F-E713F5AE9E3E}"/>
              </a:ext>
            </a:extLst>
          </p:cNvPr>
          <p:cNvPicPr>
            <a:picLocks noChangeAspect="1"/>
          </p:cNvPicPr>
          <p:nvPr userDrawn="1"/>
        </p:nvPicPr>
        <p:blipFill>
          <a:blip r:embed="rId2"/>
          <a:stretch>
            <a:fillRect/>
          </a:stretch>
        </p:blipFill>
        <p:spPr>
          <a:xfrm>
            <a:off x="0" y="25400"/>
            <a:ext cx="12192000" cy="6850871"/>
          </a:xfrm>
          <a:prstGeom prst="rect">
            <a:avLst/>
          </a:prstGeom>
        </p:spPr>
      </p:pic>
      <p:grpSp>
        <p:nvGrpSpPr>
          <p:cNvPr id="25" name="مجموعة 24">
            <a:extLst>
              <a:ext uri="{FF2B5EF4-FFF2-40B4-BE49-F238E27FC236}">
                <a16:creationId xmlns:a16="http://schemas.microsoft.com/office/drawing/2014/main" id="{AC8B2AC6-096E-8347-870F-71A35FB0DAF1}"/>
              </a:ext>
            </a:extLst>
          </p:cNvPr>
          <p:cNvGrpSpPr/>
          <p:nvPr userDrawn="1"/>
        </p:nvGrpSpPr>
        <p:grpSpPr>
          <a:xfrm>
            <a:off x="6580919" y="-115810"/>
            <a:ext cx="5365681" cy="1384300"/>
            <a:chOff x="6580919" y="-115810"/>
            <a:chExt cx="5365681" cy="1384300"/>
          </a:xfrm>
        </p:grpSpPr>
        <p:pic>
          <p:nvPicPr>
            <p:cNvPr id="26" name="رسم 25">
              <a:extLst>
                <a:ext uri="{FF2B5EF4-FFF2-40B4-BE49-F238E27FC236}">
                  <a16:creationId xmlns:a16="http://schemas.microsoft.com/office/drawing/2014/main" id="{6BEF152E-D45C-2241-B196-CCBBA2651DD4}"/>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6580919" y="-115810"/>
              <a:ext cx="3327400" cy="1384300"/>
            </a:xfrm>
            <a:prstGeom prst="rect">
              <a:avLst/>
            </a:prstGeom>
          </p:spPr>
        </p:pic>
        <p:cxnSp>
          <p:nvCxnSpPr>
            <p:cNvPr id="27" name="موصل مستقيم 26">
              <a:extLst>
                <a:ext uri="{FF2B5EF4-FFF2-40B4-BE49-F238E27FC236}">
                  <a16:creationId xmlns:a16="http://schemas.microsoft.com/office/drawing/2014/main" id="{83DCC195-6B84-C84A-99E1-A54E3F8A1FD5}"/>
                </a:ext>
              </a:extLst>
            </p:cNvPr>
            <p:cNvCxnSpPr/>
            <p:nvPr userDrawn="1"/>
          </p:nvCxnSpPr>
          <p:spPr>
            <a:xfrm>
              <a:off x="9568316" y="242596"/>
              <a:ext cx="0" cy="66748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8" name="مجموعة 27">
              <a:extLst>
                <a:ext uri="{FF2B5EF4-FFF2-40B4-BE49-F238E27FC236}">
                  <a16:creationId xmlns:a16="http://schemas.microsoft.com/office/drawing/2014/main" id="{8955C283-A10D-2C4F-9590-C0639413FEE3}"/>
                </a:ext>
              </a:extLst>
            </p:cNvPr>
            <p:cNvGrpSpPr/>
            <p:nvPr userDrawn="1"/>
          </p:nvGrpSpPr>
          <p:grpSpPr>
            <a:xfrm>
              <a:off x="9763215" y="248146"/>
              <a:ext cx="2183385" cy="667489"/>
              <a:chOff x="9793656" y="268317"/>
              <a:chExt cx="2007979" cy="613865"/>
            </a:xfrm>
            <a:solidFill>
              <a:schemeClr val="bg1"/>
            </a:solidFill>
          </p:grpSpPr>
          <p:sp>
            <p:nvSpPr>
              <p:cNvPr id="29" name="شكل حر 28">
                <a:extLst>
                  <a:ext uri="{FF2B5EF4-FFF2-40B4-BE49-F238E27FC236}">
                    <a16:creationId xmlns:a16="http://schemas.microsoft.com/office/drawing/2014/main" id="{0D2A9821-8D4E-CC45-9EC3-9A5F8DC2BE12}"/>
                  </a:ext>
                </a:extLst>
              </p:cNvPr>
              <p:cNvSpPr/>
              <p:nvPr/>
            </p:nvSpPr>
            <p:spPr>
              <a:xfrm>
                <a:off x="9813294" y="599461"/>
                <a:ext cx="19020" cy="18147"/>
              </a:xfrm>
              <a:custGeom>
                <a:avLst/>
                <a:gdLst>
                  <a:gd name="connsiteX0" fmla="*/ 9421 w 19020"/>
                  <a:gd name="connsiteY0" fmla="*/ 18008 h 18147"/>
                  <a:gd name="connsiteX1" fmla="*/ 18884 w 19020"/>
                  <a:gd name="connsiteY1" fmla="*/ 10381 h 18147"/>
                  <a:gd name="connsiteX2" fmla="*/ 18931 w 19020"/>
                  <a:gd name="connsiteY2" fmla="*/ 9385 h 18147"/>
                  <a:gd name="connsiteX3" fmla="*/ 9421 w 19020"/>
                  <a:gd name="connsiteY3" fmla="*/ -91 h 18147"/>
                  <a:gd name="connsiteX4" fmla="*/ -89 w 19020"/>
                  <a:gd name="connsiteY4" fmla="*/ 9385 h 18147"/>
                  <a:gd name="connsiteX5" fmla="*/ 8523 w 19020"/>
                  <a:gd name="connsiteY5" fmla="*/ 18050 h 18147"/>
                  <a:gd name="connsiteX6" fmla="*/ 9421 w 19020"/>
                  <a:gd name="connsiteY6" fmla="*/ 18008 h 18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20" h="18147">
                    <a:moveTo>
                      <a:pt x="9421" y="18008"/>
                    </a:moveTo>
                    <a:cubicBezTo>
                      <a:pt x="14148" y="18506"/>
                      <a:pt x="18385" y="15091"/>
                      <a:pt x="18884" y="10381"/>
                    </a:cubicBezTo>
                    <a:cubicBezTo>
                      <a:pt x="18919" y="10050"/>
                      <a:pt x="18935" y="9717"/>
                      <a:pt x="18931" y="9385"/>
                    </a:cubicBezTo>
                    <a:cubicBezTo>
                      <a:pt x="18931" y="4151"/>
                      <a:pt x="14673" y="-91"/>
                      <a:pt x="9421" y="-91"/>
                    </a:cubicBezTo>
                    <a:cubicBezTo>
                      <a:pt x="4169" y="-91"/>
                      <a:pt x="-89" y="4151"/>
                      <a:pt x="-89" y="9385"/>
                    </a:cubicBezTo>
                    <a:cubicBezTo>
                      <a:pt x="-112" y="14147"/>
                      <a:pt x="3743" y="18027"/>
                      <a:pt x="8523" y="18050"/>
                    </a:cubicBezTo>
                    <a:cubicBezTo>
                      <a:pt x="8823" y="18052"/>
                      <a:pt x="9123" y="18038"/>
                      <a:pt x="9421" y="18008"/>
                    </a:cubicBezTo>
                    <a:close/>
                  </a:path>
                </a:pathLst>
              </a:custGeom>
              <a:grpFill/>
              <a:ln w="4740" cap="flat">
                <a:noFill/>
                <a:prstDash val="solid"/>
                <a:miter/>
              </a:ln>
            </p:spPr>
            <p:txBody>
              <a:bodyPr rtlCol="1" anchor="ctr"/>
              <a:lstStyle/>
              <a:p>
                <a:endParaRPr lang="ar-SA"/>
              </a:p>
            </p:txBody>
          </p:sp>
          <p:sp>
            <p:nvSpPr>
              <p:cNvPr id="30" name="شكل حر 29">
                <a:extLst>
                  <a:ext uri="{FF2B5EF4-FFF2-40B4-BE49-F238E27FC236}">
                    <a16:creationId xmlns:a16="http://schemas.microsoft.com/office/drawing/2014/main" id="{446528B0-09EA-9741-ADA0-CEA25193D761}"/>
                  </a:ext>
                </a:extLst>
              </p:cNvPr>
              <p:cNvSpPr/>
              <p:nvPr/>
            </p:nvSpPr>
            <p:spPr>
              <a:xfrm>
                <a:off x="9838495" y="599461"/>
                <a:ext cx="19020" cy="18147"/>
              </a:xfrm>
              <a:custGeom>
                <a:avLst/>
                <a:gdLst>
                  <a:gd name="connsiteX0" fmla="*/ 9421 w 19020"/>
                  <a:gd name="connsiteY0" fmla="*/ 18008 h 18147"/>
                  <a:gd name="connsiteX1" fmla="*/ 18884 w 19020"/>
                  <a:gd name="connsiteY1" fmla="*/ 10381 h 18147"/>
                  <a:gd name="connsiteX2" fmla="*/ 18931 w 19020"/>
                  <a:gd name="connsiteY2" fmla="*/ 9385 h 18147"/>
                  <a:gd name="connsiteX3" fmla="*/ 9421 w 19020"/>
                  <a:gd name="connsiteY3" fmla="*/ -91 h 18147"/>
                  <a:gd name="connsiteX4" fmla="*/ -89 w 19020"/>
                  <a:gd name="connsiteY4" fmla="*/ 9385 h 18147"/>
                  <a:gd name="connsiteX5" fmla="*/ 8523 w 19020"/>
                  <a:gd name="connsiteY5" fmla="*/ 18050 h 18147"/>
                  <a:gd name="connsiteX6" fmla="*/ 9421 w 19020"/>
                  <a:gd name="connsiteY6" fmla="*/ 18008 h 18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20" h="18147">
                    <a:moveTo>
                      <a:pt x="9421" y="18008"/>
                    </a:moveTo>
                    <a:cubicBezTo>
                      <a:pt x="14148" y="18506"/>
                      <a:pt x="18385" y="15091"/>
                      <a:pt x="18884" y="10381"/>
                    </a:cubicBezTo>
                    <a:cubicBezTo>
                      <a:pt x="18919" y="10050"/>
                      <a:pt x="18935" y="9717"/>
                      <a:pt x="18931" y="9385"/>
                    </a:cubicBezTo>
                    <a:cubicBezTo>
                      <a:pt x="18931" y="4151"/>
                      <a:pt x="14673" y="-91"/>
                      <a:pt x="9421" y="-91"/>
                    </a:cubicBezTo>
                    <a:cubicBezTo>
                      <a:pt x="4169" y="-91"/>
                      <a:pt x="-89" y="4151"/>
                      <a:pt x="-89" y="9385"/>
                    </a:cubicBezTo>
                    <a:cubicBezTo>
                      <a:pt x="-112" y="14147"/>
                      <a:pt x="3743" y="18027"/>
                      <a:pt x="8523" y="18050"/>
                    </a:cubicBezTo>
                    <a:cubicBezTo>
                      <a:pt x="8823" y="18052"/>
                      <a:pt x="9123" y="18038"/>
                      <a:pt x="9421" y="18008"/>
                    </a:cubicBezTo>
                    <a:close/>
                  </a:path>
                </a:pathLst>
              </a:custGeom>
              <a:grpFill/>
              <a:ln w="4740" cap="flat">
                <a:noFill/>
                <a:prstDash val="solid"/>
                <a:miter/>
              </a:ln>
            </p:spPr>
            <p:txBody>
              <a:bodyPr rtlCol="1" anchor="ctr"/>
              <a:lstStyle/>
              <a:p>
                <a:endParaRPr lang="ar-SA"/>
              </a:p>
            </p:txBody>
          </p:sp>
          <p:sp>
            <p:nvSpPr>
              <p:cNvPr id="31" name="شكل حر 30">
                <a:extLst>
                  <a:ext uri="{FF2B5EF4-FFF2-40B4-BE49-F238E27FC236}">
                    <a16:creationId xmlns:a16="http://schemas.microsoft.com/office/drawing/2014/main" id="{E22E2FE6-6E13-DF47-A4EA-45EC10FE3BC4}"/>
                  </a:ext>
                </a:extLst>
              </p:cNvPr>
              <p:cNvSpPr/>
              <p:nvPr/>
            </p:nvSpPr>
            <p:spPr>
              <a:xfrm>
                <a:off x="9860844" y="710729"/>
                <a:ext cx="19019" cy="18081"/>
              </a:xfrm>
              <a:custGeom>
                <a:avLst/>
                <a:gdLst>
                  <a:gd name="connsiteX0" fmla="*/ 9421 w 19019"/>
                  <a:gd name="connsiteY0" fmla="*/ -62 h 18081"/>
                  <a:gd name="connsiteX1" fmla="*/ -61 w 19019"/>
                  <a:gd name="connsiteY1" fmla="*/ 7963 h 18081"/>
                  <a:gd name="connsiteX2" fmla="*/ -89 w 19019"/>
                  <a:gd name="connsiteY2" fmla="*/ 8514 h 18081"/>
                  <a:gd name="connsiteX3" fmla="*/ 9421 w 19019"/>
                  <a:gd name="connsiteY3" fmla="*/ 17990 h 18081"/>
                  <a:gd name="connsiteX4" fmla="*/ 18931 w 19019"/>
                  <a:gd name="connsiteY4" fmla="*/ 8514 h 18081"/>
                  <a:gd name="connsiteX5" fmla="*/ 9975 w 19019"/>
                  <a:gd name="connsiteY5" fmla="*/ -89 h 18081"/>
                  <a:gd name="connsiteX6" fmla="*/ 9421 w 19019"/>
                  <a:gd name="connsiteY6" fmla="*/ -62 h 18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19" h="18081">
                    <a:moveTo>
                      <a:pt x="9421" y="-62"/>
                    </a:moveTo>
                    <a:cubicBezTo>
                      <a:pt x="4579" y="-455"/>
                      <a:pt x="334" y="3138"/>
                      <a:pt x="-61" y="7963"/>
                    </a:cubicBezTo>
                    <a:cubicBezTo>
                      <a:pt x="-76" y="8146"/>
                      <a:pt x="-85" y="8330"/>
                      <a:pt x="-89" y="8514"/>
                    </a:cubicBezTo>
                    <a:cubicBezTo>
                      <a:pt x="-89" y="13748"/>
                      <a:pt x="4169" y="17990"/>
                      <a:pt x="9421" y="17990"/>
                    </a:cubicBezTo>
                    <a:cubicBezTo>
                      <a:pt x="14673" y="17990"/>
                      <a:pt x="18931" y="13748"/>
                      <a:pt x="18931" y="8514"/>
                    </a:cubicBezTo>
                    <a:cubicBezTo>
                      <a:pt x="18842" y="3674"/>
                      <a:pt x="14832" y="-178"/>
                      <a:pt x="9975" y="-89"/>
                    </a:cubicBezTo>
                    <a:cubicBezTo>
                      <a:pt x="9790" y="-86"/>
                      <a:pt x="9605" y="-77"/>
                      <a:pt x="9421" y="-62"/>
                    </a:cubicBezTo>
                    <a:close/>
                  </a:path>
                </a:pathLst>
              </a:custGeom>
              <a:grpFill/>
              <a:ln w="4740" cap="flat">
                <a:noFill/>
                <a:prstDash val="solid"/>
                <a:miter/>
              </a:ln>
            </p:spPr>
            <p:txBody>
              <a:bodyPr rtlCol="1" anchor="ctr"/>
              <a:lstStyle/>
              <a:p>
                <a:endParaRPr lang="ar-SA"/>
              </a:p>
            </p:txBody>
          </p:sp>
          <p:sp>
            <p:nvSpPr>
              <p:cNvPr id="32" name="شكل حر 31">
                <a:extLst>
                  <a:ext uri="{FF2B5EF4-FFF2-40B4-BE49-F238E27FC236}">
                    <a16:creationId xmlns:a16="http://schemas.microsoft.com/office/drawing/2014/main" id="{7BC99E0A-FF06-1849-8D92-B9DC69C6EBA3}"/>
                  </a:ext>
                </a:extLst>
              </p:cNvPr>
              <p:cNvSpPr/>
              <p:nvPr/>
            </p:nvSpPr>
            <p:spPr>
              <a:xfrm>
                <a:off x="9885760" y="710726"/>
                <a:ext cx="19019" cy="18085"/>
              </a:xfrm>
              <a:custGeom>
                <a:avLst/>
                <a:gdLst>
                  <a:gd name="connsiteX0" fmla="*/ 9421 w 19019"/>
                  <a:gd name="connsiteY0" fmla="*/ -58 h 18085"/>
                  <a:gd name="connsiteX1" fmla="*/ -61 w 19019"/>
                  <a:gd name="connsiteY1" fmla="*/ 7966 h 18085"/>
                  <a:gd name="connsiteX2" fmla="*/ -89 w 19019"/>
                  <a:gd name="connsiteY2" fmla="*/ 8518 h 18085"/>
                  <a:gd name="connsiteX3" fmla="*/ 9421 w 19019"/>
                  <a:gd name="connsiteY3" fmla="*/ 17994 h 18085"/>
                  <a:gd name="connsiteX4" fmla="*/ 18931 w 19019"/>
                  <a:gd name="connsiteY4" fmla="*/ 8518 h 18085"/>
                  <a:gd name="connsiteX5" fmla="*/ 10073 w 19019"/>
                  <a:gd name="connsiteY5" fmla="*/ -91 h 18085"/>
                  <a:gd name="connsiteX6" fmla="*/ 9421 w 19019"/>
                  <a:gd name="connsiteY6" fmla="*/ -58 h 18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19" h="18085">
                    <a:moveTo>
                      <a:pt x="9421" y="-58"/>
                    </a:moveTo>
                    <a:cubicBezTo>
                      <a:pt x="4579" y="-451"/>
                      <a:pt x="334" y="3141"/>
                      <a:pt x="-61" y="7966"/>
                    </a:cubicBezTo>
                    <a:cubicBezTo>
                      <a:pt x="-76" y="8150"/>
                      <a:pt x="-85" y="8334"/>
                      <a:pt x="-89" y="8518"/>
                    </a:cubicBezTo>
                    <a:cubicBezTo>
                      <a:pt x="-89" y="13751"/>
                      <a:pt x="4169" y="17994"/>
                      <a:pt x="9421" y="17994"/>
                    </a:cubicBezTo>
                    <a:cubicBezTo>
                      <a:pt x="14673" y="17994"/>
                      <a:pt x="18931" y="13751"/>
                      <a:pt x="18931" y="8518"/>
                    </a:cubicBezTo>
                    <a:cubicBezTo>
                      <a:pt x="18871" y="3703"/>
                      <a:pt x="14905" y="-151"/>
                      <a:pt x="10073" y="-91"/>
                    </a:cubicBezTo>
                    <a:cubicBezTo>
                      <a:pt x="9855" y="-88"/>
                      <a:pt x="9638" y="-77"/>
                      <a:pt x="9421" y="-58"/>
                    </a:cubicBezTo>
                    <a:close/>
                  </a:path>
                </a:pathLst>
              </a:custGeom>
              <a:grpFill/>
              <a:ln w="4740" cap="flat">
                <a:noFill/>
                <a:prstDash val="solid"/>
                <a:miter/>
              </a:ln>
            </p:spPr>
            <p:txBody>
              <a:bodyPr rtlCol="1" anchor="ctr"/>
              <a:lstStyle/>
              <a:p>
                <a:endParaRPr lang="ar-SA"/>
              </a:p>
            </p:txBody>
          </p:sp>
          <p:sp>
            <p:nvSpPr>
              <p:cNvPr id="33" name="شكل حر 32">
                <a:extLst>
                  <a:ext uri="{FF2B5EF4-FFF2-40B4-BE49-F238E27FC236}">
                    <a16:creationId xmlns:a16="http://schemas.microsoft.com/office/drawing/2014/main" id="{CB4FA544-6637-BB42-9D57-671E68FF394B}"/>
                  </a:ext>
                </a:extLst>
              </p:cNvPr>
              <p:cNvSpPr/>
              <p:nvPr/>
            </p:nvSpPr>
            <p:spPr>
              <a:xfrm>
                <a:off x="9793656" y="629975"/>
                <a:ext cx="204939" cy="68891"/>
              </a:xfrm>
              <a:custGeom>
                <a:avLst/>
                <a:gdLst>
                  <a:gd name="connsiteX0" fmla="*/ 160487 w 204939"/>
                  <a:gd name="connsiteY0" fmla="*/ 34023 h 68891"/>
                  <a:gd name="connsiteX1" fmla="*/ 176774 w 204939"/>
                  <a:gd name="connsiteY1" fmla="*/ 15103 h 68891"/>
                  <a:gd name="connsiteX2" fmla="*/ 178936 w 204939"/>
                  <a:gd name="connsiteY2" fmla="*/ 15071 h 68891"/>
                  <a:gd name="connsiteX3" fmla="*/ 197385 w 204939"/>
                  <a:gd name="connsiteY3" fmla="*/ 19809 h 68891"/>
                  <a:gd name="connsiteX4" fmla="*/ 202140 w 204939"/>
                  <a:gd name="connsiteY4" fmla="*/ 5879 h 68891"/>
                  <a:gd name="connsiteX5" fmla="*/ 177652 w 204939"/>
                  <a:gd name="connsiteY5" fmla="*/ -91 h 68891"/>
                  <a:gd name="connsiteX6" fmla="*/ 145984 w 204939"/>
                  <a:gd name="connsiteY6" fmla="*/ 31322 h 68891"/>
                  <a:gd name="connsiteX7" fmla="*/ 150739 w 204939"/>
                  <a:gd name="connsiteY7" fmla="*/ 53733 h 68891"/>
                  <a:gd name="connsiteX8" fmla="*/ 118500 w 204939"/>
                  <a:gd name="connsiteY8" fmla="*/ 53733 h 68891"/>
                  <a:gd name="connsiteX9" fmla="*/ 118500 w 204939"/>
                  <a:gd name="connsiteY9" fmla="*/ 856 h 68891"/>
                  <a:gd name="connsiteX10" fmla="*/ 103475 w 204939"/>
                  <a:gd name="connsiteY10" fmla="*/ 856 h 68891"/>
                  <a:gd name="connsiteX11" fmla="*/ 103475 w 204939"/>
                  <a:gd name="connsiteY11" fmla="*/ 53828 h 68891"/>
                  <a:gd name="connsiteX12" fmla="*/ 62867 w 204939"/>
                  <a:gd name="connsiteY12" fmla="*/ 53828 h 68891"/>
                  <a:gd name="connsiteX13" fmla="*/ 62867 w 204939"/>
                  <a:gd name="connsiteY13" fmla="*/ 856 h 68891"/>
                  <a:gd name="connsiteX14" fmla="*/ 38569 w 204939"/>
                  <a:gd name="connsiteY14" fmla="*/ 856 h 68891"/>
                  <a:gd name="connsiteX15" fmla="*/ -89 w 204939"/>
                  <a:gd name="connsiteY15" fmla="*/ 34971 h 68891"/>
                  <a:gd name="connsiteX16" fmla="*/ -89 w 204939"/>
                  <a:gd name="connsiteY16" fmla="*/ 34971 h 68891"/>
                  <a:gd name="connsiteX17" fmla="*/ 36572 w 204939"/>
                  <a:gd name="connsiteY17" fmla="*/ 68800 h 68891"/>
                  <a:gd name="connsiteX18" fmla="*/ 204851 w 204939"/>
                  <a:gd name="connsiteY18" fmla="*/ 68800 h 68891"/>
                  <a:gd name="connsiteX19" fmla="*/ 204851 w 204939"/>
                  <a:gd name="connsiteY19" fmla="*/ 53733 h 68891"/>
                  <a:gd name="connsiteX20" fmla="*/ 167477 w 204939"/>
                  <a:gd name="connsiteY20" fmla="*/ 53733 h 68891"/>
                  <a:gd name="connsiteX21" fmla="*/ 160487 w 204939"/>
                  <a:gd name="connsiteY21" fmla="*/ 34023 h 68891"/>
                  <a:gd name="connsiteX22" fmla="*/ 48079 w 204939"/>
                  <a:gd name="connsiteY22" fmla="*/ 53828 h 68891"/>
                  <a:gd name="connsiteX23" fmla="*/ 35241 w 204939"/>
                  <a:gd name="connsiteY23" fmla="*/ 53828 h 68891"/>
                  <a:gd name="connsiteX24" fmla="*/ 14081 w 204939"/>
                  <a:gd name="connsiteY24" fmla="*/ 34876 h 68891"/>
                  <a:gd name="connsiteX25" fmla="*/ 14081 w 204939"/>
                  <a:gd name="connsiteY25" fmla="*/ 34876 h 68891"/>
                  <a:gd name="connsiteX26" fmla="*/ 35241 w 204939"/>
                  <a:gd name="connsiteY26" fmla="*/ 15923 h 68891"/>
                  <a:gd name="connsiteX27" fmla="*/ 48079 w 204939"/>
                  <a:gd name="connsiteY27" fmla="*/ 15923 h 68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04939" h="68891">
                    <a:moveTo>
                      <a:pt x="160487" y="34023"/>
                    </a:moveTo>
                    <a:cubicBezTo>
                      <a:pt x="159741" y="24317"/>
                      <a:pt x="167033" y="15846"/>
                      <a:pt x="176774" y="15103"/>
                    </a:cubicBezTo>
                    <a:cubicBezTo>
                      <a:pt x="177493" y="15049"/>
                      <a:pt x="178215" y="15038"/>
                      <a:pt x="178936" y="15071"/>
                    </a:cubicBezTo>
                    <a:cubicBezTo>
                      <a:pt x="185358" y="15298"/>
                      <a:pt x="191653" y="16915"/>
                      <a:pt x="197385" y="19809"/>
                    </a:cubicBezTo>
                    <a:lnTo>
                      <a:pt x="202140" y="5879"/>
                    </a:lnTo>
                    <a:cubicBezTo>
                      <a:pt x="194455" y="2293"/>
                      <a:pt x="186131" y="264"/>
                      <a:pt x="177652" y="-91"/>
                    </a:cubicBezTo>
                    <a:cubicBezTo>
                      <a:pt x="159013" y="-91"/>
                      <a:pt x="145984" y="11185"/>
                      <a:pt x="145984" y="31322"/>
                    </a:cubicBezTo>
                    <a:cubicBezTo>
                      <a:pt x="146286" y="39007"/>
                      <a:pt x="147893" y="46585"/>
                      <a:pt x="150739" y="53733"/>
                    </a:cubicBezTo>
                    <a:lnTo>
                      <a:pt x="118500" y="53733"/>
                    </a:lnTo>
                    <a:lnTo>
                      <a:pt x="118500" y="856"/>
                    </a:lnTo>
                    <a:lnTo>
                      <a:pt x="103475" y="856"/>
                    </a:lnTo>
                    <a:lnTo>
                      <a:pt x="103475" y="53828"/>
                    </a:lnTo>
                    <a:lnTo>
                      <a:pt x="62867" y="53828"/>
                    </a:lnTo>
                    <a:lnTo>
                      <a:pt x="62867" y="856"/>
                    </a:lnTo>
                    <a:lnTo>
                      <a:pt x="38569" y="856"/>
                    </a:lnTo>
                    <a:cubicBezTo>
                      <a:pt x="15270" y="856"/>
                      <a:pt x="-89" y="15071"/>
                      <a:pt x="-89" y="34971"/>
                    </a:cubicBezTo>
                    <a:lnTo>
                      <a:pt x="-89" y="34971"/>
                    </a:lnTo>
                    <a:cubicBezTo>
                      <a:pt x="-89" y="54870"/>
                      <a:pt x="14699" y="68800"/>
                      <a:pt x="36572" y="68800"/>
                    </a:cubicBezTo>
                    <a:lnTo>
                      <a:pt x="204851" y="68800"/>
                    </a:lnTo>
                    <a:lnTo>
                      <a:pt x="204851" y="53733"/>
                    </a:lnTo>
                    <a:lnTo>
                      <a:pt x="167477" y="53733"/>
                    </a:lnTo>
                    <a:cubicBezTo>
                      <a:pt x="163277" y="47978"/>
                      <a:pt x="160848" y="41130"/>
                      <a:pt x="160487" y="34023"/>
                    </a:cubicBezTo>
                    <a:close/>
                    <a:moveTo>
                      <a:pt x="48079" y="53828"/>
                    </a:moveTo>
                    <a:lnTo>
                      <a:pt x="35241" y="53828"/>
                    </a:lnTo>
                    <a:cubicBezTo>
                      <a:pt x="23068" y="53828"/>
                      <a:pt x="14081" y="46247"/>
                      <a:pt x="14081" y="34876"/>
                    </a:cubicBezTo>
                    <a:lnTo>
                      <a:pt x="14081" y="34876"/>
                    </a:lnTo>
                    <a:cubicBezTo>
                      <a:pt x="14081" y="23315"/>
                      <a:pt x="22925" y="15923"/>
                      <a:pt x="35241" y="15923"/>
                    </a:cubicBezTo>
                    <a:lnTo>
                      <a:pt x="48079" y="15923"/>
                    </a:lnTo>
                    <a:close/>
                  </a:path>
                </a:pathLst>
              </a:custGeom>
              <a:grpFill/>
              <a:ln w="4740" cap="flat">
                <a:noFill/>
                <a:prstDash val="solid"/>
                <a:miter/>
              </a:ln>
            </p:spPr>
            <p:txBody>
              <a:bodyPr rtlCol="1" anchor="ctr"/>
              <a:lstStyle/>
              <a:p>
                <a:endParaRPr lang="ar-SA"/>
              </a:p>
            </p:txBody>
          </p:sp>
          <p:sp>
            <p:nvSpPr>
              <p:cNvPr id="34" name="شكل حر 33">
                <a:extLst>
                  <a:ext uri="{FF2B5EF4-FFF2-40B4-BE49-F238E27FC236}">
                    <a16:creationId xmlns:a16="http://schemas.microsoft.com/office/drawing/2014/main" id="{0EFE132C-C39A-9944-BB98-1EC49A3D5710}"/>
                  </a:ext>
                </a:extLst>
              </p:cNvPr>
              <p:cNvSpPr/>
              <p:nvPr/>
            </p:nvSpPr>
            <p:spPr>
              <a:xfrm>
                <a:off x="10123319" y="602541"/>
                <a:ext cx="19020" cy="18147"/>
              </a:xfrm>
              <a:custGeom>
                <a:avLst/>
                <a:gdLst>
                  <a:gd name="connsiteX0" fmla="*/ 9421 w 19020"/>
                  <a:gd name="connsiteY0" fmla="*/ 18008 h 18147"/>
                  <a:gd name="connsiteX1" fmla="*/ 18884 w 19020"/>
                  <a:gd name="connsiteY1" fmla="*/ 10381 h 18147"/>
                  <a:gd name="connsiteX2" fmla="*/ 18931 w 19020"/>
                  <a:gd name="connsiteY2" fmla="*/ 9385 h 18147"/>
                  <a:gd name="connsiteX3" fmla="*/ 9421 w 19020"/>
                  <a:gd name="connsiteY3" fmla="*/ -91 h 18147"/>
                  <a:gd name="connsiteX4" fmla="*/ -89 w 19020"/>
                  <a:gd name="connsiteY4" fmla="*/ 9385 h 18147"/>
                  <a:gd name="connsiteX5" fmla="*/ 8623 w 19020"/>
                  <a:gd name="connsiteY5" fmla="*/ 18046 h 18147"/>
                  <a:gd name="connsiteX6" fmla="*/ 9421 w 19020"/>
                  <a:gd name="connsiteY6" fmla="*/ 18008 h 18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20" h="18147">
                    <a:moveTo>
                      <a:pt x="9421" y="18008"/>
                    </a:moveTo>
                    <a:cubicBezTo>
                      <a:pt x="14148" y="18506"/>
                      <a:pt x="18385" y="15091"/>
                      <a:pt x="18884" y="10381"/>
                    </a:cubicBezTo>
                    <a:cubicBezTo>
                      <a:pt x="18919" y="10050"/>
                      <a:pt x="18935" y="9717"/>
                      <a:pt x="18931" y="9385"/>
                    </a:cubicBezTo>
                    <a:cubicBezTo>
                      <a:pt x="18931" y="4151"/>
                      <a:pt x="14673" y="-91"/>
                      <a:pt x="9421" y="-91"/>
                    </a:cubicBezTo>
                    <a:cubicBezTo>
                      <a:pt x="4169" y="-91"/>
                      <a:pt x="-89" y="4151"/>
                      <a:pt x="-89" y="9385"/>
                    </a:cubicBezTo>
                    <a:cubicBezTo>
                      <a:pt x="-83" y="14174"/>
                      <a:pt x="3817" y="18051"/>
                      <a:pt x="8623" y="18046"/>
                    </a:cubicBezTo>
                    <a:cubicBezTo>
                      <a:pt x="8889" y="18045"/>
                      <a:pt x="9156" y="18033"/>
                      <a:pt x="9421" y="18008"/>
                    </a:cubicBezTo>
                    <a:close/>
                  </a:path>
                </a:pathLst>
              </a:custGeom>
              <a:grpFill/>
              <a:ln w="4740" cap="flat">
                <a:noFill/>
                <a:prstDash val="solid"/>
                <a:miter/>
              </a:ln>
            </p:spPr>
            <p:txBody>
              <a:bodyPr rtlCol="1" anchor="ctr"/>
              <a:lstStyle/>
              <a:p>
                <a:endParaRPr lang="ar-SA"/>
              </a:p>
            </p:txBody>
          </p:sp>
          <p:sp>
            <p:nvSpPr>
              <p:cNvPr id="35" name="شكل حر 34">
                <a:extLst>
                  <a:ext uri="{FF2B5EF4-FFF2-40B4-BE49-F238E27FC236}">
                    <a16:creationId xmlns:a16="http://schemas.microsoft.com/office/drawing/2014/main" id="{D4D837DA-D818-5C44-858F-93D2B53BC471}"/>
                  </a:ext>
                </a:extLst>
              </p:cNvPr>
              <p:cNvSpPr/>
              <p:nvPr/>
            </p:nvSpPr>
            <p:spPr>
              <a:xfrm>
                <a:off x="10148425" y="603412"/>
                <a:ext cx="18805" cy="17266"/>
              </a:xfrm>
              <a:custGeom>
                <a:avLst/>
                <a:gdLst>
                  <a:gd name="connsiteX0" fmla="*/ 9421 w 18805"/>
                  <a:gd name="connsiteY0" fmla="*/ 17137 h 17266"/>
                  <a:gd name="connsiteX1" fmla="*/ 18692 w 18805"/>
                  <a:gd name="connsiteY1" fmla="*/ 9177 h 17266"/>
                  <a:gd name="connsiteX2" fmla="*/ 10703 w 18805"/>
                  <a:gd name="connsiteY2" fmla="*/ -62 h 17266"/>
                  <a:gd name="connsiteX3" fmla="*/ 9421 w 18805"/>
                  <a:gd name="connsiteY3" fmla="*/ -62 h 17266"/>
                  <a:gd name="connsiteX4" fmla="*/ -61 w 18805"/>
                  <a:gd name="connsiteY4" fmla="*/ 7963 h 17266"/>
                  <a:gd name="connsiteX5" fmla="*/ -89 w 18805"/>
                  <a:gd name="connsiteY5" fmla="*/ 8514 h 17266"/>
                  <a:gd name="connsiteX6" fmla="*/ 8623 w 18805"/>
                  <a:gd name="connsiteY6" fmla="*/ 17175 h 17266"/>
                  <a:gd name="connsiteX7" fmla="*/ 9421 w 18805"/>
                  <a:gd name="connsiteY7" fmla="*/ 17137 h 17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805" h="17266">
                    <a:moveTo>
                      <a:pt x="9421" y="17137"/>
                    </a:moveTo>
                    <a:cubicBezTo>
                      <a:pt x="14187" y="17490"/>
                      <a:pt x="18338" y="13926"/>
                      <a:pt x="18692" y="9177"/>
                    </a:cubicBezTo>
                    <a:cubicBezTo>
                      <a:pt x="19047" y="4427"/>
                      <a:pt x="15470" y="291"/>
                      <a:pt x="10703" y="-62"/>
                    </a:cubicBezTo>
                    <a:cubicBezTo>
                      <a:pt x="10276" y="-93"/>
                      <a:pt x="9848" y="-93"/>
                      <a:pt x="9421" y="-62"/>
                    </a:cubicBezTo>
                    <a:cubicBezTo>
                      <a:pt x="4579" y="-455"/>
                      <a:pt x="334" y="3138"/>
                      <a:pt x="-61" y="7963"/>
                    </a:cubicBezTo>
                    <a:cubicBezTo>
                      <a:pt x="-76" y="8146"/>
                      <a:pt x="-85" y="8330"/>
                      <a:pt x="-89" y="8514"/>
                    </a:cubicBezTo>
                    <a:cubicBezTo>
                      <a:pt x="-83" y="13303"/>
                      <a:pt x="3817" y="17180"/>
                      <a:pt x="8623" y="17175"/>
                    </a:cubicBezTo>
                    <a:cubicBezTo>
                      <a:pt x="8889" y="17175"/>
                      <a:pt x="9156" y="17162"/>
                      <a:pt x="9421" y="17137"/>
                    </a:cubicBezTo>
                    <a:close/>
                  </a:path>
                </a:pathLst>
              </a:custGeom>
              <a:grpFill/>
              <a:ln w="4740" cap="flat">
                <a:noFill/>
                <a:prstDash val="solid"/>
                <a:miter/>
              </a:ln>
            </p:spPr>
            <p:txBody>
              <a:bodyPr rtlCol="1" anchor="ctr"/>
              <a:lstStyle/>
              <a:p>
                <a:endParaRPr lang="ar-SA"/>
              </a:p>
            </p:txBody>
          </p:sp>
          <p:sp>
            <p:nvSpPr>
              <p:cNvPr id="36" name="شكل حر 35">
                <a:extLst>
                  <a:ext uri="{FF2B5EF4-FFF2-40B4-BE49-F238E27FC236}">
                    <a16:creationId xmlns:a16="http://schemas.microsoft.com/office/drawing/2014/main" id="{F6800C56-351D-364B-86B4-8CD952842710}"/>
                  </a:ext>
                </a:extLst>
              </p:cNvPr>
              <p:cNvSpPr/>
              <p:nvPr/>
            </p:nvSpPr>
            <p:spPr>
              <a:xfrm>
                <a:off x="10014572" y="603347"/>
                <a:ext cx="262664" cy="95614"/>
              </a:xfrm>
              <a:custGeom>
                <a:avLst/>
                <a:gdLst>
                  <a:gd name="connsiteX0" fmla="*/ 211365 w 262664"/>
                  <a:gd name="connsiteY0" fmla="*/ 25968 h 95614"/>
                  <a:gd name="connsiteX1" fmla="*/ 186401 w 262664"/>
                  <a:gd name="connsiteY1" fmla="*/ 32933 h 95614"/>
                  <a:gd name="connsiteX2" fmla="*/ 191870 w 262664"/>
                  <a:gd name="connsiteY2" fmla="*/ 46674 h 95614"/>
                  <a:gd name="connsiteX3" fmla="*/ 210414 w 262664"/>
                  <a:gd name="connsiteY3" fmla="*/ 41035 h 95614"/>
                  <a:gd name="connsiteX4" fmla="*/ 242415 w 262664"/>
                  <a:gd name="connsiteY4" fmla="*/ 80456 h 95614"/>
                  <a:gd name="connsiteX5" fmla="*/ 165860 w 262664"/>
                  <a:gd name="connsiteY5" fmla="*/ 80456 h 95614"/>
                  <a:gd name="connsiteX6" fmla="*/ 165860 w 262664"/>
                  <a:gd name="connsiteY6" fmla="*/ 27484 h 95614"/>
                  <a:gd name="connsiteX7" fmla="*/ 150834 w 262664"/>
                  <a:gd name="connsiteY7" fmla="*/ 27484 h 95614"/>
                  <a:gd name="connsiteX8" fmla="*/ 150834 w 262664"/>
                  <a:gd name="connsiteY8" fmla="*/ 80456 h 95614"/>
                  <a:gd name="connsiteX9" fmla="*/ 110179 w 262664"/>
                  <a:gd name="connsiteY9" fmla="*/ 80456 h 95614"/>
                  <a:gd name="connsiteX10" fmla="*/ 110179 w 262664"/>
                  <a:gd name="connsiteY10" fmla="*/ 62120 h 95614"/>
                  <a:gd name="connsiteX11" fmla="*/ 76894 w 262664"/>
                  <a:gd name="connsiteY11" fmla="*/ 25968 h 95614"/>
                  <a:gd name="connsiteX12" fmla="*/ 76894 w 262664"/>
                  <a:gd name="connsiteY12" fmla="*/ 25968 h 95614"/>
                  <a:gd name="connsiteX13" fmla="*/ 43609 w 262664"/>
                  <a:gd name="connsiteY13" fmla="*/ 62025 h 95614"/>
                  <a:gd name="connsiteX14" fmla="*/ 43609 w 262664"/>
                  <a:gd name="connsiteY14" fmla="*/ 61741 h 95614"/>
                  <a:gd name="connsiteX15" fmla="*/ 25398 w 262664"/>
                  <a:gd name="connsiteY15" fmla="*/ 80456 h 95614"/>
                  <a:gd name="connsiteX16" fmla="*/ 14937 w 262664"/>
                  <a:gd name="connsiteY16" fmla="*/ 80456 h 95614"/>
                  <a:gd name="connsiteX17" fmla="*/ 14937 w 262664"/>
                  <a:gd name="connsiteY17" fmla="*/ -91 h 95614"/>
                  <a:gd name="connsiteX18" fmla="*/ -89 w 262664"/>
                  <a:gd name="connsiteY18" fmla="*/ -91 h 95614"/>
                  <a:gd name="connsiteX19" fmla="*/ -89 w 262664"/>
                  <a:gd name="connsiteY19" fmla="*/ 95523 h 95614"/>
                  <a:gd name="connsiteX20" fmla="*/ 25398 w 262664"/>
                  <a:gd name="connsiteY20" fmla="*/ 95523 h 95614"/>
                  <a:gd name="connsiteX21" fmla="*/ 50171 w 262664"/>
                  <a:gd name="connsiteY21" fmla="*/ 84531 h 95614"/>
                  <a:gd name="connsiteX22" fmla="*/ 77132 w 262664"/>
                  <a:gd name="connsiteY22" fmla="*/ 95523 h 95614"/>
                  <a:gd name="connsiteX23" fmla="*/ 262576 w 262664"/>
                  <a:gd name="connsiteY23" fmla="*/ 95523 h 95614"/>
                  <a:gd name="connsiteX24" fmla="*/ 262576 w 262664"/>
                  <a:gd name="connsiteY24" fmla="*/ 80456 h 95614"/>
                  <a:gd name="connsiteX25" fmla="*/ 211365 w 262664"/>
                  <a:gd name="connsiteY25" fmla="*/ 25968 h 95614"/>
                  <a:gd name="connsiteX26" fmla="*/ 95153 w 262664"/>
                  <a:gd name="connsiteY26" fmla="*/ 80456 h 95614"/>
                  <a:gd name="connsiteX27" fmla="*/ 76704 w 262664"/>
                  <a:gd name="connsiteY27" fmla="*/ 80456 h 95614"/>
                  <a:gd name="connsiteX28" fmla="*/ 58238 w 262664"/>
                  <a:gd name="connsiteY28" fmla="*/ 65171 h 95614"/>
                  <a:gd name="connsiteX29" fmla="*/ 58255 w 262664"/>
                  <a:gd name="connsiteY29" fmla="*/ 61883 h 95614"/>
                  <a:gd name="connsiteX30" fmla="*/ 58255 w 262664"/>
                  <a:gd name="connsiteY30" fmla="*/ 61883 h 95614"/>
                  <a:gd name="connsiteX31" fmla="*/ 76704 w 262664"/>
                  <a:gd name="connsiteY31" fmla="*/ 41130 h 95614"/>
                  <a:gd name="connsiteX32" fmla="*/ 76704 w 262664"/>
                  <a:gd name="connsiteY32" fmla="*/ 41130 h 95614"/>
                  <a:gd name="connsiteX33" fmla="*/ 95011 w 262664"/>
                  <a:gd name="connsiteY33" fmla="*/ 61883 h 95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62664" h="95614">
                    <a:moveTo>
                      <a:pt x="211365" y="25968"/>
                    </a:moveTo>
                    <a:cubicBezTo>
                      <a:pt x="202597" y="26219"/>
                      <a:pt x="194025" y="28611"/>
                      <a:pt x="186401" y="32933"/>
                    </a:cubicBezTo>
                    <a:lnTo>
                      <a:pt x="191870" y="46674"/>
                    </a:lnTo>
                    <a:cubicBezTo>
                      <a:pt x="197324" y="42943"/>
                      <a:pt x="203798" y="40974"/>
                      <a:pt x="210414" y="41035"/>
                    </a:cubicBezTo>
                    <a:cubicBezTo>
                      <a:pt x="228673" y="41035"/>
                      <a:pt x="232192" y="62167"/>
                      <a:pt x="242415" y="80456"/>
                    </a:cubicBezTo>
                    <a:lnTo>
                      <a:pt x="165860" y="80456"/>
                    </a:lnTo>
                    <a:lnTo>
                      <a:pt x="165860" y="27484"/>
                    </a:lnTo>
                    <a:lnTo>
                      <a:pt x="150834" y="27484"/>
                    </a:lnTo>
                    <a:lnTo>
                      <a:pt x="150834" y="80456"/>
                    </a:lnTo>
                    <a:lnTo>
                      <a:pt x="110179" y="80456"/>
                    </a:lnTo>
                    <a:lnTo>
                      <a:pt x="110179" y="62120"/>
                    </a:lnTo>
                    <a:cubicBezTo>
                      <a:pt x="110179" y="40467"/>
                      <a:pt x="96818" y="25968"/>
                      <a:pt x="76894" y="25968"/>
                    </a:cubicBezTo>
                    <a:lnTo>
                      <a:pt x="76894" y="25968"/>
                    </a:lnTo>
                    <a:cubicBezTo>
                      <a:pt x="56828" y="25968"/>
                      <a:pt x="43609" y="40419"/>
                      <a:pt x="43609" y="62025"/>
                    </a:cubicBezTo>
                    <a:lnTo>
                      <a:pt x="43609" y="61741"/>
                    </a:lnTo>
                    <a:cubicBezTo>
                      <a:pt x="43609" y="74676"/>
                      <a:pt x="37333" y="80456"/>
                      <a:pt x="25398" y="80456"/>
                    </a:cubicBezTo>
                    <a:lnTo>
                      <a:pt x="14937" y="80456"/>
                    </a:lnTo>
                    <a:lnTo>
                      <a:pt x="14937" y="-91"/>
                    </a:lnTo>
                    <a:lnTo>
                      <a:pt x="-89" y="-91"/>
                    </a:lnTo>
                    <a:lnTo>
                      <a:pt x="-89" y="95523"/>
                    </a:lnTo>
                    <a:lnTo>
                      <a:pt x="25398" y="95523"/>
                    </a:lnTo>
                    <a:cubicBezTo>
                      <a:pt x="36382" y="95523"/>
                      <a:pt x="45892" y="92822"/>
                      <a:pt x="50171" y="84531"/>
                    </a:cubicBezTo>
                    <a:cubicBezTo>
                      <a:pt x="55972" y="92633"/>
                      <a:pt x="65435" y="95523"/>
                      <a:pt x="77132" y="95523"/>
                    </a:cubicBezTo>
                    <a:lnTo>
                      <a:pt x="262576" y="95523"/>
                    </a:lnTo>
                    <a:lnTo>
                      <a:pt x="262576" y="80456"/>
                    </a:lnTo>
                    <a:cubicBezTo>
                      <a:pt x="248216" y="74154"/>
                      <a:pt x="247931" y="25968"/>
                      <a:pt x="211365" y="25968"/>
                    </a:cubicBezTo>
                    <a:close/>
                    <a:moveTo>
                      <a:pt x="95153" y="80456"/>
                    </a:moveTo>
                    <a:lnTo>
                      <a:pt x="76704" y="80456"/>
                    </a:lnTo>
                    <a:cubicBezTo>
                      <a:pt x="67369" y="81316"/>
                      <a:pt x="59101" y="74473"/>
                      <a:pt x="58238" y="65171"/>
                    </a:cubicBezTo>
                    <a:cubicBezTo>
                      <a:pt x="58136" y="64077"/>
                      <a:pt x="58142" y="62976"/>
                      <a:pt x="58255" y="61883"/>
                    </a:cubicBezTo>
                    <a:lnTo>
                      <a:pt x="58255" y="61883"/>
                    </a:lnTo>
                    <a:cubicBezTo>
                      <a:pt x="58255" y="49374"/>
                      <a:pt x="65720" y="41130"/>
                      <a:pt x="76704" y="41130"/>
                    </a:cubicBezTo>
                    <a:lnTo>
                      <a:pt x="76704" y="41130"/>
                    </a:lnTo>
                    <a:cubicBezTo>
                      <a:pt x="87688" y="41130"/>
                      <a:pt x="95011" y="49374"/>
                      <a:pt x="95011" y="61883"/>
                    </a:cubicBezTo>
                    <a:close/>
                  </a:path>
                </a:pathLst>
              </a:custGeom>
              <a:grpFill/>
              <a:ln w="4740" cap="flat">
                <a:noFill/>
                <a:prstDash val="solid"/>
                <a:miter/>
              </a:ln>
            </p:spPr>
            <p:txBody>
              <a:bodyPr rtlCol="1" anchor="ctr"/>
              <a:lstStyle/>
              <a:p>
                <a:endParaRPr lang="ar-SA"/>
              </a:p>
            </p:txBody>
          </p:sp>
          <p:sp>
            <p:nvSpPr>
              <p:cNvPr id="37" name="شكل حر 36">
                <a:extLst>
                  <a:ext uri="{FF2B5EF4-FFF2-40B4-BE49-F238E27FC236}">
                    <a16:creationId xmlns:a16="http://schemas.microsoft.com/office/drawing/2014/main" id="{CF057F65-AB51-3F4A-9863-F61CAB649B7D}"/>
                  </a:ext>
                </a:extLst>
              </p:cNvPr>
              <p:cNvSpPr/>
              <p:nvPr/>
            </p:nvSpPr>
            <p:spPr>
              <a:xfrm>
                <a:off x="10225766" y="710687"/>
                <a:ext cx="19375" cy="17437"/>
              </a:xfrm>
              <a:custGeom>
                <a:avLst/>
                <a:gdLst>
                  <a:gd name="connsiteX0" fmla="*/ 9776 w 19375"/>
                  <a:gd name="connsiteY0" fmla="*/ -19 h 17437"/>
                  <a:gd name="connsiteX1" fmla="*/ -17 w 19375"/>
                  <a:gd name="connsiteY1" fmla="*/ 7517 h 17437"/>
                  <a:gd name="connsiteX2" fmla="*/ 7546 w 19375"/>
                  <a:gd name="connsiteY2" fmla="*/ 17275 h 17437"/>
                  <a:gd name="connsiteX3" fmla="*/ 9776 w 19375"/>
                  <a:gd name="connsiteY3" fmla="*/ 17275 h 17437"/>
                  <a:gd name="connsiteX4" fmla="*/ 19249 w 19375"/>
                  <a:gd name="connsiteY4" fmla="*/ 9447 h 17437"/>
                  <a:gd name="connsiteX5" fmla="*/ 19286 w 19375"/>
                  <a:gd name="connsiteY5" fmla="*/ 8557 h 17437"/>
                  <a:gd name="connsiteX6" fmla="*/ 10330 w 19375"/>
                  <a:gd name="connsiteY6" fmla="*/ -47 h 17437"/>
                  <a:gd name="connsiteX7" fmla="*/ 9776 w 19375"/>
                  <a:gd name="connsiteY7" fmla="*/ -19 h 17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375" h="17437">
                    <a:moveTo>
                      <a:pt x="9776" y="-19"/>
                    </a:moveTo>
                    <a:cubicBezTo>
                      <a:pt x="4984" y="-633"/>
                      <a:pt x="599" y="2741"/>
                      <a:pt x="-17" y="7517"/>
                    </a:cubicBezTo>
                    <a:cubicBezTo>
                      <a:pt x="-632" y="12292"/>
                      <a:pt x="2754" y="16661"/>
                      <a:pt x="7546" y="17275"/>
                    </a:cubicBezTo>
                    <a:cubicBezTo>
                      <a:pt x="8287" y="17370"/>
                      <a:pt x="9036" y="17370"/>
                      <a:pt x="9776" y="17275"/>
                    </a:cubicBezTo>
                    <a:cubicBezTo>
                      <a:pt x="14561" y="17720"/>
                      <a:pt x="18802" y="14215"/>
                      <a:pt x="19249" y="9447"/>
                    </a:cubicBezTo>
                    <a:cubicBezTo>
                      <a:pt x="19277" y="9151"/>
                      <a:pt x="19289" y="8854"/>
                      <a:pt x="19286" y="8557"/>
                    </a:cubicBezTo>
                    <a:cubicBezTo>
                      <a:pt x="19197" y="3716"/>
                      <a:pt x="15187" y="-135"/>
                      <a:pt x="10330" y="-47"/>
                    </a:cubicBezTo>
                    <a:cubicBezTo>
                      <a:pt x="10145" y="-43"/>
                      <a:pt x="9960" y="-34"/>
                      <a:pt x="9776" y="-19"/>
                    </a:cubicBezTo>
                    <a:close/>
                  </a:path>
                </a:pathLst>
              </a:custGeom>
              <a:grpFill/>
              <a:ln w="4740" cap="flat">
                <a:noFill/>
                <a:prstDash val="solid"/>
                <a:miter/>
              </a:ln>
            </p:spPr>
            <p:txBody>
              <a:bodyPr rtlCol="1" anchor="ctr"/>
              <a:lstStyle/>
              <a:p>
                <a:endParaRPr lang="ar-SA"/>
              </a:p>
            </p:txBody>
          </p:sp>
          <p:sp>
            <p:nvSpPr>
              <p:cNvPr id="38" name="شكل حر 37">
                <a:extLst>
                  <a:ext uri="{FF2B5EF4-FFF2-40B4-BE49-F238E27FC236}">
                    <a16:creationId xmlns:a16="http://schemas.microsoft.com/office/drawing/2014/main" id="{993E4364-1FF8-8247-8E07-4E353B587EFD}"/>
                  </a:ext>
                </a:extLst>
              </p:cNvPr>
              <p:cNvSpPr/>
              <p:nvPr/>
            </p:nvSpPr>
            <p:spPr>
              <a:xfrm>
                <a:off x="10295639" y="603441"/>
                <a:ext cx="68329" cy="95567"/>
              </a:xfrm>
              <a:custGeom>
                <a:avLst/>
                <a:gdLst>
                  <a:gd name="connsiteX0" fmla="*/ 53303 w 68329"/>
                  <a:gd name="connsiteY0" fmla="*/ 80453 h 95567"/>
                  <a:gd name="connsiteX1" fmla="*/ 0 w 68329"/>
                  <a:gd name="connsiteY1" fmla="*/ 80453 h 95567"/>
                  <a:gd name="connsiteX2" fmla="*/ 0 w 68329"/>
                  <a:gd name="connsiteY2" fmla="*/ 95567 h 95567"/>
                  <a:gd name="connsiteX3" fmla="*/ 68329 w 68329"/>
                  <a:gd name="connsiteY3" fmla="*/ 95567 h 95567"/>
                  <a:gd name="connsiteX4" fmla="*/ 68329 w 68329"/>
                  <a:gd name="connsiteY4" fmla="*/ 0 h 95567"/>
                  <a:gd name="connsiteX5" fmla="*/ 53303 w 68329"/>
                  <a:gd name="connsiteY5" fmla="*/ 0 h 95567"/>
                  <a:gd name="connsiteX6" fmla="*/ 53303 w 68329"/>
                  <a:gd name="connsiteY6" fmla="*/ 80453 h 95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29" h="95567">
                    <a:moveTo>
                      <a:pt x="53303" y="80453"/>
                    </a:moveTo>
                    <a:lnTo>
                      <a:pt x="0" y="80453"/>
                    </a:lnTo>
                    <a:lnTo>
                      <a:pt x="0" y="95567"/>
                    </a:lnTo>
                    <a:lnTo>
                      <a:pt x="68329" y="95567"/>
                    </a:lnTo>
                    <a:lnTo>
                      <a:pt x="68329" y="0"/>
                    </a:lnTo>
                    <a:lnTo>
                      <a:pt x="53303" y="0"/>
                    </a:lnTo>
                    <a:lnTo>
                      <a:pt x="53303" y="80453"/>
                    </a:lnTo>
                    <a:close/>
                  </a:path>
                </a:pathLst>
              </a:custGeom>
              <a:grpFill/>
              <a:ln w="4740" cap="flat">
                <a:noFill/>
                <a:prstDash val="solid"/>
                <a:miter/>
              </a:ln>
            </p:spPr>
            <p:txBody>
              <a:bodyPr rtlCol="1" anchor="ctr"/>
              <a:lstStyle/>
              <a:p>
                <a:endParaRPr lang="ar-SA"/>
              </a:p>
            </p:txBody>
          </p:sp>
          <p:sp>
            <p:nvSpPr>
              <p:cNvPr id="47" name="شكل حر 46">
                <a:extLst>
                  <a:ext uri="{FF2B5EF4-FFF2-40B4-BE49-F238E27FC236}">
                    <a16:creationId xmlns:a16="http://schemas.microsoft.com/office/drawing/2014/main" id="{1A8D9186-DC53-BE4D-A12B-BC4B505FFA7E}"/>
                  </a:ext>
                </a:extLst>
              </p:cNvPr>
              <p:cNvSpPr/>
              <p:nvPr/>
            </p:nvSpPr>
            <p:spPr>
              <a:xfrm>
                <a:off x="10311568" y="612823"/>
                <a:ext cx="15120" cy="63063"/>
              </a:xfrm>
              <a:custGeom>
                <a:avLst/>
                <a:gdLst>
                  <a:gd name="connsiteX0" fmla="*/ 0 w 15120"/>
                  <a:gd name="connsiteY0" fmla="*/ 0 h 63063"/>
                  <a:gd name="connsiteX1" fmla="*/ 15121 w 15120"/>
                  <a:gd name="connsiteY1" fmla="*/ 0 h 63063"/>
                  <a:gd name="connsiteX2" fmla="*/ 15121 w 15120"/>
                  <a:gd name="connsiteY2" fmla="*/ 63064 h 63063"/>
                  <a:gd name="connsiteX3" fmla="*/ 0 w 15120"/>
                  <a:gd name="connsiteY3" fmla="*/ 63064 h 63063"/>
                </a:gdLst>
                <a:ahLst/>
                <a:cxnLst>
                  <a:cxn ang="0">
                    <a:pos x="connsiteX0" y="connsiteY0"/>
                  </a:cxn>
                  <a:cxn ang="0">
                    <a:pos x="connsiteX1" y="connsiteY1"/>
                  </a:cxn>
                  <a:cxn ang="0">
                    <a:pos x="connsiteX2" y="connsiteY2"/>
                  </a:cxn>
                  <a:cxn ang="0">
                    <a:pos x="connsiteX3" y="connsiteY3"/>
                  </a:cxn>
                </a:cxnLst>
                <a:rect l="l" t="t" r="r" b="b"/>
                <a:pathLst>
                  <a:path w="15120" h="63063">
                    <a:moveTo>
                      <a:pt x="0" y="0"/>
                    </a:moveTo>
                    <a:lnTo>
                      <a:pt x="15121" y="0"/>
                    </a:lnTo>
                    <a:lnTo>
                      <a:pt x="15121" y="63064"/>
                    </a:lnTo>
                    <a:lnTo>
                      <a:pt x="0" y="63064"/>
                    </a:lnTo>
                    <a:close/>
                  </a:path>
                </a:pathLst>
              </a:custGeom>
              <a:grpFill/>
              <a:ln w="4740" cap="flat">
                <a:noFill/>
                <a:prstDash val="solid"/>
                <a:miter/>
              </a:ln>
            </p:spPr>
            <p:txBody>
              <a:bodyPr rtlCol="1" anchor="ctr"/>
              <a:lstStyle/>
              <a:p>
                <a:endParaRPr lang="ar-SA"/>
              </a:p>
            </p:txBody>
          </p:sp>
          <p:sp>
            <p:nvSpPr>
              <p:cNvPr id="48" name="شكل حر 47">
                <a:extLst>
                  <a:ext uri="{FF2B5EF4-FFF2-40B4-BE49-F238E27FC236}">
                    <a16:creationId xmlns:a16="http://schemas.microsoft.com/office/drawing/2014/main" id="{6D2EA42E-9BB4-154F-B97A-FE43873DE2C6}"/>
                  </a:ext>
                </a:extLst>
              </p:cNvPr>
              <p:cNvSpPr/>
              <p:nvPr/>
            </p:nvSpPr>
            <p:spPr>
              <a:xfrm>
                <a:off x="10383559" y="603441"/>
                <a:ext cx="15025" cy="95567"/>
              </a:xfrm>
              <a:custGeom>
                <a:avLst/>
                <a:gdLst>
                  <a:gd name="connsiteX0" fmla="*/ 0 w 15025"/>
                  <a:gd name="connsiteY0" fmla="*/ 0 h 95567"/>
                  <a:gd name="connsiteX1" fmla="*/ 15026 w 15025"/>
                  <a:gd name="connsiteY1" fmla="*/ 0 h 95567"/>
                  <a:gd name="connsiteX2" fmla="*/ 15026 w 15025"/>
                  <a:gd name="connsiteY2" fmla="*/ 95567 h 95567"/>
                  <a:gd name="connsiteX3" fmla="*/ 0 w 15025"/>
                  <a:gd name="connsiteY3" fmla="*/ 95567 h 95567"/>
                </a:gdLst>
                <a:ahLst/>
                <a:cxnLst>
                  <a:cxn ang="0">
                    <a:pos x="connsiteX0" y="connsiteY0"/>
                  </a:cxn>
                  <a:cxn ang="0">
                    <a:pos x="connsiteX1" y="connsiteY1"/>
                  </a:cxn>
                  <a:cxn ang="0">
                    <a:pos x="connsiteX2" y="connsiteY2"/>
                  </a:cxn>
                  <a:cxn ang="0">
                    <a:pos x="connsiteX3" y="connsiteY3"/>
                  </a:cxn>
                </a:cxnLst>
                <a:rect l="l" t="t" r="r" b="b"/>
                <a:pathLst>
                  <a:path w="15025" h="95567">
                    <a:moveTo>
                      <a:pt x="0" y="0"/>
                    </a:moveTo>
                    <a:lnTo>
                      <a:pt x="15026" y="0"/>
                    </a:lnTo>
                    <a:lnTo>
                      <a:pt x="15026" y="95567"/>
                    </a:lnTo>
                    <a:lnTo>
                      <a:pt x="0" y="95567"/>
                    </a:lnTo>
                    <a:close/>
                  </a:path>
                </a:pathLst>
              </a:custGeom>
              <a:grpFill/>
              <a:ln w="4740" cap="flat">
                <a:noFill/>
                <a:prstDash val="solid"/>
                <a:miter/>
              </a:ln>
            </p:spPr>
            <p:txBody>
              <a:bodyPr rtlCol="1" anchor="ctr"/>
              <a:lstStyle/>
              <a:p>
                <a:endParaRPr lang="ar-SA"/>
              </a:p>
            </p:txBody>
          </p:sp>
          <p:sp>
            <p:nvSpPr>
              <p:cNvPr id="49" name="شكل حر 48">
                <a:extLst>
                  <a:ext uri="{FF2B5EF4-FFF2-40B4-BE49-F238E27FC236}">
                    <a16:creationId xmlns:a16="http://schemas.microsoft.com/office/drawing/2014/main" id="{1DA03F3E-D3BA-F046-B55D-3DF6D5FE4DEF}"/>
                  </a:ext>
                </a:extLst>
              </p:cNvPr>
              <p:cNvSpPr/>
              <p:nvPr/>
            </p:nvSpPr>
            <p:spPr>
              <a:xfrm>
                <a:off x="10451983" y="599461"/>
                <a:ext cx="19019" cy="18952"/>
              </a:xfrm>
              <a:custGeom>
                <a:avLst/>
                <a:gdLst>
                  <a:gd name="connsiteX0" fmla="*/ -89 w 19019"/>
                  <a:gd name="connsiteY0" fmla="*/ 9385 h 18952"/>
                  <a:gd name="connsiteX1" fmla="*/ 9421 w 19019"/>
                  <a:gd name="connsiteY1" fmla="*/ 18861 h 18952"/>
                  <a:gd name="connsiteX2" fmla="*/ 18931 w 19019"/>
                  <a:gd name="connsiteY2" fmla="*/ 9385 h 18952"/>
                  <a:gd name="connsiteX3" fmla="*/ 9421 w 19019"/>
                  <a:gd name="connsiteY3" fmla="*/ -91 h 18952"/>
                  <a:gd name="connsiteX4" fmla="*/ -89 w 19019"/>
                  <a:gd name="connsiteY4" fmla="*/ 9385 h 189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19" h="18952">
                    <a:moveTo>
                      <a:pt x="-89" y="9385"/>
                    </a:moveTo>
                    <a:cubicBezTo>
                      <a:pt x="-89" y="14618"/>
                      <a:pt x="4169" y="18861"/>
                      <a:pt x="9421" y="18861"/>
                    </a:cubicBezTo>
                    <a:cubicBezTo>
                      <a:pt x="14673" y="18861"/>
                      <a:pt x="18931" y="14618"/>
                      <a:pt x="18931" y="9385"/>
                    </a:cubicBezTo>
                    <a:cubicBezTo>
                      <a:pt x="18931" y="4151"/>
                      <a:pt x="14673" y="-91"/>
                      <a:pt x="9421" y="-91"/>
                    </a:cubicBezTo>
                    <a:cubicBezTo>
                      <a:pt x="4169" y="-91"/>
                      <a:pt x="-89" y="4151"/>
                      <a:pt x="-89" y="9385"/>
                    </a:cubicBezTo>
                    <a:close/>
                  </a:path>
                </a:pathLst>
              </a:custGeom>
              <a:grpFill/>
              <a:ln w="4740" cap="flat">
                <a:noFill/>
                <a:prstDash val="solid"/>
                <a:miter/>
              </a:ln>
            </p:spPr>
            <p:txBody>
              <a:bodyPr rtlCol="1" anchor="ctr"/>
              <a:lstStyle/>
              <a:p>
                <a:endParaRPr lang="ar-SA"/>
              </a:p>
            </p:txBody>
          </p:sp>
          <p:sp>
            <p:nvSpPr>
              <p:cNvPr id="50" name="شكل حر 49">
                <a:extLst>
                  <a:ext uri="{FF2B5EF4-FFF2-40B4-BE49-F238E27FC236}">
                    <a16:creationId xmlns:a16="http://schemas.microsoft.com/office/drawing/2014/main" id="{D2196747-35A6-AC4B-AF65-93CBEA67D82A}"/>
                  </a:ext>
                </a:extLst>
              </p:cNvPr>
              <p:cNvSpPr/>
              <p:nvPr/>
            </p:nvSpPr>
            <p:spPr>
              <a:xfrm>
                <a:off x="10477089" y="599461"/>
                <a:ext cx="19019" cy="18952"/>
              </a:xfrm>
              <a:custGeom>
                <a:avLst/>
                <a:gdLst>
                  <a:gd name="connsiteX0" fmla="*/ -89 w 19019"/>
                  <a:gd name="connsiteY0" fmla="*/ 9385 h 18952"/>
                  <a:gd name="connsiteX1" fmla="*/ 9421 w 19019"/>
                  <a:gd name="connsiteY1" fmla="*/ 18861 h 18952"/>
                  <a:gd name="connsiteX2" fmla="*/ 18931 w 19019"/>
                  <a:gd name="connsiteY2" fmla="*/ 9385 h 18952"/>
                  <a:gd name="connsiteX3" fmla="*/ 9421 w 19019"/>
                  <a:gd name="connsiteY3" fmla="*/ -91 h 18952"/>
                  <a:gd name="connsiteX4" fmla="*/ -89 w 19019"/>
                  <a:gd name="connsiteY4" fmla="*/ 9385 h 189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19" h="18952">
                    <a:moveTo>
                      <a:pt x="-89" y="9385"/>
                    </a:moveTo>
                    <a:cubicBezTo>
                      <a:pt x="-89" y="14618"/>
                      <a:pt x="4169" y="18861"/>
                      <a:pt x="9421" y="18861"/>
                    </a:cubicBezTo>
                    <a:cubicBezTo>
                      <a:pt x="14673" y="18861"/>
                      <a:pt x="18931" y="14618"/>
                      <a:pt x="18931" y="9385"/>
                    </a:cubicBezTo>
                    <a:cubicBezTo>
                      <a:pt x="18931" y="4151"/>
                      <a:pt x="14673" y="-91"/>
                      <a:pt x="9421" y="-91"/>
                    </a:cubicBezTo>
                    <a:cubicBezTo>
                      <a:pt x="4169" y="-91"/>
                      <a:pt x="-89" y="4151"/>
                      <a:pt x="-89" y="9385"/>
                    </a:cubicBezTo>
                    <a:close/>
                  </a:path>
                </a:pathLst>
              </a:custGeom>
              <a:grpFill/>
              <a:ln w="4740" cap="flat">
                <a:noFill/>
                <a:prstDash val="solid"/>
                <a:miter/>
              </a:ln>
            </p:spPr>
            <p:txBody>
              <a:bodyPr rtlCol="1" anchor="ctr"/>
              <a:lstStyle/>
              <a:p>
                <a:endParaRPr lang="ar-SA"/>
              </a:p>
            </p:txBody>
          </p:sp>
          <p:sp>
            <p:nvSpPr>
              <p:cNvPr id="51" name="شكل حر 50">
                <a:extLst>
                  <a:ext uri="{FF2B5EF4-FFF2-40B4-BE49-F238E27FC236}">
                    <a16:creationId xmlns:a16="http://schemas.microsoft.com/office/drawing/2014/main" id="{0F6A94E5-119E-DA42-B298-919B2C69A61D}"/>
                  </a:ext>
                </a:extLst>
              </p:cNvPr>
              <p:cNvSpPr/>
              <p:nvPr/>
            </p:nvSpPr>
            <p:spPr>
              <a:xfrm>
                <a:off x="10499152" y="710729"/>
                <a:ext cx="19019" cy="18081"/>
              </a:xfrm>
              <a:custGeom>
                <a:avLst/>
                <a:gdLst>
                  <a:gd name="connsiteX0" fmla="*/ 9421 w 19019"/>
                  <a:gd name="connsiteY0" fmla="*/ -62 h 18081"/>
                  <a:gd name="connsiteX1" fmla="*/ -61 w 19019"/>
                  <a:gd name="connsiteY1" fmla="*/ 7963 h 18081"/>
                  <a:gd name="connsiteX2" fmla="*/ -89 w 19019"/>
                  <a:gd name="connsiteY2" fmla="*/ 8514 h 18081"/>
                  <a:gd name="connsiteX3" fmla="*/ 9421 w 19019"/>
                  <a:gd name="connsiteY3" fmla="*/ 17990 h 18081"/>
                  <a:gd name="connsiteX4" fmla="*/ 18931 w 19019"/>
                  <a:gd name="connsiteY4" fmla="*/ 8514 h 18081"/>
                  <a:gd name="connsiteX5" fmla="*/ 9975 w 19019"/>
                  <a:gd name="connsiteY5" fmla="*/ -89 h 18081"/>
                  <a:gd name="connsiteX6" fmla="*/ 9421 w 19019"/>
                  <a:gd name="connsiteY6" fmla="*/ -62 h 18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19" h="18081">
                    <a:moveTo>
                      <a:pt x="9421" y="-62"/>
                    </a:moveTo>
                    <a:cubicBezTo>
                      <a:pt x="4579" y="-455"/>
                      <a:pt x="334" y="3138"/>
                      <a:pt x="-61" y="7963"/>
                    </a:cubicBezTo>
                    <a:cubicBezTo>
                      <a:pt x="-76" y="8146"/>
                      <a:pt x="-85" y="8330"/>
                      <a:pt x="-89" y="8514"/>
                    </a:cubicBezTo>
                    <a:cubicBezTo>
                      <a:pt x="-89" y="13748"/>
                      <a:pt x="4169" y="17990"/>
                      <a:pt x="9421" y="17990"/>
                    </a:cubicBezTo>
                    <a:cubicBezTo>
                      <a:pt x="14673" y="17990"/>
                      <a:pt x="18931" y="13748"/>
                      <a:pt x="18931" y="8514"/>
                    </a:cubicBezTo>
                    <a:cubicBezTo>
                      <a:pt x="18842" y="3674"/>
                      <a:pt x="14832" y="-178"/>
                      <a:pt x="9975" y="-89"/>
                    </a:cubicBezTo>
                    <a:cubicBezTo>
                      <a:pt x="9790" y="-86"/>
                      <a:pt x="9605" y="-77"/>
                      <a:pt x="9421" y="-62"/>
                    </a:cubicBezTo>
                    <a:close/>
                  </a:path>
                </a:pathLst>
              </a:custGeom>
              <a:grpFill/>
              <a:ln w="4740" cap="flat">
                <a:noFill/>
                <a:prstDash val="solid"/>
                <a:miter/>
              </a:ln>
            </p:spPr>
            <p:txBody>
              <a:bodyPr rtlCol="1" anchor="ctr"/>
              <a:lstStyle/>
              <a:p>
                <a:endParaRPr lang="ar-SA"/>
              </a:p>
            </p:txBody>
          </p:sp>
          <p:sp>
            <p:nvSpPr>
              <p:cNvPr id="52" name="شكل حر 51">
                <a:extLst>
                  <a:ext uri="{FF2B5EF4-FFF2-40B4-BE49-F238E27FC236}">
                    <a16:creationId xmlns:a16="http://schemas.microsoft.com/office/drawing/2014/main" id="{DBD198D4-AEEE-2C43-908E-9EC5D8204538}"/>
                  </a:ext>
                </a:extLst>
              </p:cNvPr>
              <p:cNvSpPr/>
              <p:nvPr/>
            </p:nvSpPr>
            <p:spPr>
              <a:xfrm>
                <a:off x="10524306" y="710726"/>
                <a:ext cx="19019" cy="18085"/>
              </a:xfrm>
              <a:custGeom>
                <a:avLst/>
                <a:gdLst>
                  <a:gd name="connsiteX0" fmla="*/ 9421 w 19019"/>
                  <a:gd name="connsiteY0" fmla="*/ -58 h 18085"/>
                  <a:gd name="connsiteX1" fmla="*/ -61 w 19019"/>
                  <a:gd name="connsiteY1" fmla="*/ 7966 h 18085"/>
                  <a:gd name="connsiteX2" fmla="*/ -89 w 19019"/>
                  <a:gd name="connsiteY2" fmla="*/ 8518 h 18085"/>
                  <a:gd name="connsiteX3" fmla="*/ 9421 w 19019"/>
                  <a:gd name="connsiteY3" fmla="*/ 17994 h 18085"/>
                  <a:gd name="connsiteX4" fmla="*/ 18931 w 19019"/>
                  <a:gd name="connsiteY4" fmla="*/ 8518 h 18085"/>
                  <a:gd name="connsiteX5" fmla="*/ 10073 w 19019"/>
                  <a:gd name="connsiteY5" fmla="*/ -91 h 18085"/>
                  <a:gd name="connsiteX6" fmla="*/ 9421 w 19019"/>
                  <a:gd name="connsiteY6" fmla="*/ -58 h 18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19" h="18085">
                    <a:moveTo>
                      <a:pt x="9421" y="-58"/>
                    </a:moveTo>
                    <a:cubicBezTo>
                      <a:pt x="4579" y="-451"/>
                      <a:pt x="334" y="3141"/>
                      <a:pt x="-61" y="7966"/>
                    </a:cubicBezTo>
                    <a:cubicBezTo>
                      <a:pt x="-76" y="8150"/>
                      <a:pt x="-85" y="8334"/>
                      <a:pt x="-89" y="8518"/>
                    </a:cubicBezTo>
                    <a:cubicBezTo>
                      <a:pt x="-89" y="13751"/>
                      <a:pt x="4169" y="17994"/>
                      <a:pt x="9421" y="17994"/>
                    </a:cubicBezTo>
                    <a:cubicBezTo>
                      <a:pt x="14673" y="17994"/>
                      <a:pt x="18931" y="13751"/>
                      <a:pt x="18931" y="8518"/>
                    </a:cubicBezTo>
                    <a:cubicBezTo>
                      <a:pt x="18871" y="3703"/>
                      <a:pt x="14905" y="-151"/>
                      <a:pt x="10073" y="-91"/>
                    </a:cubicBezTo>
                    <a:cubicBezTo>
                      <a:pt x="9856" y="-88"/>
                      <a:pt x="9638" y="-77"/>
                      <a:pt x="9421" y="-58"/>
                    </a:cubicBezTo>
                    <a:close/>
                  </a:path>
                </a:pathLst>
              </a:custGeom>
              <a:grpFill/>
              <a:ln w="4740" cap="flat">
                <a:noFill/>
                <a:prstDash val="solid"/>
                <a:miter/>
              </a:ln>
            </p:spPr>
            <p:txBody>
              <a:bodyPr rtlCol="1" anchor="ctr"/>
              <a:lstStyle/>
              <a:p>
                <a:endParaRPr lang="ar-SA"/>
              </a:p>
            </p:txBody>
          </p:sp>
          <p:sp>
            <p:nvSpPr>
              <p:cNvPr id="53" name="شكل حر 52">
                <a:extLst>
                  <a:ext uri="{FF2B5EF4-FFF2-40B4-BE49-F238E27FC236}">
                    <a16:creationId xmlns:a16="http://schemas.microsoft.com/office/drawing/2014/main" id="{1AB39A72-8641-294D-A1A3-6354CF393593}"/>
                  </a:ext>
                </a:extLst>
              </p:cNvPr>
              <p:cNvSpPr/>
              <p:nvPr/>
            </p:nvSpPr>
            <p:spPr>
              <a:xfrm>
                <a:off x="10658854" y="601782"/>
                <a:ext cx="19020" cy="18995"/>
              </a:xfrm>
              <a:custGeom>
                <a:avLst/>
                <a:gdLst>
                  <a:gd name="connsiteX0" fmla="*/ 9391 w 19020"/>
                  <a:gd name="connsiteY0" fmla="*/ 18862 h 18995"/>
                  <a:gd name="connsiteX1" fmla="*/ 18860 w 19020"/>
                  <a:gd name="connsiteY1" fmla="*/ 11135 h 18995"/>
                  <a:gd name="connsiteX2" fmla="*/ 18901 w 19020"/>
                  <a:gd name="connsiteY2" fmla="*/ 10143 h 18995"/>
                  <a:gd name="connsiteX3" fmla="*/ 10182 w 19020"/>
                  <a:gd name="connsiteY3" fmla="*/ -60 h 18995"/>
                  <a:gd name="connsiteX4" fmla="*/ -58 w 19020"/>
                  <a:gd name="connsiteY4" fmla="*/ 8627 h 18995"/>
                  <a:gd name="connsiteX5" fmla="*/ 8661 w 19020"/>
                  <a:gd name="connsiteY5" fmla="*/ 18831 h 18995"/>
                  <a:gd name="connsiteX6" fmla="*/ 9391 w 19020"/>
                  <a:gd name="connsiteY6" fmla="*/ 18862 h 18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20" h="18995">
                    <a:moveTo>
                      <a:pt x="9391" y="18862"/>
                    </a:moveTo>
                    <a:cubicBezTo>
                      <a:pt x="14147" y="19333"/>
                      <a:pt x="18386" y="15874"/>
                      <a:pt x="18860" y="11135"/>
                    </a:cubicBezTo>
                    <a:cubicBezTo>
                      <a:pt x="18893" y="10805"/>
                      <a:pt x="18906" y="10474"/>
                      <a:pt x="18901" y="10143"/>
                    </a:cubicBezTo>
                    <a:cubicBezTo>
                      <a:pt x="19321" y="4927"/>
                      <a:pt x="15418" y="358"/>
                      <a:pt x="10182" y="-60"/>
                    </a:cubicBezTo>
                    <a:cubicBezTo>
                      <a:pt x="4947" y="-479"/>
                      <a:pt x="362" y="3411"/>
                      <a:pt x="-58" y="8627"/>
                    </a:cubicBezTo>
                    <a:cubicBezTo>
                      <a:pt x="-478" y="13844"/>
                      <a:pt x="3425" y="18413"/>
                      <a:pt x="8661" y="18831"/>
                    </a:cubicBezTo>
                    <a:cubicBezTo>
                      <a:pt x="8904" y="18851"/>
                      <a:pt x="9147" y="18861"/>
                      <a:pt x="9391" y="18862"/>
                    </a:cubicBezTo>
                    <a:close/>
                  </a:path>
                </a:pathLst>
              </a:custGeom>
              <a:grpFill/>
              <a:ln w="4740" cap="flat">
                <a:noFill/>
                <a:prstDash val="solid"/>
                <a:miter/>
              </a:ln>
            </p:spPr>
            <p:txBody>
              <a:bodyPr rtlCol="1" anchor="ctr"/>
              <a:lstStyle/>
              <a:p>
                <a:endParaRPr lang="ar-SA"/>
              </a:p>
            </p:txBody>
          </p:sp>
          <p:sp>
            <p:nvSpPr>
              <p:cNvPr id="54" name="شكل حر 53">
                <a:extLst>
                  <a:ext uri="{FF2B5EF4-FFF2-40B4-BE49-F238E27FC236}">
                    <a16:creationId xmlns:a16="http://schemas.microsoft.com/office/drawing/2014/main" id="{A63BC21F-01D9-4743-86FF-56DF96555583}"/>
                  </a:ext>
                </a:extLst>
              </p:cNvPr>
              <p:cNvSpPr/>
              <p:nvPr/>
            </p:nvSpPr>
            <p:spPr>
              <a:xfrm>
                <a:off x="10709322" y="603412"/>
                <a:ext cx="19019" cy="18081"/>
              </a:xfrm>
              <a:custGeom>
                <a:avLst/>
                <a:gdLst>
                  <a:gd name="connsiteX0" fmla="*/ 9421 w 19019"/>
                  <a:gd name="connsiteY0" fmla="*/ -62 h 18081"/>
                  <a:gd name="connsiteX1" fmla="*/ -61 w 19019"/>
                  <a:gd name="connsiteY1" fmla="*/ 7963 h 18081"/>
                  <a:gd name="connsiteX2" fmla="*/ -89 w 19019"/>
                  <a:gd name="connsiteY2" fmla="*/ 8514 h 18081"/>
                  <a:gd name="connsiteX3" fmla="*/ 9421 w 19019"/>
                  <a:gd name="connsiteY3" fmla="*/ 17990 h 18081"/>
                  <a:gd name="connsiteX4" fmla="*/ 18931 w 19019"/>
                  <a:gd name="connsiteY4" fmla="*/ 8514 h 18081"/>
                  <a:gd name="connsiteX5" fmla="*/ 9975 w 19019"/>
                  <a:gd name="connsiteY5" fmla="*/ -89 h 18081"/>
                  <a:gd name="connsiteX6" fmla="*/ 9421 w 19019"/>
                  <a:gd name="connsiteY6" fmla="*/ -62 h 18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19" h="18081">
                    <a:moveTo>
                      <a:pt x="9421" y="-62"/>
                    </a:moveTo>
                    <a:cubicBezTo>
                      <a:pt x="4579" y="-455"/>
                      <a:pt x="333" y="3138"/>
                      <a:pt x="-61" y="7963"/>
                    </a:cubicBezTo>
                    <a:cubicBezTo>
                      <a:pt x="-76" y="8146"/>
                      <a:pt x="-86" y="8330"/>
                      <a:pt x="-89" y="8514"/>
                    </a:cubicBezTo>
                    <a:cubicBezTo>
                      <a:pt x="-89" y="13748"/>
                      <a:pt x="4169" y="17990"/>
                      <a:pt x="9421" y="17990"/>
                    </a:cubicBezTo>
                    <a:cubicBezTo>
                      <a:pt x="14673" y="17990"/>
                      <a:pt x="18931" y="13748"/>
                      <a:pt x="18931" y="8514"/>
                    </a:cubicBezTo>
                    <a:cubicBezTo>
                      <a:pt x="18842" y="3674"/>
                      <a:pt x="14832" y="-178"/>
                      <a:pt x="9975" y="-89"/>
                    </a:cubicBezTo>
                    <a:cubicBezTo>
                      <a:pt x="9790" y="-86"/>
                      <a:pt x="9605" y="-77"/>
                      <a:pt x="9421" y="-62"/>
                    </a:cubicBezTo>
                    <a:close/>
                  </a:path>
                </a:pathLst>
              </a:custGeom>
              <a:grpFill/>
              <a:ln w="4740" cap="flat">
                <a:noFill/>
                <a:prstDash val="solid"/>
                <a:miter/>
              </a:ln>
            </p:spPr>
            <p:txBody>
              <a:bodyPr rtlCol="1" anchor="ctr"/>
              <a:lstStyle/>
              <a:p>
                <a:endParaRPr lang="ar-SA"/>
              </a:p>
            </p:txBody>
          </p:sp>
          <p:sp>
            <p:nvSpPr>
              <p:cNvPr id="55" name="شكل حر 54">
                <a:extLst>
                  <a:ext uri="{FF2B5EF4-FFF2-40B4-BE49-F238E27FC236}">
                    <a16:creationId xmlns:a16="http://schemas.microsoft.com/office/drawing/2014/main" id="{7C18FD6E-955F-CB4D-999C-F80DF98078C9}"/>
                  </a:ext>
                </a:extLst>
              </p:cNvPr>
              <p:cNvSpPr/>
              <p:nvPr/>
            </p:nvSpPr>
            <p:spPr>
              <a:xfrm>
                <a:off x="10735716" y="603412"/>
                <a:ext cx="19021" cy="18982"/>
              </a:xfrm>
              <a:custGeom>
                <a:avLst/>
                <a:gdLst>
                  <a:gd name="connsiteX0" fmla="*/ -45 w 19021"/>
                  <a:gd name="connsiteY0" fmla="*/ 8514 h 18982"/>
                  <a:gd name="connsiteX1" fmla="*/ 8518 w 19021"/>
                  <a:gd name="connsiteY1" fmla="*/ 18848 h 18982"/>
                  <a:gd name="connsiteX2" fmla="*/ 18889 w 19021"/>
                  <a:gd name="connsiteY2" fmla="*/ 10314 h 18982"/>
                  <a:gd name="connsiteX3" fmla="*/ 10325 w 19021"/>
                  <a:gd name="connsiteY3" fmla="*/ -19 h 18982"/>
                  <a:gd name="connsiteX4" fmla="*/ 9465 w 19021"/>
                  <a:gd name="connsiteY4" fmla="*/ -62 h 18982"/>
                  <a:gd name="connsiteX5" fmla="*/ -18 w 19021"/>
                  <a:gd name="connsiteY5" fmla="*/ 7963 h 18982"/>
                  <a:gd name="connsiteX6" fmla="*/ -45 w 19021"/>
                  <a:gd name="connsiteY6" fmla="*/ 8514 h 1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21" h="18982">
                    <a:moveTo>
                      <a:pt x="-45" y="8514"/>
                    </a:moveTo>
                    <a:cubicBezTo>
                      <a:pt x="-544" y="13724"/>
                      <a:pt x="3290" y="18350"/>
                      <a:pt x="8518" y="18848"/>
                    </a:cubicBezTo>
                    <a:cubicBezTo>
                      <a:pt x="13747" y="19345"/>
                      <a:pt x="18390" y="15524"/>
                      <a:pt x="18889" y="10314"/>
                    </a:cubicBezTo>
                    <a:cubicBezTo>
                      <a:pt x="19388" y="5105"/>
                      <a:pt x="15553" y="478"/>
                      <a:pt x="10325" y="-19"/>
                    </a:cubicBezTo>
                    <a:cubicBezTo>
                      <a:pt x="10039" y="-46"/>
                      <a:pt x="9752" y="-60"/>
                      <a:pt x="9465" y="-62"/>
                    </a:cubicBezTo>
                    <a:cubicBezTo>
                      <a:pt x="4623" y="-455"/>
                      <a:pt x="377" y="3138"/>
                      <a:pt x="-18" y="7963"/>
                    </a:cubicBezTo>
                    <a:cubicBezTo>
                      <a:pt x="-33" y="8146"/>
                      <a:pt x="-42" y="8330"/>
                      <a:pt x="-45" y="8514"/>
                    </a:cubicBezTo>
                    <a:close/>
                  </a:path>
                </a:pathLst>
              </a:custGeom>
              <a:grpFill/>
              <a:ln w="4740" cap="flat">
                <a:noFill/>
                <a:prstDash val="solid"/>
                <a:miter/>
              </a:ln>
            </p:spPr>
            <p:txBody>
              <a:bodyPr rtlCol="1" anchor="ctr"/>
              <a:lstStyle/>
              <a:p>
                <a:endParaRPr lang="ar-SA"/>
              </a:p>
            </p:txBody>
          </p:sp>
          <p:sp>
            <p:nvSpPr>
              <p:cNvPr id="56" name="شكل حر 55">
                <a:extLst>
                  <a:ext uri="{FF2B5EF4-FFF2-40B4-BE49-F238E27FC236}">
                    <a16:creationId xmlns:a16="http://schemas.microsoft.com/office/drawing/2014/main" id="{EB619FC3-CFD6-9E40-886D-55AC9D41A266}"/>
                  </a:ext>
                </a:extLst>
              </p:cNvPr>
              <p:cNvSpPr/>
              <p:nvPr/>
            </p:nvSpPr>
            <p:spPr>
              <a:xfrm>
                <a:off x="10432202" y="603441"/>
                <a:ext cx="384392" cy="95424"/>
              </a:xfrm>
              <a:custGeom>
                <a:avLst/>
                <a:gdLst>
                  <a:gd name="connsiteX0" fmla="*/ 369278 w 384392"/>
                  <a:gd name="connsiteY0" fmla="*/ 80361 h 95424"/>
                  <a:gd name="connsiteX1" fmla="*/ 337752 w 384392"/>
                  <a:gd name="connsiteY1" fmla="*/ 80361 h 95424"/>
                  <a:gd name="connsiteX2" fmla="*/ 337752 w 384392"/>
                  <a:gd name="connsiteY2" fmla="*/ 27390 h 95424"/>
                  <a:gd name="connsiteX3" fmla="*/ 322726 w 384392"/>
                  <a:gd name="connsiteY3" fmla="*/ 27390 h 95424"/>
                  <a:gd name="connsiteX4" fmla="*/ 322726 w 384392"/>
                  <a:gd name="connsiteY4" fmla="*/ 80361 h 95424"/>
                  <a:gd name="connsiteX5" fmla="*/ 277174 w 384392"/>
                  <a:gd name="connsiteY5" fmla="*/ 80361 h 95424"/>
                  <a:gd name="connsiteX6" fmla="*/ 277174 w 384392"/>
                  <a:gd name="connsiteY6" fmla="*/ 27390 h 95424"/>
                  <a:gd name="connsiteX7" fmla="*/ 262148 w 384392"/>
                  <a:gd name="connsiteY7" fmla="*/ 27390 h 95424"/>
                  <a:gd name="connsiteX8" fmla="*/ 262148 w 384392"/>
                  <a:gd name="connsiteY8" fmla="*/ 80361 h 95424"/>
                  <a:gd name="connsiteX9" fmla="*/ 219353 w 384392"/>
                  <a:gd name="connsiteY9" fmla="*/ 80361 h 95424"/>
                  <a:gd name="connsiteX10" fmla="*/ 219353 w 384392"/>
                  <a:gd name="connsiteY10" fmla="*/ 62025 h 95424"/>
                  <a:gd name="connsiteX11" fmla="*/ 186068 w 384392"/>
                  <a:gd name="connsiteY11" fmla="*/ 25873 h 95424"/>
                  <a:gd name="connsiteX12" fmla="*/ 186068 w 384392"/>
                  <a:gd name="connsiteY12" fmla="*/ 25873 h 95424"/>
                  <a:gd name="connsiteX13" fmla="*/ 152784 w 384392"/>
                  <a:gd name="connsiteY13" fmla="*/ 61930 h 95424"/>
                  <a:gd name="connsiteX14" fmla="*/ 152784 w 384392"/>
                  <a:gd name="connsiteY14" fmla="*/ 61646 h 95424"/>
                  <a:gd name="connsiteX15" fmla="*/ 134620 w 384392"/>
                  <a:gd name="connsiteY15" fmla="*/ 80361 h 95424"/>
                  <a:gd name="connsiteX16" fmla="*/ 119309 w 384392"/>
                  <a:gd name="connsiteY16" fmla="*/ 80361 h 95424"/>
                  <a:gd name="connsiteX17" fmla="*/ 119309 w 384392"/>
                  <a:gd name="connsiteY17" fmla="*/ 27390 h 95424"/>
                  <a:gd name="connsiteX18" fmla="*/ 103760 w 384392"/>
                  <a:gd name="connsiteY18" fmla="*/ 27390 h 95424"/>
                  <a:gd name="connsiteX19" fmla="*/ 103760 w 384392"/>
                  <a:gd name="connsiteY19" fmla="*/ 80361 h 95424"/>
                  <a:gd name="connsiteX20" fmla="*/ 63152 w 384392"/>
                  <a:gd name="connsiteY20" fmla="*/ 80361 h 95424"/>
                  <a:gd name="connsiteX21" fmla="*/ 63152 w 384392"/>
                  <a:gd name="connsiteY21" fmla="*/ 27390 h 95424"/>
                  <a:gd name="connsiteX22" fmla="*/ 38569 w 384392"/>
                  <a:gd name="connsiteY22" fmla="*/ 27390 h 95424"/>
                  <a:gd name="connsiteX23" fmla="*/ -89 w 384392"/>
                  <a:gd name="connsiteY23" fmla="*/ 61504 h 95424"/>
                  <a:gd name="connsiteX24" fmla="*/ -89 w 384392"/>
                  <a:gd name="connsiteY24" fmla="*/ 61504 h 95424"/>
                  <a:gd name="connsiteX25" fmla="*/ 36572 w 384392"/>
                  <a:gd name="connsiteY25" fmla="*/ 95334 h 95424"/>
                  <a:gd name="connsiteX26" fmla="*/ 134097 w 384392"/>
                  <a:gd name="connsiteY26" fmla="*/ 95334 h 95424"/>
                  <a:gd name="connsiteX27" fmla="*/ 158870 w 384392"/>
                  <a:gd name="connsiteY27" fmla="*/ 84341 h 95424"/>
                  <a:gd name="connsiteX28" fmla="*/ 185831 w 384392"/>
                  <a:gd name="connsiteY28" fmla="*/ 95334 h 95424"/>
                  <a:gd name="connsiteX29" fmla="*/ 384303 w 384392"/>
                  <a:gd name="connsiteY29" fmla="*/ 95334 h 95424"/>
                  <a:gd name="connsiteX30" fmla="*/ 384303 w 384392"/>
                  <a:gd name="connsiteY30" fmla="*/ -91 h 95424"/>
                  <a:gd name="connsiteX31" fmla="*/ 369278 w 384392"/>
                  <a:gd name="connsiteY31" fmla="*/ -91 h 95424"/>
                  <a:gd name="connsiteX32" fmla="*/ 47984 w 384392"/>
                  <a:gd name="connsiteY32" fmla="*/ 80361 h 95424"/>
                  <a:gd name="connsiteX33" fmla="*/ 35241 w 384392"/>
                  <a:gd name="connsiteY33" fmla="*/ 80361 h 95424"/>
                  <a:gd name="connsiteX34" fmla="*/ 14081 w 384392"/>
                  <a:gd name="connsiteY34" fmla="*/ 61409 h 95424"/>
                  <a:gd name="connsiteX35" fmla="*/ 14081 w 384392"/>
                  <a:gd name="connsiteY35" fmla="*/ 61409 h 95424"/>
                  <a:gd name="connsiteX36" fmla="*/ 35241 w 384392"/>
                  <a:gd name="connsiteY36" fmla="*/ 42457 h 95424"/>
                  <a:gd name="connsiteX37" fmla="*/ 47984 w 384392"/>
                  <a:gd name="connsiteY37" fmla="*/ 42457 h 95424"/>
                  <a:gd name="connsiteX38" fmla="*/ 204137 w 384392"/>
                  <a:gd name="connsiteY38" fmla="*/ 80361 h 95424"/>
                  <a:gd name="connsiteX39" fmla="*/ 185688 w 384392"/>
                  <a:gd name="connsiteY39" fmla="*/ 80361 h 95424"/>
                  <a:gd name="connsiteX40" fmla="*/ 167222 w 384392"/>
                  <a:gd name="connsiteY40" fmla="*/ 65076 h 95424"/>
                  <a:gd name="connsiteX41" fmla="*/ 167239 w 384392"/>
                  <a:gd name="connsiteY41" fmla="*/ 61788 h 95424"/>
                  <a:gd name="connsiteX42" fmla="*/ 167239 w 384392"/>
                  <a:gd name="connsiteY42" fmla="*/ 61788 h 95424"/>
                  <a:gd name="connsiteX43" fmla="*/ 185688 w 384392"/>
                  <a:gd name="connsiteY43" fmla="*/ 41035 h 95424"/>
                  <a:gd name="connsiteX44" fmla="*/ 185688 w 384392"/>
                  <a:gd name="connsiteY44" fmla="*/ 41035 h 95424"/>
                  <a:gd name="connsiteX45" fmla="*/ 204042 w 384392"/>
                  <a:gd name="connsiteY45" fmla="*/ 61788 h 95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84392" h="95424">
                    <a:moveTo>
                      <a:pt x="369278" y="80361"/>
                    </a:moveTo>
                    <a:lnTo>
                      <a:pt x="337752" y="80361"/>
                    </a:lnTo>
                    <a:lnTo>
                      <a:pt x="337752" y="27390"/>
                    </a:lnTo>
                    <a:lnTo>
                      <a:pt x="322726" y="27390"/>
                    </a:lnTo>
                    <a:lnTo>
                      <a:pt x="322726" y="80361"/>
                    </a:lnTo>
                    <a:lnTo>
                      <a:pt x="277174" y="80361"/>
                    </a:lnTo>
                    <a:lnTo>
                      <a:pt x="277174" y="27390"/>
                    </a:lnTo>
                    <a:lnTo>
                      <a:pt x="262148" y="27390"/>
                    </a:lnTo>
                    <a:lnTo>
                      <a:pt x="262148" y="80361"/>
                    </a:lnTo>
                    <a:lnTo>
                      <a:pt x="219353" y="80361"/>
                    </a:lnTo>
                    <a:lnTo>
                      <a:pt x="219353" y="62025"/>
                    </a:lnTo>
                    <a:cubicBezTo>
                      <a:pt x="219353" y="40372"/>
                      <a:pt x="205992" y="25873"/>
                      <a:pt x="186068" y="25873"/>
                    </a:cubicBezTo>
                    <a:lnTo>
                      <a:pt x="186068" y="25873"/>
                    </a:lnTo>
                    <a:cubicBezTo>
                      <a:pt x="166002" y="25873"/>
                      <a:pt x="152784" y="40325"/>
                      <a:pt x="152784" y="61930"/>
                    </a:cubicBezTo>
                    <a:lnTo>
                      <a:pt x="152784" y="61646"/>
                    </a:lnTo>
                    <a:cubicBezTo>
                      <a:pt x="152784" y="74581"/>
                      <a:pt x="146555" y="80361"/>
                      <a:pt x="134620" y="80361"/>
                    </a:cubicBezTo>
                    <a:lnTo>
                      <a:pt x="119309" y="80361"/>
                    </a:lnTo>
                    <a:lnTo>
                      <a:pt x="119309" y="27390"/>
                    </a:lnTo>
                    <a:lnTo>
                      <a:pt x="103760" y="27390"/>
                    </a:lnTo>
                    <a:lnTo>
                      <a:pt x="103760" y="80361"/>
                    </a:lnTo>
                    <a:lnTo>
                      <a:pt x="63152" y="80361"/>
                    </a:lnTo>
                    <a:lnTo>
                      <a:pt x="63152" y="27390"/>
                    </a:lnTo>
                    <a:lnTo>
                      <a:pt x="38569" y="27390"/>
                    </a:lnTo>
                    <a:cubicBezTo>
                      <a:pt x="15270" y="27390"/>
                      <a:pt x="-89" y="41604"/>
                      <a:pt x="-89" y="61504"/>
                    </a:cubicBezTo>
                    <a:lnTo>
                      <a:pt x="-89" y="61504"/>
                    </a:lnTo>
                    <a:cubicBezTo>
                      <a:pt x="-89" y="81404"/>
                      <a:pt x="14699" y="95334"/>
                      <a:pt x="36572" y="95334"/>
                    </a:cubicBezTo>
                    <a:lnTo>
                      <a:pt x="134097" y="95334"/>
                    </a:lnTo>
                    <a:cubicBezTo>
                      <a:pt x="145081" y="95334"/>
                      <a:pt x="154591" y="92633"/>
                      <a:pt x="158870" y="84341"/>
                    </a:cubicBezTo>
                    <a:cubicBezTo>
                      <a:pt x="164671" y="92443"/>
                      <a:pt x="174133" y="95334"/>
                      <a:pt x="185831" y="95334"/>
                    </a:cubicBezTo>
                    <a:lnTo>
                      <a:pt x="384303" y="95334"/>
                    </a:lnTo>
                    <a:lnTo>
                      <a:pt x="384303" y="-91"/>
                    </a:lnTo>
                    <a:lnTo>
                      <a:pt x="369278" y="-91"/>
                    </a:lnTo>
                    <a:close/>
                    <a:moveTo>
                      <a:pt x="47984" y="80361"/>
                    </a:moveTo>
                    <a:lnTo>
                      <a:pt x="35241" y="80361"/>
                    </a:lnTo>
                    <a:cubicBezTo>
                      <a:pt x="23068" y="80361"/>
                      <a:pt x="14081" y="72780"/>
                      <a:pt x="14081" y="61409"/>
                    </a:cubicBezTo>
                    <a:lnTo>
                      <a:pt x="14081" y="61409"/>
                    </a:lnTo>
                    <a:cubicBezTo>
                      <a:pt x="14081" y="49848"/>
                      <a:pt x="22973" y="42457"/>
                      <a:pt x="35241" y="42457"/>
                    </a:cubicBezTo>
                    <a:lnTo>
                      <a:pt x="47984" y="42457"/>
                    </a:lnTo>
                    <a:close/>
                    <a:moveTo>
                      <a:pt x="204137" y="80361"/>
                    </a:moveTo>
                    <a:lnTo>
                      <a:pt x="185688" y="80361"/>
                    </a:lnTo>
                    <a:cubicBezTo>
                      <a:pt x="176353" y="81222"/>
                      <a:pt x="168085" y="74378"/>
                      <a:pt x="167222" y="65076"/>
                    </a:cubicBezTo>
                    <a:cubicBezTo>
                      <a:pt x="167120" y="63982"/>
                      <a:pt x="167126" y="62881"/>
                      <a:pt x="167239" y="61788"/>
                    </a:cubicBezTo>
                    <a:lnTo>
                      <a:pt x="167239" y="61788"/>
                    </a:lnTo>
                    <a:cubicBezTo>
                      <a:pt x="167239" y="49280"/>
                      <a:pt x="174704" y="41035"/>
                      <a:pt x="185688" y="41035"/>
                    </a:cubicBezTo>
                    <a:lnTo>
                      <a:pt x="185688" y="41035"/>
                    </a:lnTo>
                    <a:cubicBezTo>
                      <a:pt x="196720" y="41035"/>
                      <a:pt x="204042" y="49280"/>
                      <a:pt x="204042" y="61788"/>
                    </a:cubicBezTo>
                    <a:close/>
                  </a:path>
                </a:pathLst>
              </a:custGeom>
              <a:grpFill/>
              <a:ln w="4740" cap="flat">
                <a:noFill/>
                <a:prstDash val="solid"/>
                <a:miter/>
              </a:ln>
            </p:spPr>
            <p:txBody>
              <a:bodyPr rtlCol="1" anchor="ctr"/>
              <a:lstStyle/>
              <a:p>
                <a:endParaRPr lang="ar-SA"/>
              </a:p>
            </p:txBody>
          </p:sp>
          <p:sp>
            <p:nvSpPr>
              <p:cNvPr id="57" name="شكل حر 56">
                <a:extLst>
                  <a:ext uri="{FF2B5EF4-FFF2-40B4-BE49-F238E27FC236}">
                    <a16:creationId xmlns:a16="http://schemas.microsoft.com/office/drawing/2014/main" id="{9AC4199E-5A87-5B4B-8309-2716694E8E5F}"/>
                  </a:ext>
                </a:extLst>
              </p:cNvPr>
              <p:cNvSpPr/>
              <p:nvPr/>
            </p:nvSpPr>
            <p:spPr>
              <a:xfrm>
                <a:off x="10836090" y="603441"/>
                <a:ext cx="15025" cy="95567"/>
              </a:xfrm>
              <a:custGeom>
                <a:avLst/>
                <a:gdLst>
                  <a:gd name="connsiteX0" fmla="*/ 0 w 15025"/>
                  <a:gd name="connsiteY0" fmla="*/ 0 h 95567"/>
                  <a:gd name="connsiteX1" fmla="*/ 15026 w 15025"/>
                  <a:gd name="connsiteY1" fmla="*/ 0 h 95567"/>
                  <a:gd name="connsiteX2" fmla="*/ 15026 w 15025"/>
                  <a:gd name="connsiteY2" fmla="*/ 95567 h 95567"/>
                  <a:gd name="connsiteX3" fmla="*/ 0 w 15025"/>
                  <a:gd name="connsiteY3" fmla="*/ 95567 h 95567"/>
                </a:gdLst>
                <a:ahLst/>
                <a:cxnLst>
                  <a:cxn ang="0">
                    <a:pos x="connsiteX0" y="connsiteY0"/>
                  </a:cxn>
                  <a:cxn ang="0">
                    <a:pos x="connsiteX1" y="connsiteY1"/>
                  </a:cxn>
                  <a:cxn ang="0">
                    <a:pos x="connsiteX2" y="connsiteY2"/>
                  </a:cxn>
                  <a:cxn ang="0">
                    <a:pos x="connsiteX3" y="connsiteY3"/>
                  </a:cxn>
                </a:cxnLst>
                <a:rect l="l" t="t" r="r" b="b"/>
                <a:pathLst>
                  <a:path w="15025" h="95567">
                    <a:moveTo>
                      <a:pt x="0" y="0"/>
                    </a:moveTo>
                    <a:lnTo>
                      <a:pt x="15026" y="0"/>
                    </a:lnTo>
                    <a:lnTo>
                      <a:pt x="15026" y="95567"/>
                    </a:lnTo>
                    <a:lnTo>
                      <a:pt x="0" y="95567"/>
                    </a:lnTo>
                    <a:close/>
                  </a:path>
                </a:pathLst>
              </a:custGeom>
              <a:grpFill/>
              <a:ln w="4740" cap="flat">
                <a:noFill/>
                <a:prstDash val="solid"/>
                <a:miter/>
              </a:ln>
            </p:spPr>
            <p:txBody>
              <a:bodyPr rtlCol="1" anchor="ctr"/>
              <a:lstStyle/>
              <a:p>
                <a:endParaRPr lang="ar-SA"/>
              </a:p>
            </p:txBody>
          </p:sp>
          <p:sp>
            <p:nvSpPr>
              <p:cNvPr id="58" name="شكل حر 57">
                <a:extLst>
                  <a:ext uri="{FF2B5EF4-FFF2-40B4-BE49-F238E27FC236}">
                    <a16:creationId xmlns:a16="http://schemas.microsoft.com/office/drawing/2014/main" id="{8A96962E-470C-A64A-A746-A2C7E2AA7934}"/>
                  </a:ext>
                </a:extLst>
              </p:cNvPr>
              <p:cNvSpPr/>
              <p:nvPr/>
            </p:nvSpPr>
            <p:spPr>
              <a:xfrm>
                <a:off x="10863859" y="630922"/>
                <a:ext cx="63431" cy="93861"/>
              </a:xfrm>
              <a:custGeom>
                <a:avLst/>
                <a:gdLst>
                  <a:gd name="connsiteX0" fmla="*/ 38617 w 63431"/>
                  <a:gd name="connsiteY0" fmla="*/ -91 h 93861"/>
                  <a:gd name="connsiteX1" fmla="*/ -89 w 63431"/>
                  <a:gd name="connsiteY1" fmla="*/ 34023 h 93861"/>
                  <a:gd name="connsiteX2" fmla="*/ -89 w 63431"/>
                  <a:gd name="connsiteY2" fmla="*/ 34023 h 93861"/>
                  <a:gd name="connsiteX3" fmla="*/ 36572 w 63431"/>
                  <a:gd name="connsiteY3" fmla="*/ 67853 h 93861"/>
                  <a:gd name="connsiteX4" fmla="*/ 48031 w 63431"/>
                  <a:gd name="connsiteY4" fmla="*/ 67853 h 93861"/>
                  <a:gd name="connsiteX5" fmla="*/ 33767 w 63431"/>
                  <a:gd name="connsiteY5" fmla="*/ 78703 h 93861"/>
                  <a:gd name="connsiteX6" fmla="*/ 13938 w 63431"/>
                  <a:gd name="connsiteY6" fmla="*/ 75528 h 93861"/>
                  <a:gd name="connsiteX7" fmla="*/ 16982 w 63431"/>
                  <a:gd name="connsiteY7" fmla="*/ 91448 h 93861"/>
                  <a:gd name="connsiteX8" fmla="*/ 34385 w 63431"/>
                  <a:gd name="connsiteY8" fmla="*/ 93770 h 93861"/>
                  <a:gd name="connsiteX9" fmla="*/ 63343 w 63431"/>
                  <a:gd name="connsiteY9" fmla="*/ 63968 h 93861"/>
                  <a:gd name="connsiteX10" fmla="*/ 63343 w 63431"/>
                  <a:gd name="connsiteY10" fmla="*/ -91 h 93861"/>
                  <a:gd name="connsiteX11" fmla="*/ 48127 w 63431"/>
                  <a:gd name="connsiteY11" fmla="*/ 33597 h 93861"/>
                  <a:gd name="connsiteX12" fmla="*/ 48127 w 63431"/>
                  <a:gd name="connsiteY12" fmla="*/ 33597 h 93861"/>
                  <a:gd name="connsiteX13" fmla="*/ 48127 w 63431"/>
                  <a:gd name="connsiteY13" fmla="*/ 52880 h 93861"/>
                  <a:gd name="connsiteX14" fmla="*/ 35383 w 63431"/>
                  <a:gd name="connsiteY14" fmla="*/ 52880 h 93861"/>
                  <a:gd name="connsiteX15" fmla="*/ 14224 w 63431"/>
                  <a:gd name="connsiteY15" fmla="*/ 33928 h 93861"/>
                  <a:gd name="connsiteX16" fmla="*/ 14224 w 63431"/>
                  <a:gd name="connsiteY16" fmla="*/ 33928 h 93861"/>
                  <a:gd name="connsiteX17" fmla="*/ 35383 w 63431"/>
                  <a:gd name="connsiteY17" fmla="*/ 14976 h 93861"/>
                  <a:gd name="connsiteX18" fmla="*/ 48127 w 63431"/>
                  <a:gd name="connsiteY18" fmla="*/ 14976 h 93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3431" h="93861">
                    <a:moveTo>
                      <a:pt x="38617" y="-91"/>
                    </a:moveTo>
                    <a:cubicBezTo>
                      <a:pt x="15317" y="-91"/>
                      <a:pt x="-89" y="14123"/>
                      <a:pt x="-89" y="34023"/>
                    </a:cubicBezTo>
                    <a:lnTo>
                      <a:pt x="-89" y="34023"/>
                    </a:lnTo>
                    <a:cubicBezTo>
                      <a:pt x="-89" y="53923"/>
                      <a:pt x="14699" y="67853"/>
                      <a:pt x="36572" y="67853"/>
                    </a:cubicBezTo>
                    <a:lnTo>
                      <a:pt x="48031" y="67853"/>
                    </a:lnTo>
                    <a:cubicBezTo>
                      <a:pt x="47651" y="76097"/>
                      <a:pt x="41850" y="78703"/>
                      <a:pt x="33767" y="78703"/>
                    </a:cubicBezTo>
                    <a:cubicBezTo>
                      <a:pt x="27033" y="78661"/>
                      <a:pt x="20346" y="77590"/>
                      <a:pt x="13938" y="75528"/>
                    </a:cubicBezTo>
                    <a:lnTo>
                      <a:pt x="16982" y="91448"/>
                    </a:lnTo>
                    <a:cubicBezTo>
                      <a:pt x="22648" y="93016"/>
                      <a:pt x="28504" y="93797"/>
                      <a:pt x="34385" y="93770"/>
                    </a:cubicBezTo>
                    <a:cubicBezTo>
                      <a:pt x="53642" y="93770"/>
                      <a:pt x="63343" y="86710"/>
                      <a:pt x="63343" y="63968"/>
                    </a:cubicBezTo>
                    <a:lnTo>
                      <a:pt x="63343" y="-91"/>
                    </a:lnTo>
                    <a:close/>
                    <a:moveTo>
                      <a:pt x="48127" y="33597"/>
                    </a:moveTo>
                    <a:lnTo>
                      <a:pt x="48127" y="33597"/>
                    </a:lnTo>
                    <a:lnTo>
                      <a:pt x="48127" y="52880"/>
                    </a:lnTo>
                    <a:lnTo>
                      <a:pt x="35383" y="52880"/>
                    </a:lnTo>
                    <a:cubicBezTo>
                      <a:pt x="23211" y="52880"/>
                      <a:pt x="14224" y="45300"/>
                      <a:pt x="14224" y="33928"/>
                    </a:cubicBezTo>
                    <a:lnTo>
                      <a:pt x="14224" y="33928"/>
                    </a:lnTo>
                    <a:cubicBezTo>
                      <a:pt x="14224" y="22367"/>
                      <a:pt x="23115" y="14976"/>
                      <a:pt x="35383" y="14976"/>
                    </a:cubicBezTo>
                    <a:lnTo>
                      <a:pt x="48127" y="14976"/>
                    </a:lnTo>
                    <a:close/>
                  </a:path>
                </a:pathLst>
              </a:custGeom>
              <a:grpFill/>
              <a:ln w="4740" cap="flat">
                <a:noFill/>
                <a:prstDash val="solid"/>
                <a:miter/>
              </a:ln>
            </p:spPr>
            <p:txBody>
              <a:bodyPr rtlCol="1" anchor="ctr"/>
              <a:lstStyle/>
              <a:p>
                <a:endParaRPr lang="ar-SA"/>
              </a:p>
            </p:txBody>
          </p:sp>
          <p:sp>
            <p:nvSpPr>
              <p:cNvPr id="59" name="شكل حر 58">
                <a:extLst>
                  <a:ext uri="{FF2B5EF4-FFF2-40B4-BE49-F238E27FC236}">
                    <a16:creationId xmlns:a16="http://schemas.microsoft.com/office/drawing/2014/main" id="{DF71071C-80AA-234A-B391-59A718245BD6}"/>
                  </a:ext>
                </a:extLst>
              </p:cNvPr>
              <p:cNvSpPr/>
              <p:nvPr/>
            </p:nvSpPr>
            <p:spPr>
              <a:xfrm>
                <a:off x="10525637" y="479351"/>
                <a:ext cx="55918" cy="68038"/>
              </a:xfrm>
              <a:custGeom>
                <a:avLst/>
                <a:gdLst>
                  <a:gd name="connsiteX0" fmla="*/ 55830 w 55918"/>
                  <a:gd name="connsiteY0" fmla="*/ 32554 h 68038"/>
                  <a:gd name="connsiteX1" fmla="*/ 23781 w 55918"/>
                  <a:gd name="connsiteY1" fmla="*/ -91 h 68038"/>
                  <a:gd name="connsiteX2" fmla="*/ 13273 w 55918"/>
                  <a:gd name="connsiteY2" fmla="*/ -91 h 68038"/>
                  <a:gd name="connsiteX3" fmla="*/ 13273 w 55918"/>
                  <a:gd name="connsiteY3" fmla="*/ 14881 h 68038"/>
                  <a:gd name="connsiteX4" fmla="*/ 25921 w 55918"/>
                  <a:gd name="connsiteY4" fmla="*/ 14881 h 68038"/>
                  <a:gd name="connsiteX5" fmla="*/ 41660 w 55918"/>
                  <a:gd name="connsiteY5" fmla="*/ 31133 h 68038"/>
                  <a:gd name="connsiteX6" fmla="*/ 41660 w 55918"/>
                  <a:gd name="connsiteY6" fmla="*/ 52880 h 68038"/>
                  <a:gd name="connsiteX7" fmla="*/ -89 w 55918"/>
                  <a:gd name="connsiteY7" fmla="*/ 52880 h 68038"/>
                  <a:gd name="connsiteX8" fmla="*/ -89 w 55918"/>
                  <a:gd name="connsiteY8" fmla="*/ 67948 h 68038"/>
                  <a:gd name="connsiteX9" fmla="*/ 55830 w 55918"/>
                  <a:gd name="connsiteY9" fmla="*/ 67948 h 6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5918" h="68038">
                    <a:moveTo>
                      <a:pt x="55830" y="32554"/>
                    </a:moveTo>
                    <a:cubicBezTo>
                      <a:pt x="55830" y="10996"/>
                      <a:pt x="45892" y="-91"/>
                      <a:pt x="23781" y="-91"/>
                    </a:cubicBezTo>
                    <a:lnTo>
                      <a:pt x="13273" y="-91"/>
                    </a:lnTo>
                    <a:lnTo>
                      <a:pt x="13273" y="14881"/>
                    </a:lnTo>
                    <a:lnTo>
                      <a:pt x="25921" y="14881"/>
                    </a:lnTo>
                    <a:cubicBezTo>
                      <a:pt x="36334" y="14881"/>
                      <a:pt x="41660" y="20188"/>
                      <a:pt x="41660" y="31133"/>
                    </a:cubicBezTo>
                    <a:lnTo>
                      <a:pt x="41660" y="52880"/>
                    </a:lnTo>
                    <a:lnTo>
                      <a:pt x="-89" y="52880"/>
                    </a:lnTo>
                    <a:lnTo>
                      <a:pt x="-89" y="67948"/>
                    </a:lnTo>
                    <a:lnTo>
                      <a:pt x="55830" y="67948"/>
                    </a:lnTo>
                    <a:close/>
                  </a:path>
                </a:pathLst>
              </a:custGeom>
              <a:grpFill/>
              <a:ln w="4740" cap="flat">
                <a:noFill/>
                <a:prstDash val="solid"/>
                <a:miter/>
              </a:ln>
            </p:spPr>
            <p:txBody>
              <a:bodyPr rtlCol="1" anchor="ctr"/>
              <a:lstStyle/>
              <a:p>
                <a:endParaRPr lang="ar-SA"/>
              </a:p>
            </p:txBody>
          </p:sp>
          <p:sp>
            <p:nvSpPr>
              <p:cNvPr id="60" name="شكل حر 59">
                <a:extLst>
                  <a:ext uri="{FF2B5EF4-FFF2-40B4-BE49-F238E27FC236}">
                    <a16:creationId xmlns:a16="http://schemas.microsoft.com/office/drawing/2014/main" id="{49FA3820-40D8-F544-92C6-7E8FF444922E}"/>
                  </a:ext>
                </a:extLst>
              </p:cNvPr>
              <p:cNvSpPr/>
              <p:nvPr/>
            </p:nvSpPr>
            <p:spPr>
              <a:xfrm>
                <a:off x="10582982" y="479351"/>
                <a:ext cx="36851" cy="93956"/>
              </a:xfrm>
              <a:custGeom>
                <a:avLst/>
                <a:gdLst>
                  <a:gd name="connsiteX0" fmla="*/ 36762 w 36851"/>
                  <a:gd name="connsiteY0" fmla="*/ 65247 h 93956"/>
                  <a:gd name="connsiteX1" fmla="*/ 36762 w 36851"/>
                  <a:gd name="connsiteY1" fmla="*/ -91 h 93956"/>
                  <a:gd name="connsiteX2" fmla="*/ 21594 w 36851"/>
                  <a:gd name="connsiteY2" fmla="*/ -91 h 93956"/>
                  <a:gd name="connsiteX3" fmla="*/ 21594 w 36851"/>
                  <a:gd name="connsiteY3" fmla="*/ 67711 h 93956"/>
                  <a:gd name="connsiteX4" fmla="*/ 10848 w 36851"/>
                  <a:gd name="connsiteY4" fmla="*/ 80314 h 93956"/>
                  <a:gd name="connsiteX5" fmla="*/ 1338 w 36851"/>
                  <a:gd name="connsiteY5" fmla="*/ 79745 h 93956"/>
                  <a:gd name="connsiteX6" fmla="*/ -89 w 36851"/>
                  <a:gd name="connsiteY6" fmla="*/ 92822 h 93956"/>
                  <a:gd name="connsiteX7" fmla="*/ 9421 w 36851"/>
                  <a:gd name="connsiteY7" fmla="*/ 93865 h 93956"/>
                  <a:gd name="connsiteX8" fmla="*/ 36762 w 36851"/>
                  <a:gd name="connsiteY8" fmla="*/ 65247 h 93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851" h="93956">
                    <a:moveTo>
                      <a:pt x="36762" y="65247"/>
                    </a:moveTo>
                    <a:lnTo>
                      <a:pt x="36762" y="-91"/>
                    </a:lnTo>
                    <a:lnTo>
                      <a:pt x="21594" y="-91"/>
                    </a:lnTo>
                    <a:lnTo>
                      <a:pt x="21594" y="67711"/>
                    </a:lnTo>
                    <a:cubicBezTo>
                      <a:pt x="21594" y="77187"/>
                      <a:pt x="17219" y="80314"/>
                      <a:pt x="10848" y="80314"/>
                    </a:cubicBezTo>
                    <a:cubicBezTo>
                      <a:pt x="7757" y="80314"/>
                      <a:pt x="5189" y="80077"/>
                      <a:pt x="1338" y="79745"/>
                    </a:cubicBezTo>
                    <a:lnTo>
                      <a:pt x="-89" y="92822"/>
                    </a:lnTo>
                    <a:cubicBezTo>
                      <a:pt x="3030" y="93533"/>
                      <a:pt x="6221" y="93883"/>
                      <a:pt x="9421" y="93865"/>
                    </a:cubicBezTo>
                    <a:cubicBezTo>
                      <a:pt x="25541" y="93865"/>
                      <a:pt x="36762" y="87516"/>
                      <a:pt x="36762" y="65247"/>
                    </a:cubicBezTo>
                    <a:close/>
                  </a:path>
                </a:pathLst>
              </a:custGeom>
              <a:grpFill/>
              <a:ln w="4740" cap="flat">
                <a:noFill/>
                <a:prstDash val="solid"/>
                <a:miter/>
              </a:ln>
            </p:spPr>
            <p:txBody>
              <a:bodyPr rtlCol="1" anchor="ctr"/>
              <a:lstStyle/>
              <a:p>
                <a:endParaRPr lang="ar-SA"/>
              </a:p>
            </p:txBody>
          </p:sp>
          <p:sp>
            <p:nvSpPr>
              <p:cNvPr id="61" name="شكل حر 60">
                <a:extLst>
                  <a:ext uri="{FF2B5EF4-FFF2-40B4-BE49-F238E27FC236}">
                    <a16:creationId xmlns:a16="http://schemas.microsoft.com/office/drawing/2014/main" id="{892F902B-44DD-8F49-9A10-3898F7DB167F}"/>
                  </a:ext>
                </a:extLst>
              </p:cNvPr>
              <p:cNvSpPr/>
              <p:nvPr/>
            </p:nvSpPr>
            <p:spPr>
              <a:xfrm>
                <a:off x="10637284" y="451870"/>
                <a:ext cx="15025" cy="95567"/>
              </a:xfrm>
              <a:custGeom>
                <a:avLst/>
                <a:gdLst>
                  <a:gd name="connsiteX0" fmla="*/ 0 w 15025"/>
                  <a:gd name="connsiteY0" fmla="*/ 0 h 95567"/>
                  <a:gd name="connsiteX1" fmla="*/ 15026 w 15025"/>
                  <a:gd name="connsiteY1" fmla="*/ 0 h 95567"/>
                  <a:gd name="connsiteX2" fmla="*/ 15026 w 15025"/>
                  <a:gd name="connsiteY2" fmla="*/ 95567 h 95567"/>
                  <a:gd name="connsiteX3" fmla="*/ 0 w 15025"/>
                  <a:gd name="connsiteY3" fmla="*/ 95567 h 95567"/>
                </a:gdLst>
                <a:ahLst/>
                <a:cxnLst>
                  <a:cxn ang="0">
                    <a:pos x="connsiteX0" y="connsiteY0"/>
                  </a:cxn>
                  <a:cxn ang="0">
                    <a:pos x="connsiteX1" y="connsiteY1"/>
                  </a:cxn>
                  <a:cxn ang="0">
                    <a:pos x="connsiteX2" y="connsiteY2"/>
                  </a:cxn>
                  <a:cxn ang="0">
                    <a:pos x="connsiteX3" y="connsiteY3"/>
                  </a:cxn>
                </a:cxnLst>
                <a:rect l="l" t="t" r="r" b="b"/>
                <a:pathLst>
                  <a:path w="15025" h="95567">
                    <a:moveTo>
                      <a:pt x="0" y="0"/>
                    </a:moveTo>
                    <a:lnTo>
                      <a:pt x="15026" y="0"/>
                    </a:lnTo>
                    <a:lnTo>
                      <a:pt x="15026" y="95567"/>
                    </a:lnTo>
                    <a:lnTo>
                      <a:pt x="0" y="95567"/>
                    </a:lnTo>
                    <a:close/>
                  </a:path>
                </a:pathLst>
              </a:custGeom>
              <a:grpFill/>
              <a:ln w="4740" cap="flat">
                <a:noFill/>
                <a:prstDash val="solid"/>
                <a:miter/>
              </a:ln>
            </p:spPr>
            <p:txBody>
              <a:bodyPr rtlCol="1" anchor="ctr"/>
              <a:lstStyle/>
              <a:p>
                <a:endParaRPr lang="ar-SA"/>
              </a:p>
            </p:txBody>
          </p:sp>
          <p:sp>
            <p:nvSpPr>
              <p:cNvPr id="62" name="شكل حر 61">
                <a:extLst>
                  <a:ext uri="{FF2B5EF4-FFF2-40B4-BE49-F238E27FC236}">
                    <a16:creationId xmlns:a16="http://schemas.microsoft.com/office/drawing/2014/main" id="{E91B8FB8-A15A-F942-BEBA-71B93B04C0AB}"/>
                  </a:ext>
                </a:extLst>
              </p:cNvPr>
              <p:cNvSpPr/>
              <p:nvPr/>
            </p:nvSpPr>
            <p:spPr>
              <a:xfrm>
                <a:off x="10665474" y="452107"/>
                <a:ext cx="224917" cy="121200"/>
              </a:xfrm>
              <a:custGeom>
                <a:avLst/>
                <a:gdLst>
                  <a:gd name="connsiteX0" fmla="*/ 36199 w 224917"/>
                  <a:gd name="connsiteY0" fmla="*/ 95192 h 121200"/>
                  <a:gd name="connsiteX1" fmla="*/ 47611 w 224917"/>
                  <a:gd name="connsiteY1" fmla="*/ 95192 h 121200"/>
                  <a:gd name="connsiteX2" fmla="*/ 33346 w 224917"/>
                  <a:gd name="connsiteY2" fmla="*/ 106042 h 121200"/>
                  <a:gd name="connsiteX3" fmla="*/ 13470 w 224917"/>
                  <a:gd name="connsiteY3" fmla="*/ 102867 h 121200"/>
                  <a:gd name="connsiteX4" fmla="*/ 16561 w 224917"/>
                  <a:gd name="connsiteY4" fmla="*/ 118787 h 121200"/>
                  <a:gd name="connsiteX5" fmla="*/ 30826 w 224917"/>
                  <a:gd name="connsiteY5" fmla="*/ 121109 h 121200"/>
                  <a:gd name="connsiteX6" fmla="*/ 62589 w 224917"/>
                  <a:gd name="connsiteY6" fmla="*/ 95192 h 121200"/>
                  <a:gd name="connsiteX7" fmla="*/ 94780 w 224917"/>
                  <a:gd name="connsiteY7" fmla="*/ 95192 h 121200"/>
                  <a:gd name="connsiteX8" fmla="*/ 118127 w 224917"/>
                  <a:gd name="connsiteY8" fmla="*/ 84247 h 121200"/>
                  <a:gd name="connsiteX9" fmla="*/ 145088 w 224917"/>
                  <a:gd name="connsiteY9" fmla="*/ 95239 h 121200"/>
                  <a:gd name="connsiteX10" fmla="*/ 224829 w 224917"/>
                  <a:gd name="connsiteY10" fmla="*/ 95239 h 121200"/>
                  <a:gd name="connsiteX11" fmla="*/ 224829 w 224917"/>
                  <a:gd name="connsiteY11" fmla="*/ -91 h 121200"/>
                  <a:gd name="connsiteX12" fmla="*/ 209803 w 224917"/>
                  <a:gd name="connsiteY12" fmla="*/ -91 h 121200"/>
                  <a:gd name="connsiteX13" fmla="*/ 209803 w 224917"/>
                  <a:gd name="connsiteY13" fmla="*/ 80456 h 121200"/>
                  <a:gd name="connsiteX14" fmla="*/ 178515 w 224917"/>
                  <a:gd name="connsiteY14" fmla="*/ 80456 h 121200"/>
                  <a:gd name="connsiteX15" fmla="*/ 178515 w 224917"/>
                  <a:gd name="connsiteY15" fmla="*/ 62120 h 121200"/>
                  <a:gd name="connsiteX16" fmla="*/ 145230 w 224917"/>
                  <a:gd name="connsiteY16" fmla="*/ 25968 h 121200"/>
                  <a:gd name="connsiteX17" fmla="*/ 145230 w 224917"/>
                  <a:gd name="connsiteY17" fmla="*/ 25968 h 121200"/>
                  <a:gd name="connsiteX18" fmla="*/ 111946 w 224917"/>
                  <a:gd name="connsiteY18" fmla="*/ 62025 h 121200"/>
                  <a:gd name="connsiteX19" fmla="*/ 111946 w 224917"/>
                  <a:gd name="connsiteY19" fmla="*/ 61741 h 121200"/>
                  <a:gd name="connsiteX20" fmla="*/ 93734 w 224917"/>
                  <a:gd name="connsiteY20" fmla="*/ 80693 h 121200"/>
                  <a:gd name="connsiteX21" fmla="*/ 63159 w 224917"/>
                  <a:gd name="connsiteY21" fmla="*/ 80693 h 121200"/>
                  <a:gd name="connsiteX22" fmla="*/ 63159 w 224917"/>
                  <a:gd name="connsiteY22" fmla="*/ 27153 h 121200"/>
                  <a:gd name="connsiteX23" fmla="*/ 38576 w 224917"/>
                  <a:gd name="connsiteY23" fmla="*/ 27153 h 121200"/>
                  <a:gd name="connsiteX24" fmla="*/ -82 w 224917"/>
                  <a:gd name="connsiteY24" fmla="*/ 61267 h 121200"/>
                  <a:gd name="connsiteX25" fmla="*/ -82 w 224917"/>
                  <a:gd name="connsiteY25" fmla="*/ 61267 h 121200"/>
                  <a:gd name="connsiteX26" fmla="*/ 36199 w 224917"/>
                  <a:gd name="connsiteY26" fmla="*/ 95192 h 121200"/>
                  <a:gd name="connsiteX27" fmla="*/ 126543 w 224917"/>
                  <a:gd name="connsiteY27" fmla="*/ 61456 h 121200"/>
                  <a:gd name="connsiteX28" fmla="*/ 144993 w 224917"/>
                  <a:gd name="connsiteY28" fmla="*/ 40704 h 121200"/>
                  <a:gd name="connsiteX29" fmla="*/ 144993 w 224917"/>
                  <a:gd name="connsiteY29" fmla="*/ 40704 h 121200"/>
                  <a:gd name="connsiteX30" fmla="*/ 163299 w 224917"/>
                  <a:gd name="connsiteY30" fmla="*/ 61456 h 121200"/>
                  <a:gd name="connsiteX31" fmla="*/ 163299 w 224917"/>
                  <a:gd name="connsiteY31" fmla="*/ 80124 h 121200"/>
                  <a:gd name="connsiteX32" fmla="*/ 144898 w 224917"/>
                  <a:gd name="connsiteY32" fmla="*/ 80124 h 121200"/>
                  <a:gd name="connsiteX33" fmla="*/ 126431 w 224917"/>
                  <a:gd name="connsiteY33" fmla="*/ 64945 h 121200"/>
                  <a:gd name="connsiteX34" fmla="*/ 126448 w 224917"/>
                  <a:gd name="connsiteY34" fmla="*/ 61551 h 121200"/>
                  <a:gd name="connsiteX35" fmla="*/ 13708 w 224917"/>
                  <a:gd name="connsiteY35" fmla="*/ 61456 h 121200"/>
                  <a:gd name="connsiteX36" fmla="*/ 34867 w 224917"/>
                  <a:gd name="connsiteY36" fmla="*/ 42504 h 121200"/>
                  <a:gd name="connsiteX37" fmla="*/ 47611 w 224917"/>
                  <a:gd name="connsiteY37" fmla="*/ 42504 h 121200"/>
                  <a:gd name="connsiteX38" fmla="*/ 47611 w 224917"/>
                  <a:gd name="connsiteY38" fmla="*/ 61456 h 121200"/>
                  <a:gd name="connsiteX39" fmla="*/ 47611 w 224917"/>
                  <a:gd name="connsiteY39" fmla="*/ 61456 h 121200"/>
                  <a:gd name="connsiteX40" fmla="*/ 47611 w 224917"/>
                  <a:gd name="connsiteY40" fmla="*/ 80693 h 121200"/>
                  <a:gd name="connsiteX41" fmla="*/ 35010 w 224917"/>
                  <a:gd name="connsiteY41" fmla="*/ 80693 h 121200"/>
                  <a:gd name="connsiteX42" fmla="*/ 13850 w 224917"/>
                  <a:gd name="connsiteY42" fmla="*/ 61741 h 12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24917" h="121200">
                    <a:moveTo>
                      <a:pt x="36199" y="95192"/>
                    </a:moveTo>
                    <a:lnTo>
                      <a:pt x="47611" y="95192"/>
                    </a:lnTo>
                    <a:cubicBezTo>
                      <a:pt x="47278" y="103436"/>
                      <a:pt x="41477" y="106042"/>
                      <a:pt x="33346" y="106042"/>
                    </a:cubicBezTo>
                    <a:cubicBezTo>
                      <a:pt x="26596" y="106004"/>
                      <a:pt x="19893" y="104933"/>
                      <a:pt x="13470" y="102867"/>
                    </a:cubicBezTo>
                    <a:lnTo>
                      <a:pt x="16561" y="118787"/>
                    </a:lnTo>
                    <a:cubicBezTo>
                      <a:pt x="21151" y="120353"/>
                      <a:pt x="25974" y="121138"/>
                      <a:pt x="30826" y="121109"/>
                    </a:cubicBezTo>
                    <a:cubicBezTo>
                      <a:pt x="48895" y="121109"/>
                      <a:pt x="61543" y="114902"/>
                      <a:pt x="62589" y="95192"/>
                    </a:cubicBezTo>
                    <a:lnTo>
                      <a:pt x="94780" y="95192"/>
                    </a:lnTo>
                    <a:cubicBezTo>
                      <a:pt x="105146" y="95192"/>
                      <a:pt x="114038" y="92159"/>
                      <a:pt x="118127" y="84247"/>
                    </a:cubicBezTo>
                    <a:cubicBezTo>
                      <a:pt x="123881" y="92349"/>
                      <a:pt x="133343" y="95239"/>
                      <a:pt x="145088" y="95239"/>
                    </a:cubicBezTo>
                    <a:lnTo>
                      <a:pt x="224829" y="95239"/>
                    </a:lnTo>
                    <a:lnTo>
                      <a:pt x="224829" y="-91"/>
                    </a:lnTo>
                    <a:lnTo>
                      <a:pt x="209803" y="-91"/>
                    </a:lnTo>
                    <a:lnTo>
                      <a:pt x="209803" y="80456"/>
                    </a:lnTo>
                    <a:lnTo>
                      <a:pt x="178515" y="80456"/>
                    </a:lnTo>
                    <a:lnTo>
                      <a:pt x="178515" y="62120"/>
                    </a:lnTo>
                    <a:cubicBezTo>
                      <a:pt x="178515" y="40467"/>
                      <a:pt x="165154" y="25968"/>
                      <a:pt x="145230" y="25968"/>
                    </a:cubicBezTo>
                    <a:lnTo>
                      <a:pt x="145230" y="25968"/>
                    </a:lnTo>
                    <a:cubicBezTo>
                      <a:pt x="125164" y="25968"/>
                      <a:pt x="111946" y="40182"/>
                      <a:pt x="111946" y="62025"/>
                    </a:cubicBezTo>
                    <a:lnTo>
                      <a:pt x="111946" y="61741"/>
                    </a:lnTo>
                    <a:cubicBezTo>
                      <a:pt x="111946" y="74676"/>
                      <a:pt x="105669" y="80693"/>
                      <a:pt x="93734" y="80693"/>
                    </a:cubicBezTo>
                    <a:lnTo>
                      <a:pt x="63159" y="80693"/>
                    </a:lnTo>
                    <a:lnTo>
                      <a:pt x="63159" y="27153"/>
                    </a:lnTo>
                    <a:lnTo>
                      <a:pt x="38576" y="27153"/>
                    </a:lnTo>
                    <a:cubicBezTo>
                      <a:pt x="15277" y="27153"/>
                      <a:pt x="-82" y="41367"/>
                      <a:pt x="-82" y="61267"/>
                    </a:cubicBezTo>
                    <a:lnTo>
                      <a:pt x="-82" y="61267"/>
                    </a:lnTo>
                    <a:cubicBezTo>
                      <a:pt x="-462" y="81262"/>
                      <a:pt x="14326" y="95192"/>
                      <a:pt x="36199" y="95192"/>
                    </a:cubicBezTo>
                    <a:close/>
                    <a:moveTo>
                      <a:pt x="126543" y="61456"/>
                    </a:moveTo>
                    <a:cubicBezTo>
                      <a:pt x="126543" y="48948"/>
                      <a:pt x="133961" y="40704"/>
                      <a:pt x="144993" y="40704"/>
                    </a:cubicBezTo>
                    <a:lnTo>
                      <a:pt x="144993" y="40704"/>
                    </a:lnTo>
                    <a:cubicBezTo>
                      <a:pt x="155977" y="40704"/>
                      <a:pt x="163299" y="48948"/>
                      <a:pt x="163299" y="61456"/>
                    </a:cubicBezTo>
                    <a:lnTo>
                      <a:pt x="163299" y="80124"/>
                    </a:lnTo>
                    <a:lnTo>
                      <a:pt x="144898" y="80124"/>
                    </a:lnTo>
                    <a:cubicBezTo>
                      <a:pt x="135591" y="81014"/>
                      <a:pt x="127323" y="74218"/>
                      <a:pt x="126431" y="64945"/>
                    </a:cubicBezTo>
                    <a:cubicBezTo>
                      <a:pt x="126322" y="63816"/>
                      <a:pt x="126328" y="62679"/>
                      <a:pt x="126448" y="61551"/>
                    </a:cubicBezTo>
                    <a:close/>
                    <a:moveTo>
                      <a:pt x="13708" y="61456"/>
                    </a:moveTo>
                    <a:cubicBezTo>
                      <a:pt x="13708" y="49896"/>
                      <a:pt x="22552" y="42504"/>
                      <a:pt x="34867" y="42504"/>
                    </a:cubicBezTo>
                    <a:lnTo>
                      <a:pt x="47611" y="42504"/>
                    </a:lnTo>
                    <a:lnTo>
                      <a:pt x="47611" y="61456"/>
                    </a:lnTo>
                    <a:lnTo>
                      <a:pt x="47611" y="61456"/>
                    </a:lnTo>
                    <a:lnTo>
                      <a:pt x="47611" y="80693"/>
                    </a:lnTo>
                    <a:lnTo>
                      <a:pt x="35010" y="80693"/>
                    </a:lnTo>
                    <a:cubicBezTo>
                      <a:pt x="22837" y="80693"/>
                      <a:pt x="13850" y="73112"/>
                      <a:pt x="13850" y="61741"/>
                    </a:cubicBezTo>
                    <a:close/>
                  </a:path>
                </a:pathLst>
              </a:custGeom>
              <a:grpFill/>
              <a:ln w="4740" cap="flat">
                <a:noFill/>
                <a:prstDash val="solid"/>
                <a:miter/>
              </a:ln>
            </p:spPr>
            <p:txBody>
              <a:bodyPr rtlCol="1" anchor="ctr"/>
              <a:lstStyle/>
              <a:p>
                <a:endParaRPr lang="ar-SA"/>
              </a:p>
            </p:txBody>
          </p:sp>
          <p:sp>
            <p:nvSpPr>
              <p:cNvPr id="63" name="شكل حر 62">
                <a:extLst>
                  <a:ext uri="{FF2B5EF4-FFF2-40B4-BE49-F238E27FC236}">
                    <a16:creationId xmlns:a16="http://schemas.microsoft.com/office/drawing/2014/main" id="{A256187C-69A8-B844-B3E5-B9C56041EB4F}"/>
                  </a:ext>
                </a:extLst>
              </p:cNvPr>
              <p:cNvSpPr/>
              <p:nvPr/>
            </p:nvSpPr>
            <p:spPr>
              <a:xfrm>
                <a:off x="10909934" y="451870"/>
                <a:ext cx="15025" cy="95567"/>
              </a:xfrm>
              <a:custGeom>
                <a:avLst/>
                <a:gdLst>
                  <a:gd name="connsiteX0" fmla="*/ 0 w 15025"/>
                  <a:gd name="connsiteY0" fmla="*/ 0 h 95567"/>
                  <a:gd name="connsiteX1" fmla="*/ 15026 w 15025"/>
                  <a:gd name="connsiteY1" fmla="*/ 0 h 95567"/>
                  <a:gd name="connsiteX2" fmla="*/ 15026 w 15025"/>
                  <a:gd name="connsiteY2" fmla="*/ 95567 h 95567"/>
                  <a:gd name="connsiteX3" fmla="*/ 0 w 15025"/>
                  <a:gd name="connsiteY3" fmla="*/ 95567 h 95567"/>
                </a:gdLst>
                <a:ahLst/>
                <a:cxnLst>
                  <a:cxn ang="0">
                    <a:pos x="connsiteX0" y="connsiteY0"/>
                  </a:cxn>
                  <a:cxn ang="0">
                    <a:pos x="connsiteX1" y="connsiteY1"/>
                  </a:cxn>
                  <a:cxn ang="0">
                    <a:pos x="connsiteX2" y="connsiteY2"/>
                  </a:cxn>
                  <a:cxn ang="0">
                    <a:pos x="connsiteX3" y="connsiteY3"/>
                  </a:cxn>
                </a:cxnLst>
                <a:rect l="l" t="t" r="r" b="b"/>
                <a:pathLst>
                  <a:path w="15025" h="95567">
                    <a:moveTo>
                      <a:pt x="0" y="0"/>
                    </a:moveTo>
                    <a:lnTo>
                      <a:pt x="15026" y="0"/>
                    </a:lnTo>
                    <a:lnTo>
                      <a:pt x="15026" y="95567"/>
                    </a:lnTo>
                    <a:lnTo>
                      <a:pt x="0" y="95567"/>
                    </a:lnTo>
                    <a:close/>
                  </a:path>
                </a:pathLst>
              </a:custGeom>
              <a:grpFill/>
              <a:ln w="4740" cap="flat">
                <a:noFill/>
                <a:prstDash val="solid"/>
                <a:miter/>
              </a:ln>
            </p:spPr>
            <p:txBody>
              <a:bodyPr rtlCol="1" anchor="ctr"/>
              <a:lstStyle/>
              <a:p>
                <a:endParaRPr lang="ar-SA"/>
              </a:p>
            </p:txBody>
          </p:sp>
          <p:sp>
            <p:nvSpPr>
              <p:cNvPr id="64" name="شكل حر 63">
                <a:extLst>
                  <a:ext uri="{FF2B5EF4-FFF2-40B4-BE49-F238E27FC236}">
                    <a16:creationId xmlns:a16="http://schemas.microsoft.com/office/drawing/2014/main" id="{120AAB3B-3ED4-0549-93FE-F5F0A5E9D4F7}"/>
                  </a:ext>
                </a:extLst>
              </p:cNvPr>
              <p:cNvSpPr/>
              <p:nvPr/>
            </p:nvSpPr>
            <p:spPr>
              <a:xfrm>
                <a:off x="10092934" y="447938"/>
                <a:ext cx="19020" cy="18100"/>
              </a:xfrm>
              <a:custGeom>
                <a:avLst/>
                <a:gdLst>
                  <a:gd name="connsiteX0" fmla="*/ 9421 w 19020"/>
                  <a:gd name="connsiteY0" fmla="*/ 17961 h 18100"/>
                  <a:gd name="connsiteX1" fmla="*/ 18884 w 19020"/>
                  <a:gd name="connsiteY1" fmla="*/ 10333 h 18100"/>
                  <a:gd name="connsiteX2" fmla="*/ 18931 w 19020"/>
                  <a:gd name="connsiteY2" fmla="*/ 9385 h 18100"/>
                  <a:gd name="connsiteX3" fmla="*/ 9421 w 19020"/>
                  <a:gd name="connsiteY3" fmla="*/ -91 h 18100"/>
                  <a:gd name="connsiteX4" fmla="*/ -89 w 19020"/>
                  <a:gd name="connsiteY4" fmla="*/ 9385 h 18100"/>
                  <a:gd name="connsiteX5" fmla="*/ 8570 w 19020"/>
                  <a:gd name="connsiteY5" fmla="*/ 18003 h 18100"/>
                  <a:gd name="connsiteX6" fmla="*/ 9421 w 19020"/>
                  <a:gd name="connsiteY6" fmla="*/ 17961 h 1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20" h="18100">
                    <a:moveTo>
                      <a:pt x="9421" y="17961"/>
                    </a:moveTo>
                    <a:cubicBezTo>
                      <a:pt x="14148" y="18458"/>
                      <a:pt x="18385" y="15043"/>
                      <a:pt x="18884" y="10333"/>
                    </a:cubicBezTo>
                    <a:cubicBezTo>
                      <a:pt x="18917" y="10018"/>
                      <a:pt x="18933" y="9701"/>
                      <a:pt x="18931" y="9385"/>
                    </a:cubicBezTo>
                    <a:cubicBezTo>
                      <a:pt x="18931" y="4151"/>
                      <a:pt x="14673" y="-91"/>
                      <a:pt x="9421" y="-91"/>
                    </a:cubicBezTo>
                    <a:cubicBezTo>
                      <a:pt x="4169" y="-91"/>
                      <a:pt x="-89" y="4151"/>
                      <a:pt x="-89" y="9385"/>
                    </a:cubicBezTo>
                    <a:cubicBezTo>
                      <a:pt x="-86" y="14147"/>
                      <a:pt x="3791" y="18006"/>
                      <a:pt x="8570" y="18003"/>
                    </a:cubicBezTo>
                    <a:cubicBezTo>
                      <a:pt x="8854" y="18003"/>
                      <a:pt x="9138" y="17989"/>
                      <a:pt x="9421" y="17961"/>
                    </a:cubicBezTo>
                    <a:close/>
                  </a:path>
                </a:pathLst>
              </a:custGeom>
              <a:grpFill/>
              <a:ln w="4740" cap="flat">
                <a:noFill/>
                <a:prstDash val="solid"/>
                <a:miter/>
              </a:ln>
            </p:spPr>
            <p:txBody>
              <a:bodyPr rtlCol="1" anchor="ctr"/>
              <a:lstStyle/>
              <a:p>
                <a:endParaRPr lang="ar-SA"/>
              </a:p>
            </p:txBody>
          </p:sp>
          <p:sp>
            <p:nvSpPr>
              <p:cNvPr id="65" name="شكل حر 64">
                <a:extLst>
                  <a:ext uri="{FF2B5EF4-FFF2-40B4-BE49-F238E27FC236}">
                    <a16:creationId xmlns:a16="http://schemas.microsoft.com/office/drawing/2014/main" id="{A0159273-35C7-8C41-897E-2A5BBBFA8103}"/>
                  </a:ext>
                </a:extLst>
              </p:cNvPr>
              <p:cNvSpPr/>
              <p:nvPr/>
            </p:nvSpPr>
            <p:spPr>
              <a:xfrm>
                <a:off x="10067828" y="447938"/>
                <a:ext cx="19020" cy="18100"/>
              </a:xfrm>
              <a:custGeom>
                <a:avLst/>
                <a:gdLst>
                  <a:gd name="connsiteX0" fmla="*/ 9421 w 19020"/>
                  <a:gd name="connsiteY0" fmla="*/ 17961 h 18100"/>
                  <a:gd name="connsiteX1" fmla="*/ 18884 w 19020"/>
                  <a:gd name="connsiteY1" fmla="*/ 10333 h 18100"/>
                  <a:gd name="connsiteX2" fmla="*/ 18931 w 19020"/>
                  <a:gd name="connsiteY2" fmla="*/ 9385 h 18100"/>
                  <a:gd name="connsiteX3" fmla="*/ 9421 w 19020"/>
                  <a:gd name="connsiteY3" fmla="*/ -91 h 18100"/>
                  <a:gd name="connsiteX4" fmla="*/ -89 w 19020"/>
                  <a:gd name="connsiteY4" fmla="*/ 9385 h 18100"/>
                  <a:gd name="connsiteX5" fmla="*/ 8570 w 19020"/>
                  <a:gd name="connsiteY5" fmla="*/ 18003 h 18100"/>
                  <a:gd name="connsiteX6" fmla="*/ 9421 w 19020"/>
                  <a:gd name="connsiteY6" fmla="*/ 17961 h 1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20" h="18100">
                    <a:moveTo>
                      <a:pt x="9421" y="17961"/>
                    </a:moveTo>
                    <a:cubicBezTo>
                      <a:pt x="14148" y="18458"/>
                      <a:pt x="18385" y="15043"/>
                      <a:pt x="18884" y="10333"/>
                    </a:cubicBezTo>
                    <a:cubicBezTo>
                      <a:pt x="18917" y="10018"/>
                      <a:pt x="18933" y="9701"/>
                      <a:pt x="18931" y="9385"/>
                    </a:cubicBezTo>
                    <a:cubicBezTo>
                      <a:pt x="18931" y="4151"/>
                      <a:pt x="14673" y="-91"/>
                      <a:pt x="9421" y="-91"/>
                    </a:cubicBezTo>
                    <a:cubicBezTo>
                      <a:pt x="4169" y="-91"/>
                      <a:pt x="-89" y="4151"/>
                      <a:pt x="-89" y="9385"/>
                    </a:cubicBezTo>
                    <a:cubicBezTo>
                      <a:pt x="-86" y="14147"/>
                      <a:pt x="3791" y="18006"/>
                      <a:pt x="8570" y="18003"/>
                    </a:cubicBezTo>
                    <a:cubicBezTo>
                      <a:pt x="8854" y="18003"/>
                      <a:pt x="9138" y="17989"/>
                      <a:pt x="9421" y="17961"/>
                    </a:cubicBezTo>
                    <a:close/>
                  </a:path>
                </a:pathLst>
              </a:custGeom>
              <a:grpFill/>
              <a:ln w="4740" cap="flat">
                <a:noFill/>
                <a:prstDash val="solid"/>
                <a:miter/>
              </a:ln>
            </p:spPr>
            <p:txBody>
              <a:bodyPr rtlCol="1" anchor="ctr"/>
              <a:lstStyle/>
              <a:p>
                <a:endParaRPr lang="ar-SA"/>
              </a:p>
            </p:txBody>
          </p:sp>
          <p:sp>
            <p:nvSpPr>
              <p:cNvPr id="66" name="شكل حر 65">
                <a:extLst>
                  <a:ext uri="{FF2B5EF4-FFF2-40B4-BE49-F238E27FC236}">
                    <a16:creationId xmlns:a16="http://schemas.microsoft.com/office/drawing/2014/main" id="{B1D6F1EC-5555-EB40-B4B9-441E9BA89314}"/>
                  </a:ext>
                </a:extLst>
              </p:cNvPr>
              <p:cNvSpPr/>
              <p:nvPr/>
            </p:nvSpPr>
            <p:spPr>
              <a:xfrm>
                <a:off x="10047952" y="479351"/>
                <a:ext cx="118874" cy="68038"/>
              </a:xfrm>
              <a:custGeom>
                <a:avLst/>
                <a:gdLst>
                  <a:gd name="connsiteX0" fmla="*/ 36572 w 118874"/>
                  <a:gd name="connsiteY0" fmla="*/ 67948 h 68038"/>
                  <a:gd name="connsiteX1" fmla="*/ 118786 w 118874"/>
                  <a:gd name="connsiteY1" fmla="*/ 67948 h 68038"/>
                  <a:gd name="connsiteX2" fmla="*/ 118786 w 118874"/>
                  <a:gd name="connsiteY2" fmla="*/ -91 h 68038"/>
                  <a:gd name="connsiteX3" fmla="*/ 103760 w 118874"/>
                  <a:gd name="connsiteY3" fmla="*/ -91 h 68038"/>
                  <a:gd name="connsiteX4" fmla="*/ 103760 w 118874"/>
                  <a:gd name="connsiteY4" fmla="*/ 52880 h 68038"/>
                  <a:gd name="connsiteX5" fmla="*/ 63152 w 118874"/>
                  <a:gd name="connsiteY5" fmla="*/ 52880 h 68038"/>
                  <a:gd name="connsiteX6" fmla="*/ 63152 w 118874"/>
                  <a:gd name="connsiteY6" fmla="*/ -91 h 68038"/>
                  <a:gd name="connsiteX7" fmla="*/ 38617 w 118874"/>
                  <a:gd name="connsiteY7" fmla="*/ -91 h 68038"/>
                  <a:gd name="connsiteX8" fmla="*/ -89 w 118874"/>
                  <a:gd name="connsiteY8" fmla="*/ 34023 h 68038"/>
                  <a:gd name="connsiteX9" fmla="*/ -89 w 118874"/>
                  <a:gd name="connsiteY9" fmla="*/ 34023 h 68038"/>
                  <a:gd name="connsiteX10" fmla="*/ 36572 w 118874"/>
                  <a:gd name="connsiteY10" fmla="*/ 67948 h 68038"/>
                  <a:gd name="connsiteX11" fmla="*/ 14224 w 118874"/>
                  <a:gd name="connsiteY11" fmla="*/ 34023 h 68038"/>
                  <a:gd name="connsiteX12" fmla="*/ 35383 w 118874"/>
                  <a:gd name="connsiteY12" fmla="*/ 15071 h 68038"/>
                  <a:gd name="connsiteX13" fmla="*/ 48127 w 118874"/>
                  <a:gd name="connsiteY13" fmla="*/ 15071 h 68038"/>
                  <a:gd name="connsiteX14" fmla="*/ 48127 w 118874"/>
                  <a:gd name="connsiteY14" fmla="*/ 52975 h 68038"/>
                  <a:gd name="connsiteX15" fmla="*/ 35383 w 118874"/>
                  <a:gd name="connsiteY15" fmla="*/ 52975 h 68038"/>
                  <a:gd name="connsiteX16" fmla="*/ 14224 w 118874"/>
                  <a:gd name="connsiteY16" fmla="*/ 34023 h 6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8874" h="68038">
                    <a:moveTo>
                      <a:pt x="36572" y="67948"/>
                    </a:moveTo>
                    <a:lnTo>
                      <a:pt x="118786" y="67948"/>
                    </a:lnTo>
                    <a:lnTo>
                      <a:pt x="118786" y="-91"/>
                    </a:lnTo>
                    <a:lnTo>
                      <a:pt x="103760" y="-91"/>
                    </a:lnTo>
                    <a:lnTo>
                      <a:pt x="103760" y="52880"/>
                    </a:lnTo>
                    <a:lnTo>
                      <a:pt x="63152" y="52880"/>
                    </a:lnTo>
                    <a:lnTo>
                      <a:pt x="63152" y="-91"/>
                    </a:lnTo>
                    <a:lnTo>
                      <a:pt x="38617" y="-91"/>
                    </a:lnTo>
                    <a:cubicBezTo>
                      <a:pt x="15317" y="-91"/>
                      <a:pt x="-89" y="14123"/>
                      <a:pt x="-89" y="34023"/>
                    </a:cubicBezTo>
                    <a:lnTo>
                      <a:pt x="-89" y="34023"/>
                    </a:lnTo>
                    <a:cubicBezTo>
                      <a:pt x="-89" y="54018"/>
                      <a:pt x="14699" y="67948"/>
                      <a:pt x="36572" y="67948"/>
                    </a:cubicBezTo>
                    <a:close/>
                    <a:moveTo>
                      <a:pt x="14224" y="34023"/>
                    </a:moveTo>
                    <a:cubicBezTo>
                      <a:pt x="14224" y="22462"/>
                      <a:pt x="23115" y="15071"/>
                      <a:pt x="35383" y="15071"/>
                    </a:cubicBezTo>
                    <a:lnTo>
                      <a:pt x="48127" y="15071"/>
                    </a:lnTo>
                    <a:lnTo>
                      <a:pt x="48127" y="52975"/>
                    </a:lnTo>
                    <a:lnTo>
                      <a:pt x="35383" y="52975"/>
                    </a:lnTo>
                    <a:cubicBezTo>
                      <a:pt x="23211" y="52975"/>
                      <a:pt x="14224" y="45394"/>
                      <a:pt x="14224" y="34023"/>
                    </a:cubicBezTo>
                    <a:close/>
                  </a:path>
                </a:pathLst>
              </a:custGeom>
              <a:grpFill/>
              <a:ln w="4740" cap="flat">
                <a:noFill/>
                <a:prstDash val="solid"/>
                <a:miter/>
              </a:ln>
            </p:spPr>
            <p:txBody>
              <a:bodyPr rtlCol="1" anchor="ctr"/>
              <a:lstStyle/>
              <a:p>
                <a:endParaRPr lang="ar-SA"/>
              </a:p>
            </p:txBody>
          </p:sp>
          <p:sp>
            <p:nvSpPr>
              <p:cNvPr id="67" name="شكل حر 66">
                <a:extLst>
                  <a:ext uri="{FF2B5EF4-FFF2-40B4-BE49-F238E27FC236}">
                    <a16:creationId xmlns:a16="http://schemas.microsoft.com/office/drawing/2014/main" id="{5C6253B7-F620-D24B-80DF-50369D476227}"/>
                  </a:ext>
                </a:extLst>
              </p:cNvPr>
              <p:cNvSpPr/>
              <p:nvPr/>
            </p:nvSpPr>
            <p:spPr>
              <a:xfrm>
                <a:off x="10292066" y="440546"/>
                <a:ext cx="17689" cy="17667"/>
              </a:xfrm>
              <a:custGeom>
                <a:avLst/>
                <a:gdLst>
                  <a:gd name="connsiteX0" fmla="*/ 8762 w 17689"/>
                  <a:gd name="connsiteY0" fmla="*/ 17535 h 17667"/>
                  <a:gd name="connsiteX1" fmla="*/ 17518 w 17689"/>
                  <a:gd name="connsiteY1" fmla="*/ 10422 h 17667"/>
                  <a:gd name="connsiteX2" fmla="*/ 17559 w 17689"/>
                  <a:gd name="connsiteY2" fmla="*/ 9575 h 17667"/>
                  <a:gd name="connsiteX3" fmla="*/ 9612 w 17689"/>
                  <a:gd name="connsiteY3" fmla="*/ -49 h 17667"/>
                  <a:gd name="connsiteX4" fmla="*/ -47 w 17689"/>
                  <a:gd name="connsiteY4" fmla="*/ 7869 h 17667"/>
                  <a:gd name="connsiteX5" fmla="*/ 7900 w 17689"/>
                  <a:gd name="connsiteY5" fmla="*/ 17494 h 17667"/>
                  <a:gd name="connsiteX6" fmla="*/ 8762 w 17689"/>
                  <a:gd name="connsiteY6" fmla="*/ 17535 h 1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689" h="17667">
                    <a:moveTo>
                      <a:pt x="8762" y="17535"/>
                    </a:moveTo>
                    <a:cubicBezTo>
                      <a:pt x="13151" y="17980"/>
                      <a:pt x="17071" y="14795"/>
                      <a:pt x="17518" y="10422"/>
                    </a:cubicBezTo>
                    <a:cubicBezTo>
                      <a:pt x="17547" y="10140"/>
                      <a:pt x="17560" y="9858"/>
                      <a:pt x="17559" y="9575"/>
                    </a:cubicBezTo>
                    <a:cubicBezTo>
                      <a:pt x="18031" y="4731"/>
                      <a:pt x="14473" y="422"/>
                      <a:pt x="9612" y="-49"/>
                    </a:cubicBezTo>
                    <a:cubicBezTo>
                      <a:pt x="4750" y="-520"/>
                      <a:pt x="426" y="3025"/>
                      <a:pt x="-47" y="7869"/>
                    </a:cubicBezTo>
                    <a:cubicBezTo>
                      <a:pt x="-519" y="12714"/>
                      <a:pt x="3039" y="17023"/>
                      <a:pt x="7900" y="17494"/>
                    </a:cubicBezTo>
                    <a:cubicBezTo>
                      <a:pt x="8187" y="17521"/>
                      <a:pt x="8474" y="17535"/>
                      <a:pt x="8762" y="17535"/>
                    </a:cubicBezTo>
                    <a:close/>
                  </a:path>
                </a:pathLst>
              </a:custGeom>
              <a:grpFill/>
              <a:ln w="4740" cap="flat">
                <a:noFill/>
                <a:prstDash val="solid"/>
                <a:miter/>
              </a:ln>
            </p:spPr>
            <p:txBody>
              <a:bodyPr rtlCol="1" anchor="ctr"/>
              <a:lstStyle/>
              <a:p>
                <a:endParaRPr lang="ar-SA"/>
              </a:p>
            </p:txBody>
          </p:sp>
          <p:sp>
            <p:nvSpPr>
              <p:cNvPr id="68" name="شكل حر 67">
                <a:extLst>
                  <a:ext uri="{FF2B5EF4-FFF2-40B4-BE49-F238E27FC236}">
                    <a16:creationId xmlns:a16="http://schemas.microsoft.com/office/drawing/2014/main" id="{D6E74B6B-CD0E-7546-AA58-B2B48E2C438D}"/>
                  </a:ext>
                </a:extLst>
              </p:cNvPr>
              <p:cNvSpPr/>
              <p:nvPr/>
            </p:nvSpPr>
            <p:spPr>
              <a:xfrm>
                <a:off x="10279710" y="460429"/>
                <a:ext cx="16737" cy="16674"/>
              </a:xfrm>
              <a:custGeom>
                <a:avLst/>
                <a:gdLst>
                  <a:gd name="connsiteX0" fmla="*/ 8993 w 16737"/>
                  <a:gd name="connsiteY0" fmla="*/ 16557 h 16674"/>
                  <a:gd name="connsiteX1" fmla="*/ 16618 w 16737"/>
                  <a:gd name="connsiteY1" fmla="*/ 7537 h 16674"/>
                  <a:gd name="connsiteX2" fmla="*/ 7566 w 16737"/>
                  <a:gd name="connsiteY2" fmla="*/ -60 h 16674"/>
                  <a:gd name="connsiteX3" fmla="*/ -89 w 16737"/>
                  <a:gd name="connsiteY3" fmla="*/ 8171 h 16674"/>
                  <a:gd name="connsiteX4" fmla="*/ 8301 w 16737"/>
                  <a:gd name="connsiteY4" fmla="*/ 16583 h 16674"/>
                  <a:gd name="connsiteX5" fmla="*/ 8993 w 16737"/>
                  <a:gd name="connsiteY5" fmla="*/ 16557 h 16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737" h="16674">
                    <a:moveTo>
                      <a:pt x="8993" y="16557"/>
                    </a:moveTo>
                    <a:cubicBezTo>
                      <a:pt x="13598" y="16164"/>
                      <a:pt x="17012" y="12126"/>
                      <a:pt x="16618" y="7537"/>
                    </a:cubicBezTo>
                    <a:cubicBezTo>
                      <a:pt x="16224" y="2949"/>
                      <a:pt x="12171" y="-453"/>
                      <a:pt x="7566" y="-60"/>
                    </a:cubicBezTo>
                    <a:cubicBezTo>
                      <a:pt x="3266" y="306"/>
                      <a:pt x="-49" y="3871"/>
                      <a:pt x="-89" y="8171"/>
                    </a:cubicBezTo>
                    <a:cubicBezTo>
                      <a:pt x="-103" y="12802"/>
                      <a:pt x="3653" y="16569"/>
                      <a:pt x="8301" y="16583"/>
                    </a:cubicBezTo>
                    <a:cubicBezTo>
                      <a:pt x="8532" y="16584"/>
                      <a:pt x="8763" y="16575"/>
                      <a:pt x="8993" y="16557"/>
                    </a:cubicBezTo>
                    <a:close/>
                  </a:path>
                </a:pathLst>
              </a:custGeom>
              <a:grpFill/>
              <a:ln w="4740" cap="flat">
                <a:noFill/>
                <a:prstDash val="solid"/>
                <a:miter/>
              </a:ln>
            </p:spPr>
            <p:txBody>
              <a:bodyPr rtlCol="1" anchor="ctr"/>
              <a:lstStyle/>
              <a:p>
                <a:endParaRPr lang="ar-SA"/>
              </a:p>
            </p:txBody>
          </p:sp>
          <p:sp>
            <p:nvSpPr>
              <p:cNvPr id="69" name="شكل حر 68">
                <a:extLst>
                  <a:ext uri="{FF2B5EF4-FFF2-40B4-BE49-F238E27FC236}">
                    <a16:creationId xmlns:a16="http://schemas.microsoft.com/office/drawing/2014/main" id="{3DA7E274-B369-5246-8E0D-5950F6593185}"/>
                  </a:ext>
                </a:extLst>
              </p:cNvPr>
              <p:cNvSpPr/>
              <p:nvPr/>
            </p:nvSpPr>
            <p:spPr>
              <a:xfrm>
                <a:off x="10304015" y="460411"/>
                <a:ext cx="18260" cy="18229"/>
              </a:xfrm>
              <a:custGeom>
                <a:avLst/>
                <a:gdLst>
                  <a:gd name="connsiteX0" fmla="*/ -48 w 18260"/>
                  <a:gd name="connsiteY0" fmla="*/ 8188 h 18229"/>
                  <a:gd name="connsiteX1" fmla="*/ 8186 w 18260"/>
                  <a:gd name="connsiteY1" fmla="*/ 18098 h 18229"/>
                  <a:gd name="connsiteX2" fmla="*/ 18131 w 18260"/>
                  <a:gd name="connsiteY2" fmla="*/ 9894 h 18229"/>
                  <a:gd name="connsiteX3" fmla="*/ 9897 w 18260"/>
                  <a:gd name="connsiteY3" fmla="*/ -16 h 18229"/>
                  <a:gd name="connsiteX4" fmla="*/ 9082 w 18260"/>
                  <a:gd name="connsiteY4" fmla="*/ -56 h 18229"/>
                  <a:gd name="connsiteX5" fmla="*/ -14 w 18260"/>
                  <a:gd name="connsiteY5" fmla="*/ 7490 h 18229"/>
                  <a:gd name="connsiteX6" fmla="*/ -48 w 18260"/>
                  <a:gd name="connsiteY6" fmla="*/ 8188 h 18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260" h="18229">
                    <a:moveTo>
                      <a:pt x="-48" y="8188"/>
                    </a:moveTo>
                    <a:cubicBezTo>
                      <a:pt x="-521" y="13190"/>
                      <a:pt x="3166" y="17627"/>
                      <a:pt x="8186" y="18098"/>
                    </a:cubicBezTo>
                    <a:cubicBezTo>
                      <a:pt x="13205" y="18569"/>
                      <a:pt x="17658" y="14896"/>
                      <a:pt x="18131" y="9894"/>
                    </a:cubicBezTo>
                    <a:cubicBezTo>
                      <a:pt x="18603" y="4892"/>
                      <a:pt x="14917" y="455"/>
                      <a:pt x="9897" y="-16"/>
                    </a:cubicBezTo>
                    <a:cubicBezTo>
                      <a:pt x="9626" y="-42"/>
                      <a:pt x="9354" y="-55"/>
                      <a:pt x="9082" y="-56"/>
                    </a:cubicBezTo>
                    <a:cubicBezTo>
                      <a:pt x="4479" y="-475"/>
                      <a:pt x="407" y="2904"/>
                      <a:pt x="-14" y="7490"/>
                    </a:cubicBezTo>
                    <a:cubicBezTo>
                      <a:pt x="-35" y="7722"/>
                      <a:pt x="-46" y="7955"/>
                      <a:pt x="-48" y="8188"/>
                    </a:cubicBezTo>
                    <a:close/>
                  </a:path>
                </a:pathLst>
              </a:custGeom>
              <a:grpFill/>
              <a:ln w="4740" cap="flat">
                <a:noFill/>
                <a:prstDash val="solid"/>
                <a:miter/>
              </a:ln>
            </p:spPr>
            <p:txBody>
              <a:bodyPr rtlCol="1" anchor="ctr"/>
              <a:lstStyle/>
              <a:p>
                <a:endParaRPr lang="ar-SA"/>
              </a:p>
            </p:txBody>
          </p:sp>
          <p:sp>
            <p:nvSpPr>
              <p:cNvPr id="70" name="شكل حر 69">
                <a:extLst>
                  <a:ext uri="{FF2B5EF4-FFF2-40B4-BE49-F238E27FC236}">
                    <a16:creationId xmlns:a16="http://schemas.microsoft.com/office/drawing/2014/main" id="{2D08CA16-62DA-734C-BA6A-09E12D82D32E}"/>
                  </a:ext>
                </a:extLst>
              </p:cNvPr>
              <p:cNvSpPr/>
              <p:nvPr/>
            </p:nvSpPr>
            <p:spPr>
              <a:xfrm>
                <a:off x="10176432" y="452107"/>
                <a:ext cx="279973" cy="121200"/>
              </a:xfrm>
              <a:custGeom>
                <a:avLst/>
                <a:gdLst>
                  <a:gd name="connsiteX0" fmla="*/ 279694 w 279973"/>
                  <a:gd name="connsiteY0" fmla="*/ -91 h 121200"/>
                  <a:gd name="connsiteX1" fmla="*/ 264668 w 279973"/>
                  <a:gd name="connsiteY1" fmla="*/ -91 h 121200"/>
                  <a:gd name="connsiteX2" fmla="*/ 264668 w 279973"/>
                  <a:gd name="connsiteY2" fmla="*/ 80456 h 121200"/>
                  <a:gd name="connsiteX3" fmla="*/ 235235 w 279973"/>
                  <a:gd name="connsiteY3" fmla="*/ 80456 h 121200"/>
                  <a:gd name="connsiteX4" fmla="*/ 235235 w 279973"/>
                  <a:gd name="connsiteY4" fmla="*/ 27153 h 121200"/>
                  <a:gd name="connsiteX5" fmla="*/ 220209 w 279973"/>
                  <a:gd name="connsiteY5" fmla="*/ 27153 h 121200"/>
                  <a:gd name="connsiteX6" fmla="*/ 220209 w 279973"/>
                  <a:gd name="connsiteY6" fmla="*/ 80124 h 121200"/>
                  <a:gd name="connsiteX7" fmla="*/ 179602 w 279973"/>
                  <a:gd name="connsiteY7" fmla="*/ 80124 h 121200"/>
                  <a:gd name="connsiteX8" fmla="*/ 179602 w 279973"/>
                  <a:gd name="connsiteY8" fmla="*/ 27153 h 121200"/>
                  <a:gd name="connsiteX9" fmla="*/ 164576 w 279973"/>
                  <a:gd name="connsiteY9" fmla="*/ 27153 h 121200"/>
                  <a:gd name="connsiteX10" fmla="*/ 164576 w 279973"/>
                  <a:gd name="connsiteY10" fmla="*/ 80124 h 121200"/>
                  <a:gd name="connsiteX11" fmla="*/ 133003 w 279973"/>
                  <a:gd name="connsiteY11" fmla="*/ 80124 h 121200"/>
                  <a:gd name="connsiteX12" fmla="*/ 133003 w 279973"/>
                  <a:gd name="connsiteY12" fmla="*/ 36629 h 121200"/>
                  <a:gd name="connsiteX13" fmla="*/ 117882 w 279973"/>
                  <a:gd name="connsiteY13" fmla="*/ 36629 h 121200"/>
                  <a:gd name="connsiteX14" fmla="*/ 117882 w 279973"/>
                  <a:gd name="connsiteY14" fmla="*/ 80124 h 121200"/>
                  <a:gd name="connsiteX15" fmla="*/ 90446 w 279973"/>
                  <a:gd name="connsiteY15" fmla="*/ 80124 h 121200"/>
                  <a:gd name="connsiteX16" fmla="*/ 90446 w 279973"/>
                  <a:gd name="connsiteY16" fmla="*/ 36629 h 121200"/>
                  <a:gd name="connsiteX17" fmla="*/ 75420 w 279973"/>
                  <a:gd name="connsiteY17" fmla="*/ 36629 h 121200"/>
                  <a:gd name="connsiteX18" fmla="*/ 75420 w 279973"/>
                  <a:gd name="connsiteY18" fmla="*/ 80124 h 121200"/>
                  <a:gd name="connsiteX19" fmla="*/ 36667 w 279973"/>
                  <a:gd name="connsiteY19" fmla="*/ 80124 h 121200"/>
                  <a:gd name="connsiteX20" fmla="*/ 36667 w 279973"/>
                  <a:gd name="connsiteY20" fmla="*/ 25731 h 121200"/>
                  <a:gd name="connsiteX21" fmla="*/ 21546 w 279973"/>
                  <a:gd name="connsiteY21" fmla="*/ 25731 h 121200"/>
                  <a:gd name="connsiteX22" fmla="*/ 21546 w 279973"/>
                  <a:gd name="connsiteY22" fmla="*/ 94955 h 121200"/>
                  <a:gd name="connsiteX23" fmla="*/ 10800 w 279973"/>
                  <a:gd name="connsiteY23" fmla="*/ 107558 h 121200"/>
                  <a:gd name="connsiteX24" fmla="*/ 1290 w 279973"/>
                  <a:gd name="connsiteY24" fmla="*/ 106989 h 121200"/>
                  <a:gd name="connsiteX25" fmla="*/ -89 w 279973"/>
                  <a:gd name="connsiteY25" fmla="*/ 120066 h 121200"/>
                  <a:gd name="connsiteX26" fmla="*/ 9421 w 279973"/>
                  <a:gd name="connsiteY26" fmla="*/ 121109 h 121200"/>
                  <a:gd name="connsiteX27" fmla="*/ 36715 w 279973"/>
                  <a:gd name="connsiteY27" fmla="*/ 95192 h 121200"/>
                  <a:gd name="connsiteX28" fmla="*/ 279884 w 279973"/>
                  <a:gd name="connsiteY28" fmla="*/ 95192 h 12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79973" h="121200">
                    <a:moveTo>
                      <a:pt x="279694" y="-91"/>
                    </a:moveTo>
                    <a:lnTo>
                      <a:pt x="264668" y="-91"/>
                    </a:lnTo>
                    <a:lnTo>
                      <a:pt x="264668" y="80456"/>
                    </a:lnTo>
                    <a:lnTo>
                      <a:pt x="235235" y="80456"/>
                    </a:lnTo>
                    <a:lnTo>
                      <a:pt x="235235" y="27153"/>
                    </a:lnTo>
                    <a:lnTo>
                      <a:pt x="220209" y="27153"/>
                    </a:lnTo>
                    <a:lnTo>
                      <a:pt x="220209" y="80124"/>
                    </a:lnTo>
                    <a:lnTo>
                      <a:pt x="179602" y="80124"/>
                    </a:lnTo>
                    <a:lnTo>
                      <a:pt x="179602" y="27153"/>
                    </a:lnTo>
                    <a:lnTo>
                      <a:pt x="164576" y="27153"/>
                    </a:lnTo>
                    <a:lnTo>
                      <a:pt x="164576" y="80124"/>
                    </a:lnTo>
                    <a:lnTo>
                      <a:pt x="133003" y="80124"/>
                    </a:lnTo>
                    <a:lnTo>
                      <a:pt x="133003" y="36629"/>
                    </a:lnTo>
                    <a:lnTo>
                      <a:pt x="117882" y="36629"/>
                    </a:lnTo>
                    <a:lnTo>
                      <a:pt x="117882" y="80124"/>
                    </a:lnTo>
                    <a:lnTo>
                      <a:pt x="90446" y="80124"/>
                    </a:lnTo>
                    <a:lnTo>
                      <a:pt x="90446" y="36629"/>
                    </a:lnTo>
                    <a:lnTo>
                      <a:pt x="75420" y="36629"/>
                    </a:lnTo>
                    <a:lnTo>
                      <a:pt x="75420" y="80124"/>
                    </a:lnTo>
                    <a:lnTo>
                      <a:pt x="36667" y="80124"/>
                    </a:lnTo>
                    <a:lnTo>
                      <a:pt x="36667" y="25731"/>
                    </a:lnTo>
                    <a:lnTo>
                      <a:pt x="21546" y="25731"/>
                    </a:lnTo>
                    <a:lnTo>
                      <a:pt x="21546" y="94955"/>
                    </a:lnTo>
                    <a:cubicBezTo>
                      <a:pt x="21546" y="104431"/>
                      <a:pt x="17172" y="107558"/>
                      <a:pt x="10800" y="107558"/>
                    </a:cubicBezTo>
                    <a:cubicBezTo>
                      <a:pt x="7709" y="107558"/>
                      <a:pt x="5094" y="107321"/>
                      <a:pt x="1290" y="106989"/>
                    </a:cubicBezTo>
                    <a:lnTo>
                      <a:pt x="-89" y="120066"/>
                    </a:lnTo>
                    <a:cubicBezTo>
                      <a:pt x="3030" y="120778"/>
                      <a:pt x="6221" y="121128"/>
                      <a:pt x="9421" y="121109"/>
                    </a:cubicBezTo>
                    <a:cubicBezTo>
                      <a:pt x="24780" y="121109"/>
                      <a:pt x="36001" y="115234"/>
                      <a:pt x="36715" y="95192"/>
                    </a:cubicBezTo>
                    <a:lnTo>
                      <a:pt x="279884" y="95192"/>
                    </a:lnTo>
                    <a:close/>
                  </a:path>
                </a:pathLst>
              </a:custGeom>
              <a:grpFill/>
              <a:ln w="4740" cap="flat">
                <a:noFill/>
                <a:prstDash val="solid"/>
                <a:miter/>
              </a:ln>
            </p:spPr>
            <p:txBody>
              <a:bodyPr rtlCol="1" anchor="ctr"/>
              <a:lstStyle/>
              <a:p>
                <a:endParaRPr lang="ar-SA"/>
              </a:p>
            </p:txBody>
          </p:sp>
          <p:sp>
            <p:nvSpPr>
              <p:cNvPr id="71" name="شكل حر 70">
                <a:extLst>
                  <a:ext uri="{FF2B5EF4-FFF2-40B4-BE49-F238E27FC236}">
                    <a16:creationId xmlns:a16="http://schemas.microsoft.com/office/drawing/2014/main" id="{EFF9BC79-353C-E446-8E14-298CC13C04E1}"/>
                  </a:ext>
                </a:extLst>
              </p:cNvPr>
              <p:cNvSpPr/>
              <p:nvPr/>
            </p:nvSpPr>
            <p:spPr>
              <a:xfrm>
                <a:off x="10475710" y="451870"/>
                <a:ext cx="15025" cy="95567"/>
              </a:xfrm>
              <a:custGeom>
                <a:avLst/>
                <a:gdLst>
                  <a:gd name="connsiteX0" fmla="*/ 0 w 15025"/>
                  <a:gd name="connsiteY0" fmla="*/ 0 h 95567"/>
                  <a:gd name="connsiteX1" fmla="*/ 15026 w 15025"/>
                  <a:gd name="connsiteY1" fmla="*/ 0 h 95567"/>
                  <a:gd name="connsiteX2" fmla="*/ 15026 w 15025"/>
                  <a:gd name="connsiteY2" fmla="*/ 95567 h 95567"/>
                  <a:gd name="connsiteX3" fmla="*/ 0 w 15025"/>
                  <a:gd name="connsiteY3" fmla="*/ 95567 h 95567"/>
                </a:gdLst>
                <a:ahLst/>
                <a:cxnLst>
                  <a:cxn ang="0">
                    <a:pos x="connsiteX0" y="connsiteY0"/>
                  </a:cxn>
                  <a:cxn ang="0">
                    <a:pos x="connsiteX1" y="connsiteY1"/>
                  </a:cxn>
                  <a:cxn ang="0">
                    <a:pos x="connsiteX2" y="connsiteY2"/>
                  </a:cxn>
                  <a:cxn ang="0">
                    <a:pos x="connsiteX3" y="connsiteY3"/>
                  </a:cxn>
                </a:cxnLst>
                <a:rect l="l" t="t" r="r" b="b"/>
                <a:pathLst>
                  <a:path w="15025" h="95567">
                    <a:moveTo>
                      <a:pt x="0" y="0"/>
                    </a:moveTo>
                    <a:lnTo>
                      <a:pt x="15026" y="0"/>
                    </a:lnTo>
                    <a:lnTo>
                      <a:pt x="15026" y="95567"/>
                    </a:lnTo>
                    <a:lnTo>
                      <a:pt x="0" y="95567"/>
                    </a:lnTo>
                    <a:close/>
                  </a:path>
                </a:pathLst>
              </a:custGeom>
              <a:grpFill/>
              <a:ln w="4740" cap="flat">
                <a:noFill/>
                <a:prstDash val="solid"/>
                <a:miter/>
              </a:ln>
            </p:spPr>
            <p:txBody>
              <a:bodyPr rtlCol="1" anchor="ctr"/>
              <a:lstStyle/>
              <a:p>
                <a:endParaRPr lang="ar-SA"/>
              </a:p>
            </p:txBody>
          </p:sp>
          <p:sp>
            <p:nvSpPr>
              <p:cNvPr id="72" name="شكل حر 71">
                <a:extLst>
                  <a:ext uri="{FF2B5EF4-FFF2-40B4-BE49-F238E27FC236}">
                    <a16:creationId xmlns:a16="http://schemas.microsoft.com/office/drawing/2014/main" id="{59D5BF84-4FD1-A541-9D91-237BE7EF71AD}"/>
                  </a:ext>
                </a:extLst>
              </p:cNvPr>
              <p:cNvSpPr/>
              <p:nvPr/>
            </p:nvSpPr>
            <p:spPr>
              <a:xfrm>
                <a:off x="10113999" y="558335"/>
                <a:ext cx="19019" cy="18952"/>
              </a:xfrm>
              <a:custGeom>
                <a:avLst/>
                <a:gdLst>
                  <a:gd name="connsiteX0" fmla="*/ 18931 w 19019"/>
                  <a:gd name="connsiteY0" fmla="*/ 9385 h 18952"/>
                  <a:gd name="connsiteX1" fmla="*/ 9421 w 19019"/>
                  <a:gd name="connsiteY1" fmla="*/ -91 h 18952"/>
                  <a:gd name="connsiteX2" fmla="*/ -89 w 19019"/>
                  <a:gd name="connsiteY2" fmla="*/ 9385 h 18952"/>
                  <a:gd name="connsiteX3" fmla="*/ 9421 w 19019"/>
                  <a:gd name="connsiteY3" fmla="*/ 18861 h 18952"/>
                  <a:gd name="connsiteX4" fmla="*/ 18931 w 19019"/>
                  <a:gd name="connsiteY4" fmla="*/ 9385 h 189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19" h="18952">
                    <a:moveTo>
                      <a:pt x="18931" y="9385"/>
                    </a:moveTo>
                    <a:cubicBezTo>
                      <a:pt x="18931" y="4151"/>
                      <a:pt x="14673" y="-91"/>
                      <a:pt x="9421" y="-91"/>
                    </a:cubicBezTo>
                    <a:cubicBezTo>
                      <a:pt x="4169" y="-91"/>
                      <a:pt x="-89" y="4151"/>
                      <a:pt x="-89" y="9385"/>
                    </a:cubicBezTo>
                    <a:cubicBezTo>
                      <a:pt x="-89" y="14618"/>
                      <a:pt x="4169" y="18861"/>
                      <a:pt x="9421" y="18861"/>
                    </a:cubicBezTo>
                    <a:cubicBezTo>
                      <a:pt x="14673" y="18861"/>
                      <a:pt x="18931" y="14618"/>
                      <a:pt x="18931" y="9385"/>
                    </a:cubicBezTo>
                    <a:close/>
                  </a:path>
                </a:pathLst>
              </a:custGeom>
              <a:grpFill/>
              <a:ln w="4740" cap="flat">
                <a:noFill/>
                <a:prstDash val="solid"/>
                <a:miter/>
              </a:ln>
            </p:spPr>
            <p:txBody>
              <a:bodyPr rtlCol="1" anchor="ctr"/>
              <a:lstStyle/>
              <a:p>
                <a:endParaRPr lang="ar-SA"/>
              </a:p>
            </p:txBody>
          </p:sp>
          <p:sp>
            <p:nvSpPr>
              <p:cNvPr id="73" name="شكل حر 72">
                <a:extLst>
                  <a:ext uri="{FF2B5EF4-FFF2-40B4-BE49-F238E27FC236}">
                    <a16:creationId xmlns:a16="http://schemas.microsoft.com/office/drawing/2014/main" id="{A407C4DA-2B15-7248-8B60-4E61CACAE927}"/>
                  </a:ext>
                </a:extLst>
              </p:cNvPr>
              <p:cNvSpPr/>
              <p:nvPr/>
            </p:nvSpPr>
            <p:spPr>
              <a:xfrm>
                <a:off x="10139105" y="558335"/>
                <a:ext cx="19019" cy="18952"/>
              </a:xfrm>
              <a:custGeom>
                <a:avLst/>
                <a:gdLst>
                  <a:gd name="connsiteX0" fmla="*/ 18931 w 19019"/>
                  <a:gd name="connsiteY0" fmla="*/ 9385 h 18952"/>
                  <a:gd name="connsiteX1" fmla="*/ 9421 w 19019"/>
                  <a:gd name="connsiteY1" fmla="*/ -91 h 18952"/>
                  <a:gd name="connsiteX2" fmla="*/ -89 w 19019"/>
                  <a:gd name="connsiteY2" fmla="*/ 9385 h 18952"/>
                  <a:gd name="connsiteX3" fmla="*/ 9421 w 19019"/>
                  <a:gd name="connsiteY3" fmla="*/ 18861 h 18952"/>
                  <a:gd name="connsiteX4" fmla="*/ 18931 w 19019"/>
                  <a:gd name="connsiteY4" fmla="*/ 9385 h 189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19" h="18952">
                    <a:moveTo>
                      <a:pt x="18931" y="9385"/>
                    </a:moveTo>
                    <a:cubicBezTo>
                      <a:pt x="18931" y="4151"/>
                      <a:pt x="14673" y="-91"/>
                      <a:pt x="9421" y="-91"/>
                    </a:cubicBezTo>
                    <a:cubicBezTo>
                      <a:pt x="4169" y="-91"/>
                      <a:pt x="-89" y="4151"/>
                      <a:pt x="-89" y="9385"/>
                    </a:cubicBezTo>
                    <a:cubicBezTo>
                      <a:pt x="-89" y="14618"/>
                      <a:pt x="4169" y="18861"/>
                      <a:pt x="9421" y="18861"/>
                    </a:cubicBezTo>
                    <a:cubicBezTo>
                      <a:pt x="14673" y="18861"/>
                      <a:pt x="18931" y="14618"/>
                      <a:pt x="18931" y="9385"/>
                    </a:cubicBezTo>
                    <a:close/>
                  </a:path>
                </a:pathLst>
              </a:custGeom>
              <a:grpFill/>
              <a:ln w="4740" cap="flat">
                <a:noFill/>
                <a:prstDash val="solid"/>
                <a:miter/>
              </a:ln>
            </p:spPr>
            <p:txBody>
              <a:bodyPr rtlCol="1" anchor="ctr"/>
              <a:lstStyle/>
              <a:p>
                <a:endParaRPr lang="ar-SA"/>
              </a:p>
            </p:txBody>
          </p:sp>
          <p:sp>
            <p:nvSpPr>
              <p:cNvPr id="74" name="شكل حر 73">
                <a:extLst>
                  <a:ext uri="{FF2B5EF4-FFF2-40B4-BE49-F238E27FC236}">
                    <a16:creationId xmlns:a16="http://schemas.microsoft.com/office/drawing/2014/main" id="{1C13D456-2FDA-B547-B184-E3E687269358}"/>
                  </a:ext>
                </a:extLst>
              </p:cNvPr>
              <p:cNvSpPr/>
              <p:nvPr/>
            </p:nvSpPr>
            <p:spPr>
              <a:xfrm>
                <a:off x="10366635" y="559304"/>
                <a:ext cx="19021" cy="18978"/>
              </a:xfrm>
              <a:custGeom>
                <a:avLst/>
                <a:gdLst>
                  <a:gd name="connsiteX0" fmla="*/ 9465 w 19021"/>
                  <a:gd name="connsiteY0" fmla="*/ -66 h 18978"/>
                  <a:gd name="connsiteX1" fmla="*/ -22 w 19021"/>
                  <a:gd name="connsiteY1" fmla="*/ 8056 h 18978"/>
                  <a:gd name="connsiteX2" fmla="*/ -45 w 19021"/>
                  <a:gd name="connsiteY2" fmla="*/ 8510 h 18978"/>
                  <a:gd name="connsiteX3" fmla="*/ 8518 w 19021"/>
                  <a:gd name="connsiteY3" fmla="*/ 18844 h 18978"/>
                  <a:gd name="connsiteX4" fmla="*/ 18889 w 19021"/>
                  <a:gd name="connsiteY4" fmla="*/ 10311 h 18978"/>
                  <a:gd name="connsiteX5" fmla="*/ 10325 w 19021"/>
                  <a:gd name="connsiteY5" fmla="*/ -23 h 18978"/>
                  <a:gd name="connsiteX6" fmla="*/ 9465 w 19021"/>
                  <a:gd name="connsiteY6" fmla="*/ -66 h 18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21" h="18978">
                    <a:moveTo>
                      <a:pt x="9465" y="-66"/>
                    </a:moveTo>
                    <a:cubicBezTo>
                      <a:pt x="4594" y="-433"/>
                      <a:pt x="347" y="3203"/>
                      <a:pt x="-22" y="8056"/>
                    </a:cubicBezTo>
                    <a:cubicBezTo>
                      <a:pt x="-34" y="8207"/>
                      <a:pt x="-42" y="8359"/>
                      <a:pt x="-45" y="8510"/>
                    </a:cubicBezTo>
                    <a:cubicBezTo>
                      <a:pt x="-544" y="13720"/>
                      <a:pt x="3290" y="18347"/>
                      <a:pt x="8518" y="18844"/>
                    </a:cubicBezTo>
                    <a:cubicBezTo>
                      <a:pt x="13747" y="19341"/>
                      <a:pt x="18390" y="15520"/>
                      <a:pt x="18889" y="10311"/>
                    </a:cubicBezTo>
                    <a:cubicBezTo>
                      <a:pt x="19388" y="5101"/>
                      <a:pt x="15554" y="474"/>
                      <a:pt x="10325" y="-23"/>
                    </a:cubicBezTo>
                    <a:cubicBezTo>
                      <a:pt x="10039" y="-50"/>
                      <a:pt x="9752" y="-64"/>
                      <a:pt x="9465" y="-66"/>
                    </a:cubicBezTo>
                    <a:close/>
                  </a:path>
                </a:pathLst>
              </a:custGeom>
              <a:grpFill/>
              <a:ln w="4740" cap="flat">
                <a:noFill/>
                <a:prstDash val="solid"/>
                <a:miter/>
              </a:ln>
            </p:spPr>
            <p:txBody>
              <a:bodyPr rtlCol="1" anchor="ctr"/>
              <a:lstStyle/>
              <a:p>
                <a:endParaRPr lang="ar-SA"/>
              </a:p>
            </p:txBody>
          </p:sp>
          <p:sp>
            <p:nvSpPr>
              <p:cNvPr id="75" name="شكل حر 74">
                <a:extLst>
                  <a:ext uri="{FF2B5EF4-FFF2-40B4-BE49-F238E27FC236}">
                    <a16:creationId xmlns:a16="http://schemas.microsoft.com/office/drawing/2014/main" id="{5EFA4F3C-9732-0E4E-843C-2EAA45DF130D}"/>
                  </a:ext>
                </a:extLst>
              </p:cNvPr>
              <p:cNvSpPr/>
              <p:nvPr/>
            </p:nvSpPr>
            <p:spPr>
              <a:xfrm>
                <a:off x="11227091" y="268317"/>
                <a:ext cx="389346" cy="613865"/>
              </a:xfrm>
              <a:custGeom>
                <a:avLst/>
                <a:gdLst>
                  <a:gd name="connsiteX0" fmla="*/ 99290 w 389346"/>
                  <a:gd name="connsiteY0" fmla="*/ 158587 h 613865"/>
                  <a:gd name="connsiteX1" fmla="*/ 108800 w 389346"/>
                  <a:gd name="connsiteY1" fmla="*/ 160103 h 613865"/>
                  <a:gd name="connsiteX2" fmla="*/ 158965 w 389346"/>
                  <a:gd name="connsiteY2" fmla="*/ 85194 h 613865"/>
                  <a:gd name="connsiteX3" fmla="*/ -89 w 389346"/>
                  <a:gd name="connsiteY3" fmla="*/ -91 h 613865"/>
                  <a:gd name="connsiteX4" fmla="*/ 356059 w 389346"/>
                  <a:gd name="connsiteY4" fmla="*/ 359813 h 613865"/>
                  <a:gd name="connsiteX5" fmla="*/ 192250 w 389346"/>
                  <a:gd name="connsiteY5" fmla="*/ 306889 h 613865"/>
                  <a:gd name="connsiteX6" fmla="*/ 384684 w 389346"/>
                  <a:gd name="connsiteY6" fmla="*/ 613774 h 613865"/>
                  <a:gd name="connsiteX7" fmla="*/ 356011 w 389346"/>
                  <a:gd name="connsiteY7" fmla="*/ 359813 h 613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9346" h="613865">
                    <a:moveTo>
                      <a:pt x="99290" y="158587"/>
                    </a:moveTo>
                    <a:cubicBezTo>
                      <a:pt x="102429" y="159013"/>
                      <a:pt x="105567" y="159582"/>
                      <a:pt x="108800" y="160103"/>
                    </a:cubicBezTo>
                    <a:cubicBezTo>
                      <a:pt x="123200" y="133665"/>
                      <a:pt x="139991" y="108591"/>
                      <a:pt x="158965" y="85194"/>
                    </a:cubicBezTo>
                    <a:cubicBezTo>
                      <a:pt x="111126" y="48073"/>
                      <a:pt x="57357" y="19241"/>
                      <a:pt x="-89" y="-91"/>
                    </a:cubicBezTo>
                    <a:close/>
                    <a:moveTo>
                      <a:pt x="356059" y="359813"/>
                    </a:moveTo>
                    <a:lnTo>
                      <a:pt x="192250" y="306889"/>
                    </a:lnTo>
                    <a:lnTo>
                      <a:pt x="384684" y="613774"/>
                    </a:lnTo>
                    <a:cubicBezTo>
                      <a:pt x="396031" y="528057"/>
                      <a:pt x="386189" y="440875"/>
                      <a:pt x="356011" y="359813"/>
                    </a:cubicBezTo>
                    <a:close/>
                  </a:path>
                </a:pathLst>
              </a:custGeom>
              <a:grpFill/>
              <a:ln w="4740" cap="flat">
                <a:noFill/>
                <a:prstDash val="solid"/>
                <a:miter/>
              </a:ln>
            </p:spPr>
            <p:txBody>
              <a:bodyPr rtlCol="1" anchor="ctr"/>
              <a:lstStyle/>
              <a:p>
                <a:endParaRPr lang="ar-SA"/>
              </a:p>
            </p:txBody>
          </p:sp>
          <p:sp>
            <p:nvSpPr>
              <p:cNvPr id="76" name="شكل حر 75">
                <a:extLst>
                  <a:ext uri="{FF2B5EF4-FFF2-40B4-BE49-F238E27FC236}">
                    <a16:creationId xmlns:a16="http://schemas.microsoft.com/office/drawing/2014/main" id="{C667587B-4049-754A-BF62-134D12A90049}"/>
                  </a:ext>
                </a:extLst>
              </p:cNvPr>
              <p:cNvSpPr/>
              <p:nvPr/>
            </p:nvSpPr>
            <p:spPr>
              <a:xfrm>
                <a:off x="11222583" y="268365"/>
                <a:ext cx="389280" cy="613817"/>
              </a:xfrm>
              <a:custGeom>
                <a:avLst/>
                <a:gdLst>
                  <a:gd name="connsiteX0" fmla="*/ 92006 w 389280"/>
                  <a:gd name="connsiteY0" fmla="*/ 241551 h 613817"/>
                  <a:gd name="connsiteX1" fmla="*/ 389192 w 389280"/>
                  <a:gd name="connsiteY1" fmla="*/ -91 h 613817"/>
                  <a:gd name="connsiteX2" fmla="*/ 196758 w 389280"/>
                  <a:gd name="connsiteY2" fmla="*/ 306841 h 613817"/>
                  <a:gd name="connsiteX3" fmla="*/ 4324 w 389280"/>
                  <a:gd name="connsiteY3" fmla="*/ 613727 h 613817"/>
                  <a:gd name="connsiteX4" fmla="*/ 92006 w 389280"/>
                  <a:gd name="connsiteY4" fmla="*/ 241551 h 6138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9280" h="613817">
                    <a:moveTo>
                      <a:pt x="92006" y="241551"/>
                    </a:moveTo>
                    <a:cubicBezTo>
                      <a:pt x="162950" y="128405"/>
                      <a:pt x="255435" y="45821"/>
                      <a:pt x="389192" y="-91"/>
                    </a:cubicBezTo>
                    <a:lnTo>
                      <a:pt x="196758" y="306841"/>
                    </a:lnTo>
                    <a:lnTo>
                      <a:pt x="4324" y="613727"/>
                    </a:lnTo>
                    <a:cubicBezTo>
                      <a:pt x="-12889" y="473716"/>
                      <a:pt x="21062" y="354696"/>
                      <a:pt x="92006" y="241551"/>
                    </a:cubicBezTo>
                    <a:close/>
                  </a:path>
                </a:pathLst>
              </a:custGeom>
              <a:grpFill/>
              <a:ln w="4740" cap="flat">
                <a:noFill/>
                <a:prstDash val="solid"/>
                <a:miter/>
              </a:ln>
            </p:spPr>
            <p:txBody>
              <a:bodyPr rtlCol="1" anchor="ctr"/>
              <a:lstStyle/>
              <a:p>
                <a:endParaRPr lang="ar-SA"/>
              </a:p>
            </p:txBody>
          </p:sp>
          <p:sp>
            <p:nvSpPr>
              <p:cNvPr id="77" name="شكل حر 76">
                <a:extLst>
                  <a:ext uri="{FF2B5EF4-FFF2-40B4-BE49-F238E27FC236}">
                    <a16:creationId xmlns:a16="http://schemas.microsoft.com/office/drawing/2014/main" id="{447EDEF1-2E4B-904E-B4F3-B6F0DC32ADAF}"/>
                  </a:ext>
                </a:extLst>
              </p:cNvPr>
              <p:cNvSpPr/>
              <p:nvPr/>
            </p:nvSpPr>
            <p:spPr>
              <a:xfrm>
                <a:off x="11037225" y="419911"/>
                <a:ext cx="764410" cy="279144"/>
              </a:xfrm>
              <a:custGeom>
                <a:avLst/>
                <a:gdLst>
                  <a:gd name="connsiteX0" fmla="*/ -89 w 764410"/>
                  <a:gd name="connsiteY0" fmla="*/ 31489 h 279144"/>
                  <a:gd name="connsiteX1" fmla="*/ 204613 w 764410"/>
                  <a:gd name="connsiteY1" fmla="*/ 97822 h 279144"/>
                  <a:gd name="connsiteX2" fmla="*/ 271420 w 764410"/>
                  <a:gd name="connsiteY2" fmla="*/ 65271 h 279144"/>
                  <a:gd name="connsiteX3" fmla="*/ 280930 w 764410"/>
                  <a:gd name="connsiteY3" fmla="*/ 43665 h 279144"/>
                  <a:gd name="connsiteX4" fmla="*/ 298714 w 764410"/>
                  <a:gd name="connsiteY4" fmla="*/ 8509 h 279144"/>
                  <a:gd name="connsiteX5" fmla="*/ -89 w 764410"/>
                  <a:gd name="connsiteY5" fmla="*/ 31489 h 279144"/>
                  <a:gd name="connsiteX6" fmla="*/ 559619 w 764410"/>
                  <a:gd name="connsiteY6" fmla="*/ 97822 h 279144"/>
                  <a:gd name="connsiteX7" fmla="*/ 382116 w 764410"/>
                  <a:gd name="connsiteY7" fmla="*/ 155295 h 279144"/>
                  <a:gd name="connsiteX8" fmla="*/ 764321 w 764410"/>
                  <a:gd name="connsiteY8" fmla="*/ 279053 h 279144"/>
                  <a:gd name="connsiteX9" fmla="*/ 559620 w 764410"/>
                  <a:gd name="connsiteY9" fmla="*/ 97727 h 27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4410" h="279144">
                    <a:moveTo>
                      <a:pt x="-89" y="31489"/>
                    </a:moveTo>
                    <a:lnTo>
                      <a:pt x="204613" y="97822"/>
                    </a:lnTo>
                    <a:cubicBezTo>
                      <a:pt x="226317" y="85856"/>
                      <a:pt x="248615" y="74992"/>
                      <a:pt x="271420" y="65271"/>
                    </a:cubicBezTo>
                    <a:cubicBezTo>
                      <a:pt x="274368" y="58069"/>
                      <a:pt x="277538" y="50867"/>
                      <a:pt x="280930" y="43665"/>
                    </a:cubicBezTo>
                    <a:cubicBezTo>
                      <a:pt x="286494" y="31583"/>
                      <a:pt x="292485" y="19975"/>
                      <a:pt x="298714" y="8509"/>
                    </a:cubicBezTo>
                    <a:cubicBezTo>
                      <a:pt x="198726" y="-8290"/>
                      <a:pt x="96128" y="-400"/>
                      <a:pt x="-89" y="31489"/>
                    </a:cubicBezTo>
                    <a:close/>
                    <a:moveTo>
                      <a:pt x="559619" y="97822"/>
                    </a:moveTo>
                    <a:lnTo>
                      <a:pt x="382116" y="155295"/>
                    </a:lnTo>
                    <a:lnTo>
                      <a:pt x="764321" y="279053"/>
                    </a:lnTo>
                    <a:cubicBezTo>
                      <a:pt x="710562" y="204111"/>
                      <a:pt x="640609" y="142147"/>
                      <a:pt x="559620" y="97727"/>
                    </a:cubicBezTo>
                    <a:close/>
                  </a:path>
                </a:pathLst>
              </a:custGeom>
              <a:grpFill/>
              <a:ln w="4740" cap="flat">
                <a:noFill/>
                <a:prstDash val="solid"/>
                <a:miter/>
              </a:ln>
            </p:spPr>
            <p:txBody>
              <a:bodyPr rtlCol="1" anchor="ctr"/>
              <a:lstStyle/>
              <a:p>
                <a:endParaRPr lang="ar-SA"/>
              </a:p>
            </p:txBody>
          </p:sp>
          <p:sp>
            <p:nvSpPr>
              <p:cNvPr id="78" name="شكل حر 77">
                <a:extLst>
                  <a:ext uri="{FF2B5EF4-FFF2-40B4-BE49-F238E27FC236}">
                    <a16:creationId xmlns:a16="http://schemas.microsoft.com/office/drawing/2014/main" id="{850F22D6-5DD9-044C-9A16-342EE3C05681}"/>
                  </a:ext>
                </a:extLst>
              </p:cNvPr>
              <p:cNvSpPr/>
              <p:nvPr/>
            </p:nvSpPr>
            <p:spPr>
              <a:xfrm>
                <a:off x="11037225" y="419924"/>
                <a:ext cx="764410" cy="279036"/>
              </a:xfrm>
              <a:custGeom>
                <a:avLst/>
                <a:gdLst>
                  <a:gd name="connsiteX0" fmla="*/ -89 w 764410"/>
                  <a:gd name="connsiteY0" fmla="*/ 278945 h 279036"/>
                  <a:gd name="connsiteX1" fmla="*/ 218355 w 764410"/>
                  <a:gd name="connsiteY1" fmla="*/ 208206 h 279036"/>
                  <a:gd name="connsiteX2" fmla="*/ 245744 w 764410"/>
                  <a:gd name="connsiteY2" fmla="*/ 145805 h 279036"/>
                  <a:gd name="connsiteX3" fmla="*/ 271420 w 764410"/>
                  <a:gd name="connsiteY3" fmla="*/ 65258 h 279036"/>
                  <a:gd name="connsiteX4" fmla="*/ -89 w 764410"/>
                  <a:gd name="connsiteY4" fmla="*/ 278945 h 279036"/>
                  <a:gd name="connsiteX5" fmla="*/ 475076 w 764410"/>
                  <a:gd name="connsiteY5" fmla="*/ 6980 h 279036"/>
                  <a:gd name="connsiteX6" fmla="*/ 382116 w 764410"/>
                  <a:gd name="connsiteY6" fmla="*/ 155282 h 279036"/>
                  <a:gd name="connsiteX7" fmla="*/ 764321 w 764410"/>
                  <a:gd name="connsiteY7" fmla="*/ 31570 h 279036"/>
                  <a:gd name="connsiteX8" fmla="*/ 475076 w 764410"/>
                  <a:gd name="connsiteY8" fmla="*/ 6980 h 279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64410" h="279036">
                    <a:moveTo>
                      <a:pt x="-89" y="278945"/>
                    </a:moveTo>
                    <a:lnTo>
                      <a:pt x="218355" y="208206"/>
                    </a:lnTo>
                    <a:cubicBezTo>
                      <a:pt x="226273" y="186898"/>
                      <a:pt x="235418" y="166064"/>
                      <a:pt x="245744" y="145805"/>
                    </a:cubicBezTo>
                    <a:cubicBezTo>
                      <a:pt x="252097" y="118307"/>
                      <a:pt x="260684" y="91369"/>
                      <a:pt x="271420" y="65258"/>
                    </a:cubicBezTo>
                    <a:cubicBezTo>
                      <a:pt x="163150" y="111454"/>
                      <a:pt x="72472" y="178972"/>
                      <a:pt x="-89" y="278945"/>
                    </a:cubicBezTo>
                    <a:close/>
                    <a:moveTo>
                      <a:pt x="475076" y="6980"/>
                    </a:moveTo>
                    <a:lnTo>
                      <a:pt x="382116" y="155282"/>
                    </a:lnTo>
                    <a:lnTo>
                      <a:pt x="764321" y="31570"/>
                    </a:lnTo>
                    <a:cubicBezTo>
                      <a:pt x="671225" y="645"/>
                      <a:pt x="572084" y="-7784"/>
                      <a:pt x="475076" y="6980"/>
                    </a:cubicBezTo>
                    <a:close/>
                  </a:path>
                </a:pathLst>
              </a:custGeom>
              <a:grpFill/>
              <a:ln w="4740" cap="flat">
                <a:noFill/>
                <a:prstDash val="solid"/>
                <a:miter/>
              </a:ln>
            </p:spPr>
            <p:txBody>
              <a:bodyPr rtlCol="1" anchor="ctr"/>
              <a:lstStyle/>
              <a:p>
                <a:endParaRPr lang="ar-SA"/>
              </a:p>
            </p:txBody>
          </p:sp>
        </p:grpSp>
      </p:grpSp>
    </p:spTree>
    <p:extLst>
      <p:ext uri="{BB962C8B-B14F-4D97-AF65-F5344CB8AC3E}">
        <p14:creationId xmlns:p14="http://schemas.microsoft.com/office/powerpoint/2010/main" val="11620381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B7574B-37C6-406F-A421-8121ABFE949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E05C821-128D-4866-9DCE-8E3102A8DD9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61694F3-0E98-4EC3-A899-108EC5E9767A}"/>
              </a:ext>
            </a:extLst>
          </p:cNvPr>
          <p:cNvSpPr>
            <a:spLocks noGrp="1"/>
          </p:cNvSpPr>
          <p:nvPr>
            <p:ph type="dt" sz="half" idx="10"/>
          </p:nvPr>
        </p:nvSpPr>
        <p:spPr/>
        <p:txBody>
          <a:bodyPr/>
          <a:lstStyle/>
          <a:p>
            <a:fld id="{7A006B6D-4892-423F-A968-827B7EC7F8E5}" type="datetimeFigureOut">
              <a:rPr lang="en-US" smtClean="0"/>
              <a:t>10/9/2024</a:t>
            </a:fld>
            <a:endParaRPr lang="en-US"/>
          </a:p>
        </p:txBody>
      </p:sp>
      <p:sp>
        <p:nvSpPr>
          <p:cNvPr id="5" name="Footer Placeholder 4">
            <a:extLst>
              <a:ext uri="{FF2B5EF4-FFF2-40B4-BE49-F238E27FC236}">
                <a16:creationId xmlns:a16="http://schemas.microsoft.com/office/drawing/2014/main" id="{474BE191-602F-4127-B73B-AFF9F8A26A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477458B-906E-4C60-AF03-02340DBC7BC7}"/>
              </a:ext>
            </a:extLst>
          </p:cNvPr>
          <p:cNvSpPr>
            <a:spLocks noGrp="1"/>
          </p:cNvSpPr>
          <p:nvPr>
            <p:ph type="sldNum" sz="quarter" idx="12"/>
          </p:nvPr>
        </p:nvSpPr>
        <p:spPr/>
        <p:txBody>
          <a:bodyPr/>
          <a:lstStyle/>
          <a:p>
            <a:fld id="{A3873A04-9760-4B63-BFE8-5873A5CE2CD6}" type="slidenum">
              <a:rPr lang="en-US" smtClean="0"/>
              <a:t>‹#›</a:t>
            </a:fld>
            <a:endParaRPr lang="en-US"/>
          </a:p>
        </p:txBody>
      </p:sp>
    </p:spTree>
    <p:extLst>
      <p:ext uri="{BB962C8B-B14F-4D97-AF65-F5344CB8AC3E}">
        <p14:creationId xmlns:p14="http://schemas.microsoft.com/office/powerpoint/2010/main" val="1586943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B8258E-68A5-4917-ACDB-64EF4F59DA4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1D8961B-7244-47B6-88B9-FA2DBB83C6F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C558E4B-13D5-4D3B-9F39-654AE3CD26BB}"/>
              </a:ext>
            </a:extLst>
          </p:cNvPr>
          <p:cNvSpPr>
            <a:spLocks noGrp="1"/>
          </p:cNvSpPr>
          <p:nvPr>
            <p:ph type="dt" sz="half" idx="10"/>
          </p:nvPr>
        </p:nvSpPr>
        <p:spPr/>
        <p:txBody>
          <a:bodyPr/>
          <a:lstStyle/>
          <a:p>
            <a:fld id="{7A006B6D-4892-423F-A968-827B7EC7F8E5}" type="datetimeFigureOut">
              <a:rPr lang="en-US" smtClean="0"/>
              <a:t>10/9/2024</a:t>
            </a:fld>
            <a:endParaRPr lang="en-US"/>
          </a:p>
        </p:txBody>
      </p:sp>
      <p:sp>
        <p:nvSpPr>
          <p:cNvPr id="5" name="Footer Placeholder 4">
            <a:extLst>
              <a:ext uri="{FF2B5EF4-FFF2-40B4-BE49-F238E27FC236}">
                <a16:creationId xmlns:a16="http://schemas.microsoft.com/office/drawing/2014/main" id="{72E191EE-A643-4BD6-BAED-C7FF229722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EDEE89D-5F0F-4E64-9B25-6309BD5AC919}"/>
              </a:ext>
            </a:extLst>
          </p:cNvPr>
          <p:cNvSpPr>
            <a:spLocks noGrp="1"/>
          </p:cNvSpPr>
          <p:nvPr>
            <p:ph type="sldNum" sz="quarter" idx="12"/>
          </p:nvPr>
        </p:nvSpPr>
        <p:spPr/>
        <p:txBody>
          <a:bodyPr/>
          <a:lstStyle/>
          <a:p>
            <a:fld id="{A3873A04-9760-4B63-BFE8-5873A5CE2CD6}" type="slidenum">
              <a:rPr lang="en-US" smtClean="0"/>
              <a:t>‹#›</a:t>
            </a:fld>
            <a:endParaRPr lang="en-US"/>
          </a:p>
        </p:txBody>
      </p:sp>
    </p:spTree>
    <p:extLst>
      <p:ext uri="{BB962C8B-B14F-4D97-AF65-F5344CB8AC3E}">
        <p14:creationId xmlns:p14="http://schemas.microsoft.com/office/powerpoint/2010/main" val="11964449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2C208-F8EF-48B2-BB31-3D73DB4C8F6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764E08F-B53F-4530-976D-B392D5C34ED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7D8A831-08FF-4140-A8D1-E676D437987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A0FFD63-9488-4F1F-AEE9-1ECD9D7EA33B}"/>
              </a:ext>
            </a:extLst>
          </p:cNvPr>
          <p:cNvSpPr>
            <a:spLocks noGrp="1"/>
          </p:cNvSpPr>
          <p:nvPr>
            <p:ph type="dt" sz="half" idx="10"/>
          </p:nvPr>
        </p:nvSpPr>
        <p:spPr/>
        <p:txBody>
          <a:bodyPr/>
          <a:lstStyle/>
          <a:p>
            <a:fld id="{7A006B6D-4892-423F-A968-827B7EC7F8E5}" type="datetimeFigureOut">
              <a:rPr lang="en-US" smtClean="0"/>
              <a:t>10/9/2024</a:t>
            </a:fld>
            <a:endParaRPr lang="en-US"/>
          </a:p>
        </p:txBody>
      </p:sp>
      <p:sp>
        <p:nvSpPr>
          <p:cNvPr id="6" name="Footer Placeholder 5">
            <a:extLst>
              <a:ext uri="{FF2B5EF4-FFF2-40B4-BE49-F238E27FC236}">
                <a16:creationId xmlns:a16="http://schemas.microsoft.com/office/drawing/2014/main" id="{8C056AE0-345C-484C-9D52-398D8F732DF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7B33717-31C4-4D52-B8BF-96CECBF0101E}"/>
              </a:ext>
            </a:extLst>
          </p:cNvPr>
          <p:cNvSpPr>
            <a:spLocks noGrp="1"/>
          </p:cNvSpPr>
          <p:nvPr>
            <p:ph type="sldNum" sz="quarter" idx="12"/>
          </p:nvPr>
        </p:nvSpPr>
        <p:spPr/>
        <p:txBody>
          <a:bodyPr/>
          <a:lstStyle/>
          <a:p>
            <a:fld id="{A3873A04-9760-4B63-BFE8-5873A5CE2CD6}" type="slidenum">
              <a:rPr lang="en-US" smtClean="0"/>
              <a:t>‹#›</a:t>
            </a:fld>
            <a:endParaRPr lang="en-US"/>
          </a:p>
        </p:txBody>
      </p:sp>
    </p:spTree>
    <p:extLst>
      <p:ext uri="{BB962C8B-B14F-4D97-AF65-F5344CB8AC3E}">
        <p14:creationId xmlns:p14="http://schemas.microsoft.com/office/powerpoint/2010/main" val="35205992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C31104-18A7-4605-811B-97761FEA6C3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0803521-5BD8-4ED3-A847-D62900A7CBC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609A0D7-6E5E-4544-8C38-E104F502917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865DED6-7599-480D-8BA0-88B7DB024D8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ED98E89-ABF4-41CD-B962-DB2505DE281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EB9EEB7-F92E-4E20-A180-075D089AD2AF}"/>
              </a:ext>
            </a:extLst>
          </p:cNvPr>
          <p:cNvSpPr>
            <a:spLocks noGrp="1"/>
          </p:cNvSpPr>
          <p:nvPr>
            <p:ph type="dt" sz="half" idx="10"/>
          </p:nvPr>
        </p:nvSpPr>
        <p:spPr/>
        <p:txBody>
          <a:bodyPr/>
          <a:lstStyle/>
          <a:p>
            <a:fld id="{7A006B6D-4892-423F-A968-827B7EC7F8E5}" type="datetimeFigureOut">
              <a:rPr lang="en-US" smtClean="0"/>
              <a:t>10/9/2024</a:t>
            </a:fld>
            <a:endParaRPr lang="en-US"/>
          </a:p>
        </p:txBody>
      </p:sp>
      <p:sp>
        <p:nvSpPr>
          <p:cNvPr id="8" name="Footer Placeholder 7">
            <a:extLst>
              <a:ext uri="{FF2B5EF4-FFF2-40B4-BE49-F238E27FC236}">
                <a16:creationId xmlns:a16="http://schemas.microsoft.com/office/drawing/2014/main" id="{AA027841-17EA-4774-A44C-A5E70916313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2E38BCE-2A6F-41A2-974A-E91F91E0E6A9}"/>
              </a:ext>
            </a:extLst>
          </p:cNvPr>
          <p:cNvSpPr>
            <a:spLocks noGrp="1"/>
          </p:cNvSpPr>
          <p:nvPr>
            <p:ph type="sldNum" sz="quarter" idx="12"/>
          </p:nvPr>
        </p:nvSpPr>
        <p:spPr/>
        <p:txBody>
          <a:bodyPr/>
          <a:lstStyle/>
          <a:p>
            <a:fld id="{A3873A04-9760-4B63-BFE8-5873A5CE2CD6}" type="slidenum">
              <a:rPr lang="en-US" smtClean="0"/>
              <a:t>‹#›</a:t>
            </a:fld>
            <a:endParaRPr lang="en-US"/>
          </a:p>
        </p:txBody>
      </p:sp>
    </p:spTree>
    <p:extLst>
      <p:ext uri="{BB962C8B-B14F-4D97-AF65-F5344CB8AC3E}">
        <p14:creationId xmlns:p14="http://schemas.microsoft.com/office/powerpoint/2010/main" val="40129406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F70E2F-98A6-497D-A501-59D0EBDB93E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A252996-6C26-4D39-8879-520BA92096AC}"/>
              </a:ext>
            </a:extLst>
          </p:cNvPr>
          <p:cNvSpPr>
            <a:spLocks noGrp="1"/>
          </p:cNvSpPr>
          <p:nvPr>
            <p:ph type="dt" sz="half" idx="10"/>
          </p:nvPr>
        </p:nvSpPr>
        <p:spPr/>
        <p:txBody>
          <a:bodyPr/>
          <a:lstStyle/>
          <a:p>
            <a:fld id="{7A006B6D-4892-423F-A968-827B7EC7F8E5}" type="datetimeFigureOut">
              <a:rPr lang="en-US" smtClean="0"/>
              <a:t>10/9/2024</a:t>
            </a:fld>
            <a:endParaRPr lang="en-US"/>
          </a:p>
        </p:txBody>
      </p:sp>
      <p:sp>
        <p:nvSpPr>
          <p:cNvPr id="4" name="Footer Placeholder 3">
            <a:extLst>
              <a:ext uri="{FF2B5EF4-FFF2-40B4-BE49-F238E27FC236}">
                <a16:creationId xmlns:a16="http://schemas.microsoft.com/office/drawing/2014/main" id="{5A069D84-E347-4373-9934-FECE5D12D2F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DF06752-3792-4B3D-9324-DDF3CE2D8810}"/>
              </a:ext>
            </a:extLst>
          </p:cNvPr>
          <p:cNvSpPr>
            <a:spLocks noGrp="1"/>
          </p:cNvSpPr>
          <p:nvPr>
            <p:ph type="sldNum" sz="quarter" idx="12"/>
          </p:nvPr>
        </p:nvSpPr>
        <p:spPr/>
        <p:txBody>
          <a:bodyPr/>
          <a:lstStyle/>
          <a:p>
            <a:fld id="{A3873A04-9760-4B63-BFE8-5873A5CE2CD6}" type="slidenum">
              <a:rPr lang="en-US" smtClean="0"/>
              <a:t>‹#›</a:t>
            </a:fld>
            <a:endParaRPr lang="en-US"/>
          </a:p>
        </p:txBody>
      </p:sp>
    </p:spTree>
    <p:extLst>
      <p:ext uri="{BB962C8B-B14F-4D97-AF65-F5344CB8AC3E}">
        <p14:creationId xmlns:p14="http://schemas.microsoft.com/office/powerpoint/2010/main" val="4268407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0125316-8CAA-4DEE-AFA7-8EAD1999B27B}"/>
              </a:ext>
            </a:extLst>
          </p:cNvPr>
          <p:cNvSpPr>
            <a:spLocks noGrp="1"/>
          </p:cNvSpPr>
          <p:nvPr>
            <p:ph type="dt" sz="half" idx="10"/>
          </p:nvPr>
        </p:nvSpPr>
        <p:spPr/>
        <p:txBody>
          <a:bodyPr/>
          <a:lstStyle/>
          <a:p>
            <a:fld id="{7A006B6D-4892-423F-A968-827B7EC7F8E5}" type="datetimeFigureOut">
              <a:rPr lang="en-US" smtClean="0"/>
              <a:t>10/9/2024</a:t>
            </a:fld>
            <a:endParaRPr lang="en-US"/>
          </a:p>
        </p:txBody>
      </p:sp>
      <p:sp>
        <p:nvSpPr>
          <p:cNvPr id="3" name="Footer Placeholder 2">
            <a:extLst>
              <a:ext uri="{FF2B5EF4-FFF2-40B4-BE49-F238E27FC236}">
                <a16:creationId xmlns:a16="http://schemas.microsoft.com/office/drawing/2014/main" id="{83D118F2-E5FF-4AB7-B65A-F63DE0DFB23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78EDC1E-5C8B-4E7B-ACC2-204DF6485697}"/>
              </a:ext>
            </a:extLst>
          </p:cNvPr>
          <p:cNvSpPr>
            <a:spLocks noGrp="1"/>
          </p:cNvSpPr>
          <p:nvPr>
            <p:ph type="sldNum" sz="quarter" idx="12"/>
          </p:nvPr>
        </p:nvSpPr>
        <p:spPr/>
        <p:txBody>
          <a:bodyPr/>
          <a:lstStyle/>
          <a:p>
            <a:fld id="{A3873A04-9760-4B63-BFE8-5873A5CE2CD6}" type="slidenum">
              <a:rPr lang="en-US" smtClean="0"/>
              <a:t>‹#›</a:t>
            </a:fld>
            <a:endParaRPr lang="en-US"/>
          </a:p>
        </p:txBody>
      </p:sp>
    </p:spTree>
    <p:extLst>
      <p:ext uri="{BB962C8B-B14F-4D97-AF65-F5344CB8AC3E}">
        <p14:creationId xmlns:p14="http://schemas.microsoft.com/office/powerpoint/2010/main" val="2062651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3B474-94C2-4977-B075-617A83BDB8A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71FC008-1949-45D7-9114-613F8E6D7D1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F205CB3-6B16-4755-9468-27069EBE9D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FBF66A4-88EC-47F9-9200-A18DF2FE6899}"/>
              </a:ext>
            </a:extLst>
          </p:cNvPr>
          <p:cNvSpPr>
            <a:spLocks noGrp="1"/>
          </p:cNvSpPr>
          <p:nvPr>
            <p:ph type="dt" sz="half" idx="10"/>
          </p:nvPr>
        </p:nvSpPr>
        <p:spPr/>
        <p:txBody>
          <a:bodyPr/>
          <a:lstStyle/>
          <a:p>
            <a:fld id="{7A006B6D-4892-423F-A968-827B7EC7F8E5}" type="datetimeFigureOut">
              <a:rPr lang="en-US" smtClean="0"/>
              <a:t>10/9/2024</a:t>
            </a:fld>
            <a:endParaRPr lang="en-US"/>
          </a:p>
        </p:txBody>
      </p:sp>
      <p:sp>
        <p:nvSpPr>
          <p:cNvPr id="6" name="Footer Placeholder 5">
            <a:extLst>
              <a:ext uri="{FF2B5EF4-FFF2-40B4-BE49-F238E27FC236}">
                <a16:creationId xmlns:a16="http://schemas.microsoft.com/office/drawing/2014/main" id="{B55E4565-BAAE-47B3-A9EE-F126A8C886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7027C08-AB93-4181-9A70-041442C63403}"/>
              </a:ext>
            </a:extLst>
          </p:cNvPr>
          <p:cNvSpPr>
            <a:spLocks noGrp="1"/>
          </p:cNvSpPr>
          <p:nvPr>
            <p:ph type="sldNum" sz="quarter" idx="12"/>
          </p:nvPr>
        </p:nvSpPr>
        <p:spPr/>
        <p:txBody>
          <a:bodyPr/>
          <a:lstStyle/>
          <a:p>
            <a:fld id="{A3873A04-9760-4B63-BFE8-5873A5CE2CD6}" type="slidenum">
              <a:rPr lang="en-US" smtClean="0"/>
              <a:t>‹#›</a:t>
            </a:fld>
            <a:endParaRPr lang="en-US"/>
          </a:p>
        </p:txBody>
      </p:sp>
    </p:spTree>
    <p:extLst>
      <p:ext uri="{BB962C8B-B14F-4D97-AF65-F5344CB8AC3E}">
        <p14:creationId xmlns:p14="http://schemas.microsoft.com/office/powerpoint/2010/main" val="38180324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CF6C88-C667-4A42-9986-ED9601C884E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AC3D730-34E7-4810-8EEB-B59222C5C61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0CC6284-80FF-4498-B14F-D1769EEF24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219FEEE-BAB0-4BD6-99FC-06F08D744E85}"/>
              </a:ext>
            </a:extLst>
          </p:cNvPr>
          <p:cNvSpPr>
            <a:spLocks noGrp="1"/>
          </p:cNvSpPr>
          <p:nvPr>
            <p:ph type="dt" sz="half" idx="10"/>
          </p:nvPr>
        </p:nvSpPr>
        <p:spPr/>
        <p:txBody>
          <a:bodyPr/>
          <a:lstStyle/>
          <a:p>
            <a:fld id="{7A006B6D-4892-423F-A968-827B7EC7F8E5}" type="datetimeFigureOut">
              <a:rPr lang="en-US" smtClean="0"/>
              <a:t>10/9/2024</a:t>
            </a:fld>
            <a:endParaRPr lang="en-US"/>
          </a:p>
        </p:txBody>
      </p:sp>
      <p:sp>
        <p:nvSpPr>
          <p:cNvPr id="6" name="Footer Placeholder 5">
            <a:extLst>
              <a:ext uri="{FF2B5EF4-FFF2-40B4-BE49-F238E27FC236}">
                <a16:creationId xmlns:a16="http://schemas.microsoft.com/office/drawing/2014/main" id="{2520F126-45BB-4FB0-9D75-4C3A1F51608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A0958B0-C108-40D2-80B4-BD8331878001}"/>
              </a:ext>
            </a:extLst>
          </p:cNvPr>
          <p:cNvSpPr>
            <a:spLocks noGrp="1"/>
          </p:cNvSpPr>
          <p:nvPr>
            <p:ph type="sldNum" sz="quarter" idx="12"/>
          </p:nvPr>
        </p:nvSpPr>
        <p:spPr/>
        <p:txBody>
          <a:bodyPr/>
          <a:lstStyle/>
          <a:p>
            <a:fld id="{A3873A04-9760-4B63-BFE8-5873A5CE2CD6}" type="slidenum">
              <a:rPr lang="en-US" smtClean="0"/>
              <a:t>‹#›</a:t>
            </a:fld>
            <a:endParaRPr lang="en-US"/>
          </a:p>
        </p:txBody>
      </p:sp>
    </p:spTree>
    <p:extLst>
      <p:ext uri="{BB962C8B-B14F-4D97-AF65-F5344CB8AC3E}">
        <p14:creationId xmlns:p14="http://schemas.microsoft.com/office/powerpoint/2010/main" val="7589114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0EEF0"/>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8FED5CC-41D5-402D-B83C-C2BF446D36F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A91DE85-2423-43EB-B5D2-2745D782F9F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DF7DBDA-72EA-4B0B-A1FF-9E483BC86C8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006B6D-4892-423F-A968-827B7EC7F8E5}" type="datetimeFigureOut">
              <a:rPr lang="en-US" smtClean="0"/>
              <a:t>10/9/2024</a:t>
            </a:fld>
            <a:endParaRPr lang="en-US"/>
          </a:p>
        </p:txBody>
      </p:sp>
      <p:sp>
        <p:nvSpPr>
          <p:cNvPr id="5" name="Footer Placeholder 4">
            <a:extLst>
              <a:ext uri="{FF2B5EF4-FFF2-40B4-BE49-F238E27FC236}">
                <a16:creationId xmlns:a16="http://schemas.microsoft.com/office/drawing/2014/main" id="{27C11C80-1879-4163-9577-0CFDFC8C24C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5D1FA26-F8DB-4838-B3A7-9CBBB51291C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873A04-9760-4B63-BFE8-5873A5CE2CD6}" type="slidenum">
              <a:rPr lang="en-US" smtClean="0"/>
              <a:t>‹#›</a:t>
            </a:fld>
            <a:endParaRPr lang="en-US"/>
          </a:p>
        </p:txBody>
      </p:sp>
    </p:spTree>
    <p:extLst>
      <p:ext uri="{BB962C8B-B14F-4D97-AF65-F5344CB8AC3E}">
        <p14:creationId xmlns:p14="http://schemas.microsoft.com/office/powerpoint/2010/main" val="36717994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sv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0AA51C60-62EF-3A41-945A-060E2AA54A82}"/>
              </a:ext>
            </a:extLst>
          </p:cNvPr>
          <p:cNvSpPr>
            <a:spLocks noGrp="1"/>
          </p:cNvSpPr>
          <p:nvPr>
            <p:ph type="title"/>
          </p:nvPr>
        </p:nvSpPr>
        <p:spPr>
          <a:xfrm>
            <a:off x="4034672" y="2111604"/>
            <a:ext cx="7343115" cy="3067991"/>
          </a:xfrm>
        </p:spPr>
        <p:txBody>
          <a:bodyPr/>
          <a:lstStyle/>
          <a:p>
            <a:pPr algn="justLow" rtl="1"/>
            <a:r>
              <a:rPr lang="ar-SA" sz="5400" dirty="0"/>
              <a:t>أثر التوعية على أداء أنظمة إدراة السلامة والصحة المهنية في بيئة العمل</a:t>
            </a:r>
          </a:p>
        </p:txBody>
      </p:sp>
    </p:spTree>
    <p:extLst>
      <p:ext uri="{BB962C8B-B14F-4D97-AF65-F5344CB8AC3E}">
        <p14:creationId xmlns:p14="http://schemas.microsoft.com/office/powerpoint/2010/main" val="14626577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0EEF0"/>
        </a:solidFill>
        <a:effectLst/>
      </p:bgPr>
    </p:bg>
    <p:spTree>
      <p:nvGrpSpPr>
        <p:cNvPr id="1" name=""/>
        <p:cNvGrpSpPr/>
        <p:nvPr/>
      </p:nvGrpSpPr>
      <p:grpSpPr>
        <a:xfrm>
          <a:off x="0" y="0"/>
          <a:ext cx="0" cy="0"/>
          <a:chOff x="0" y="0"/>
          <a:chExt cx="0" cy="0"/>
        </a:xfrm>
      </p:grpSpPr>
      <p:grpSp>
        <p:nvGrpSpPr>
          <p:cNvPr id="32" name="Group 31">
            <a:extLst>
              <a:ext uri="{FF2B5EF4-FFF2-40B4-BE49-F238E27FC236}">
                <a16:creationId xmlns:a16="http://schemas.microsoft.com/office/drawing/2014/main" id="{DEA36CD1-A232-45C6-81D0-FF676E79B61E}"/>
              </a:ext>
            </a:extLst>
          </p:cNvPr>
          <p:cNvGrpSpPr/>
          <p:nvPr/>
        </p:nvGrpSpPr>
        <p:grpSpPr>
          <a:xfrm>
            <a:off x="-881742" y="0"/>
            <a:ext cx="13073742" cy="6858000"/>
            <a:chOff x="-1030514" y="0"/>
            <a:chExt cx="13073742" cy="6858000"/>
          </a:xfrm>
        </p:grpSpPr>
        <p:sp>
          <p:nvSpPr>
            <p:cNvPr id="28" name="Rectangle 27">
              <a:extLst>
                <a:ext uri="{FF2B5EF4-FFF2-40B4-BE49-F238E27FC236}">
                  <a16:creationId xmlns:a16="http://schemas.microsoft.com/office/drawing/2014/main" id="{A11D4488-BEEE-4523-BF4A-73C4C95CCD2B}"/>
                </a:ext>
              </a:extLst>
            </p:cNvPr>
            <p:cNvSpPr/>
            <p:nvPr/>
          </p:nvSpPr>
          <p:spPr>
            <a:xfrm>
              <a:off x="-1030514"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E278C53F-B948-4E20-B061-EB63FF9E5B5F}"/>
                </a:ext>
              </a:extLst>
            </p:cNvPr>
            <p:cNvSpPr/>
            <p:nvPr/>
          </p:nvSpPr>
          <p:spPr>
            <a:xfrm>
              <a:off x="10609943" y="2732314"/>
              <a:ext cx="551543" cy="1393371"/>
            </a:xfrm>
            <a:prstGeom prst="rect">
              <a:avLst/>
            </a:pr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F91E323B-6F3E-475A-A5A7-E80446AEA28C}"/>
                </a:ext>
              </a:extLst>
            </p:cNvPr>
            <p:cNvSpPr txBox="1"/>
            <p:nvPr/>
          </p:nvSpPr>
          <p:spPr>
            <a:xfrm rot="16200000">
              <a:off x="9840685" y="3136611"/>
              <a:ext cx="2090057" cy="584775"/>
            </a:xfrm>
            <a:prstGeom prst="rect">
              <a:avLst/>
            </a:prstGeom>
            <a:noFill/>
          </p:spPr>
          <p:txBody>
            <a:bodyPr wrap="square" rtlCol="0">
              <a:spAutoFit/>
            </a:bodyPr>
            <a:lstStyle/>
            <a:p>
              <a:pPr algn="ctr"/>
              <a:r>
                <a:rPr lang="en-US" sz="3200" b="1" dirty="0">
                  <a:solidFill>
                    <a:srgbClr val="F0EEF0"/>
                  </a:solidFill>
                  <a:latin typeface="Montserrat" panose="02000505000000020004" pitchFamily="2" charset="0"/>
                </a:rPr>
                <a:t>2012</a:t>
              </a:r>
            </a:p>
          </p:txBody>
        </p:sp>
        <p:sp>
          <p:nvSpPr>
            <p:cNvPr id="31" name="Isosceles Triangle 30">
              <a:extLst>
                <a:ext uri="{FF2B5EF4-FFF2-40B4-BE49-F238E27FC236}">
                  <a16:creationId xmlns:a16="http://schemas.microsoft.com/office/drawing/2014/main" id="{6F9AD1C9-B71A-4D8D-8F52-77292535D056}"/>
                </a:ext>
              </a:extLst>
            </p:cNvPr>
            <p:cNvSpPr/>
            <p:nvPr/>
          </p:nvSpPr>
          <p:spPr>
            <a:xfrm rot="5400000">
              <a:off x="10412186" y="2988127"/>
              <a:ext cx="2380342" cy="881743"/>
            </a:xfrm>
            <a:prstGeom prst="triangle">
              <a:avLst/>
            </a:prstGeom>
            <a:solidFill>
              <a:srgbClr val="2BB5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2" name="Rectangle 131">
            <a:extLst>
              <a:ext uri="{FF2B5EF4-FFF2-40B4-BE49-F238E27FC236}">
                <a16:creationId xmlns:a16="http://schemas.microsoft.com/office/drawing/2014/main" id="{71883E71-270A-4B7A-A6F1-8D930DCFAE74}"/>
              </a:ext>
            </a:extLst>
          </p:cNvPr>
          <p:cNvSpPr/>
          <p:nvPr/>
        </p:nvSpPr>
        <p:spPr>
          <a:xfrm>
            <a:off x="-1431378"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Rectangle 136">
            <a:extLst>
              <a:ext uri="{FF2B5EF4-FFF2-40B4-BE49-F238E27FC236}">
                <a16:creationId xmlns:a16="http://schemas.microsoft.com/office/drawing/2014/main" id="{CEFA7B59-6C33-4D92-B710-A74B87EF968C}"/>
              </a:ext>
            </a:extLst>
          </p:cNvPr>
          <p:cNvSpPr/>
          <p:nvPr/>
        </p:nvSpPr>
        <p:spPr>
          <a:xfrm>
            <a:off x="-1981014"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Rectangle 140">
            <a:extLst>
              <a:ext uri="{FF2B5EF4-FFF2-40B4-BE49-F238E27FC236}">
                <a16:creationId xmlns:a16="http://schemas.microsoft.com/office/drawing/2014/main" id="{D933D379-7D7A-4103-8EEC-86CB419CCA04}"/>
              </a:ext>
            </a:extLst>
          </p:cNvPr>
          <p:cNvSpPr/>
          <p:nvPr/>
        </p:nvSpPr>
        <p:spPr>
          <a:xfrm>
            <a:off x="-2525008"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HRSD" panose="02000906030000020004" pitchFamily="2" charset="-78"/>
              <a:cs typeface="HRSD" panose="02000906030000020004" pitchFamily="2" charset="-78"/>
            </a:endParaRPr>
          </a:p>
        </p:txBody>
      </p:sp>
      <p:sp>
        <p:nvSpPr>
          <p:cNvPr id="145" name="Rectangle 144">
            <a:extLst>
              <a:ext uri="{FF2B5EF4-FFF2-40B4-BE49-F238E27FC236}">
                <a16:creationId xmlns:a16="http://schemas.microsoft.com/office/drawing/2014/main" id="{C9DA9384-3839-493B-B3B7-E30AB3AF2814}"/>
              </a:ext>
            </a:extLst>
          </p:cNvPr>
          <p:cNvSpPr/>
          <p:nvPr/>
        </p:nvSpPr>
        <p:spPr>
          <a:xfrm>
            <a:off x="-3058028"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Rectangle 148">
            <a:extLst>
              <a:ext uri="{FF2B5EF4-FFF2-40B4-BE49-F238E27FC236}">
                <a16:creationId xmlns:a16="http://schemas.microsoft.com/office/drawing/2014/main" id="{1A5DCC23-4EAA-4F6E-96F0-5B2AE8EA2086}"/>
              </a:ext>
            </a:extLst>
          </p:cNvPr>
          <p:cNvSpPr/>
          <p:nvPr/>
        </p:nvSpPr>
        <p:spPr>
          <a:xfrm>
            <a:off x="-3607664"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Box 70">
            <a:extLst>
              <a:ext uri="{FF2B5EF4-FFF2-40B4-BE49-F238E27FC236}">
                <a16:creationId xmlns:a16="http://schemas.microsoft.com/office/drawing/2014/main" id="{C774A983-CAB0-41A3-8B2A-7EC1A26A7350}"/>
              </a:ext>
            </a:extLst>
          </p:cNvPr>
          <p:cNvSpPr txBox="1"/>
          <p:nvPr/>
        </p:nvSpPr>
        <p:spPr>
          <a:xfrm rot="16200000">
            <a:off x="7591653" y="3136610"/>
            <a:ext cx="6857998" cy="584775"/>
          </a:xfrm>
          <a:prstGeom prst="rect">
            <a:avLst/>
          </a:prstGeom>
          <a:solidFill>
            <a:srgbClr val="E57B33"/>
          </a:solidFill>
        </p:spPr>
        <p:txBody>
          <a:bodyPr wrap="square" rtlCol="0">
            <a:spAutoFit/>
          </a:bodyPr>
          <a:lstStyle/>
          <a:p>
            <a:pPr algn="ctr"/>
            <a:r>
              <a:rPr lang="ar-DZ" sz="3200" b="1" dirty="0">
                <a:solidFill>
                  <a:schemeClr val="bg1"/>
                </a:solidFill>
                <a:latin typeface="Montserrat" panose="02000505000000020004" pitchFamily="2" charset="0"/>
              </a:rPr>
              <a:t>السلوك والثقافة والمبادئ</a:t>
            </a:r>
          </a:p>
        </p:txBody>
      </p:sp>
      <p:sp>
        <p:nvSpPr>
          <p:cNvPr id="72" name="TextBox 71">
            <a:extLst>
              <a:ext uri="{FF2B5EF4-FFF2-40B4-BE49-F238E27FC236}">
                <a16:creationId xmlns:a16="http://schemas.microsoft.com/office/drawing/2014/main" id="{49C4536E-2EA0-4B8B-8CEB-59E4D5C9F602}"/>
              </a:ext>
            </a:extLst>
          </p:cNvPr>
          <p:cNvSpPr txBox="1"/>
          <p:nvPr/>
        </p:nvSpPr>
        <p:spPr>
          <a:xfrm rot="16200000">
            <a:off x="6991584" y="3125976"/>
            <a:ext cx="6879262" cy="584775"/>
          </a:xfrm>
          <a:prstGeom prst="rect">
            <a:avLst/>
          </a:prstGeom>
          <a:solidFill>
            <a:srgbClr val="158285"/>
          </a:solidFill>
        </p:spPr>
        <p:txBody>
          <a:bodyPr wrap="square" rtlCol="0">
            <a:spAutoFit/>
          </a:bodyPr>
          <a:lstStyle/>
          <a:p>
            <a:pPr algn="ctr"/>
            <a:r>
              <a:rPr lang="ar-DZ" sz="3200" b="1" dirty="0">
                <a:solidFill>
                  <a:schemeClr val="bg1"/>
                </a:solidFill>
                <a:latin typeface="HRSD" panose="02000906030000020004" pitchFamily="2" charset="-78"/>
                <a:cs typeface="HRSD" panose="02000906030000020004" pitchFamily="2" charset="-78"/>
              </a:rPr>
              <a:t>أفضل الممارسات للتوعية</a:t>
            </a:r>
          </a:p>
        </p:txBody>
      </p:sp>
      <p:sp>
        <p:nvSpPr>
          <p:cNvPr id="73" name="TextBox 72">
            <a:extLst>
              <a:ext uri="{FF2B5EF4-FFF2-40B4-BE49-F238E27FC236}">
                <a16:creationId xmlns:a16="http://schemas.microsoft.com/office/drawing/2014/main" id="{53F1057D-3C97-4255-8E49-02D86A9AF5CD}"/>
              </a:ext>
            </a:extLst>
          </p:cNvPr>
          <p:cNvSpPr txBox="1"/>
          <p:nvPr/>
        </p:nvSpPr>
        <p:spPr>
          <a:xfrm rot="16200000">
            <a:off x="6433088" y="3167388"/>
            <a:ext cx="6857997" cy="523220"/>
          </a:xfrm>
          <a:prstGeom prst="rect">
            <a:avLst/>
          </a:prstGeom>
          <a:solidFill>
            <a:srgbClr val="00B050"/>
          </a:solidFill>
        </p:spPr>
        <p:txBody>
          <a:bodyPr wrap="square" rtlCol="0">
            <a:spAutoFit/>
          </a:bodyPr>
          <a:lstStyle/>
          <a:p>
            <a:pPr algn="ctr"/>
            <a:r>
              <a:rPr lang="ar-DZ" sz="2800" b="1" dirty="0">
                <a:solidFill>
                  <a:schemeClr val="bg1"/>
                </a:solidFill>
                <a:latin typeface="Montserrat" panose="02000505000000020004" pitchFamily="2" charset="0"/>
              </a:rPr>
              <a:t>الفئات المستهدفة بالتوعية في السلامة والصحة المهنية</a:t>
            </a:r>
          </a:p>
        </p:txBody>
      </p:sp>
      <p:sp>
        <p:nvSpPr>
          <p:cNvPr id="74" name="TextBox 73">
            <a:extLst>
              <a:ext uri="{FF2B5EF4-FFF2-40B4-BE49-F238E27FC236}">
                <a16:creationId xmlns:a16="http://schemas.microsoft.com/office/drawing/2014/main" id="{D2CD1C23-8A34-4A89-891F-7EF4097339B7}"/>
              </a:ext>
            </a:extLst>
          </p:cNvPr>
          <p:cNvSpPr txBox="1"/>
          <p:nvPr/>
        </p:nvSpPr>
        <p:spPr>
          <a:xfrm rot="16200000">
            <a:off x="5895925" y="3151911"/>
            <a:ext cx="6857999" cy="523220"/>
          </a:xfrm>
          <a:prstGeom prst="rect">
            <a:avLst/>
          </a:prstGeom>
          <a:solidFill>
            <a:schemeClr val="accent2"/>
          </a:solidFill>
        </p:spPr>
        <p:txBody>
          <a:bodyPr wrap="square" rtlCol="0">
            <a:spAutoFit/>
          </a:bodyPr>
          <a:lstStyle/>
          <a:p>
            <a:pPr algn="ctr"/>
            <a:r>
              <a:rPr lang="ar-DZ" sz="2800" b="1" dirty="0">
                <a:solidFill>
                  <a:schemeClr val="bg1"/>
                </a:solidFill>
                <a:latin typeface="HRSD" panose="02000906030000020004" pitchFamily="2" charset="-78"/>
                <a:cs typeface="HRSD" panose="02000906030000020004" pitchFamily="2" charset="-78"/>
              </a:rPr>
              <a:t>الأثر المتوقع للتوعية على السلامة والصحة المهنية</a:t>
            </a:r>
          </a:p>
        </p:txBody>
      </p:sp>
      <p:sp>
        <p:nvSpPr>
          <p:cNvPr id="75" name="TextBox 74">
            <a:extLst>
              <a:ext uri="{FF2B5EF4-FFF2-40B4-BE49-F238E27FC236}">
                <a16:creationId xmlns:a16="http://schemas.microsoft.com/office/drawing/2014/main" id="{9A9D0F4D-A402-4418-A49C-CD58245E109A}"/>
              </a:ext>
            </a:extLst>
          </p:cNvPr>
          <p:cNvSpPr txBox="1"/>
          <p:nvPr/>
        </p:nvSpPr>
        <p:spPr>
          <a:xfrm rot="16200000">
            <a:off x="5337126" y="3136609"/>
            <a:ext cx="6857998" cy="584775"/>
          </a:xfrm>
          <a:prstGeom prst="rect">
            <a:avLst/>
          </a:prstGeom>
          <a:solidFill>
            <a:srgbClr val="92D050"/>
          </a:solidFill>
        </p:spPr>
        <p:txBody>
          <a:bodyPr wrap="square" rtlCol="0">
            <a:spAutoFit/>
          </a:bodyPr>
          <a:lstStyle/>
          <a:p>
            <a:pPr algn="ctr"/>
            <a:r>
              <a:rPr lang="ar-DZ" sz="3200" b="1" dirty="0">
                <a:solidFill>
                  <a:schemeClr val="bg1"/>
                </a:solidFill>
                <a:latin typeface="Montserrat" panose="02000505000000020004" pitchFamily="2" charset="0"/>
              </a:rPr>
              <a:t>المحتوى التوعوي في السلامة والصحة المهنية</a:t>
            </a:r>
          </a:p>
        </p:txBody>
      </p:sp>
      <p:sp>
        <p:nvSpPr>
          <p:cNvPr id="76" name="TextBox 75">
            <a:extLst>
              <a:ext uri="{FF2B5EF4-FFF2-40B4-BE49-F238E27FC236}">
                <a16:creationId xmlns:a16="http://schemas.microsoft.com/office/drawing/2014/main" id="{D8EA1C6C-3777-4F3F-92EF-9DD8989B8503}"/>
              </a:ext>
            </a:extLst>
          </p:cNvPr>
          <p:cNvSpPr txBox="1"/>
          <p:nvPr/>
        </p:nvSpPr>
        <p:spPr>
          <a:xfrm rot="16200000">
            <a:off x="4822010" y="3228944"/>
            <a:ext cx="6857997" cy="400110"/>
          </a:xfrm>
          <a:prstGeom prst="rect">
            <a:avLst/>
          </a:prstGeom>
          <a:solidFill>
            <a:srgbClr val="00B050"/>
          </a:solidFill>
        </p:spPr>
        <p:txBody>
          <a:bodyPr wrap="square" rtlCol="0">
            <a:spAutoFit/>
          </a:bodyPr>
          <a:lstStyle/>
          <a:p>
            <a:pPr algn="ctr"/>
            <a:r>
              <a:rPr lang="ar-DZ" sz="2000" b="1" dirty="0">
                <a:solidFill>
                  <a:schemeClr val="bg1"/>
                </a:solidFill>
                <a:latin typeface="Montserrat" panose="02000505000000020004" pitchFamily="2" charset="0"/>
              </a:rPr>
              <a:t>دور الجهات ذات العلاقة في التوعية بالسلامة والصحة المهنية في بيئة العمل</a:t>
            </a:r>
          </a:p>
        </p:txBody>
      </p:sp>
      <p:sp>
        <p:nvSpPr>
          <p:cNvPr id="77" name="Rectangle 76">
            <a:extLst>
              <a:ext uri="{FF2B5EF4-FFF2-40B4-BE49-F238E27FC236}">
                <a16:creationId xmlns:a16="http://schemas.microsoft.com/office/drawing/2014/main" id="{9A8011E0-D834-4551-84D9-BA07D30B8401}"/>
              </a:ext>
            </a:extLst>
          </p:cNvPr>
          <p:cNvSpPr/>
          <p:nvPr/>
        </p:nvSpPr>
        <p:spPr>
          <a:xfrm>
            <a:off x="2027317" y="813337"/>
            <a:ext cx="5639750" cy="5574763"/>
          </a:xfrm>
          <a:custGeom>
            <a:avLst/>
            <a:gdLst>
              <a:gd name="connsiteX0" fmla="*/ 0 w 4962344"/>
              <a:gd name="connsiteY0" fmla="*/ 0 h 2748647"/>
              <a:gd name="connsiteX1" fmla="*/ 452125 w 4962344"/>
              <a:gd name="connsiteY1" fmla="*/ 0 h 2748647"/>
              <a:gd name="connsiteX2" fmla="*/ 1053120 w 4962344"/>
              <a:gd name="connsiteY2" fmla="*/ 0 h 2748647"/>
              <a:gd name="connsiteX3" fmla="*/ 1703738 w 4962344"/>
              <a:gd name="connsiteY3" fmla="*/ 0 h 2748647"/>
              <a:gd name="connsiteX4" fmla="*/ 2106239 w 4962344"/>
              <a:gd name="connsiteY4" fmla="*/ 0 h 2748647"/>
              <a:gd name="connsiteX5" fmla="*/ 2607987 w 4962344"/>
              <a:gd name="connsiteY5" fmla="*/ 0 h 2748647"/>
              <a:gd name="connsiteX6" fmla="*/ 3159359 w 4962344"/>
              <a:gd name="connsiteY6" fmla="*/ 0 h 2748647"/>
              <a:gd name="connsiteX7" fmla="*/ 3760354 w 4962344"/>
              <a:gd name="connsiteY7" fmla="*/ 0 h 2748647"/>
              <a:gd name="connsiteX8" fmla="*/ 4311726 w 4962344"/>
              <a:gd name="connsiteY8" fmla="*/ 0 h 2748647"/>
              <a:gd name="connsiteX9" fmla="*/ 4962344 w 4962344"/>
              <a:gd name="connsiteY9" fmla="*/ 0 h 2748647"/>
              <a:gd name="connsiteX10" fmla="*/ 4962344 w 4962344"/>
              <a:gd name="connsiteY10" fmla="*/ 604702 h 2748647"/>
              <a:gd name="connsiteX11" fmla="*/ 4962344 w 4962344"/>
              <a:gd name="connsiteY11" fmla="*/ 1099459 h 2748647"/>
              <a:gd name="connsiteX12" fmla="*/ 4962344 w 4962344"/>
              <a:gd name="connsiteY12" fmla="*/ 1704161 h 2748647"/>
              <a:gd name="connsiteX13" fmla="*/ 4962344 w 4962344"/>
              <a:gd name="connsiteY13" fmla="*/ 2171431 h 2748647"/>
              <a:gd name="connsiteX14" fmla="*/ 4962344 w 4962344"/>
              <a:gd name="connsiteY14" fmla="*/ 2748647 h 2748647"/>
              <a:gd name="connsiteX15" fmla="*/ 4311726 w 4962344"/>
              <a:gd name="connsiteY15" fmla="*/ 2748647 h 2748647"/>
              <a:gd name="connsiteX16" fmla="*/ 3909224 w 4962344"/>
              <a:gd name="connsiteY16" fmla="*/ 2748647 h 2748647"/>
              <a:gd name="connsiteX17" fmla="*/ 3407476 w 4962344"/>
              <a:gd name="connsiteY17" fmla="*/ 2748647 h 2748647"/>
              <a:gd name="connsiteX18" fmla="*/ 2905728 w 4962344"/>
              <a:gd name="connsiteY18" fmla="*/ 2748647 h 2748647"/>
              <a:gd name="connsiteX19" fmla="*/ 2354357 w 4962344"/>
              <a:gd name="connsiteY19" fmla="*/ 2748647 h 2748647"/>
              <a:gd name="connsiteX20" fmla="*/ 1753362 w 4962344"/>
              <a:gd name="connsiteY20" fmla="*/ 2748647 h 2748647"/>
              <a:gd name="connsiteX21" fmla="*/ 1251613 w 4962344"/>
              <a:gd name="connsiteY21" fmla="*/ 2748647 h 2748647"/>
              <a:gd name="connsiteX22" fmla="*/ 799489 w 4962344"/>
              <a:gd name="connsiteY22" fmla="*/ 2748647 h 2748647"/>
              <a:gd name="connsiteX23" fmla="*/ 0 w 4962344"/>
              <a:gd name="connsiteY23" fmla="*/ 2748647 h 2748647"/>
              <a:gd name="connsiteX24" fmla="*/ 0 w 4962344"/>
              <a:gd name="connsiteY24" fmla="*/ 2226404 h 2748647"/>
              <a:gd name="connsiteX25" fmla="*/ 0 w 4962344"/>
              <a:gd name="connsiteY25" fmla="*/ 1759134 h 2748647"/>
              <a:gd name="connsiteX26" fmla="*/ 0 w 4962344"/>
              <a:gd name="connsiteY26" fmla="*/ 1264378 h 2748647"/>
              <a:gd name="connsiteX27" fmla="*/ 0 w 4962344"/>
              <a:gd name="connsiteY27" fmla="*/ 742135 h 2748647"/>
              <a:gd name="connsiteX28" fmla="*/ 0 w 4962344"/>
              <a:gd name="connsiteY28" fmla="*/ 0 h 2748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962344" h="2748647" fill="none" extrusionOk="0">
                <a:moveTo>
                  <a:pt x="0" y="0"/>
                </a:moveTo>
                <a:cubicBezTo>
                  <a:pt x="159017" y="-43869"/>
                  <a:pt x="251149" y="11919"/>
                  <a:pt x="452125" y="0"/>
                </a:cubicBezTo>
                <a:cubicBezTo>
                  <a:pt x="653102" y="-11919"/>
                  <a:pt x="847000" y="8189"/>
                  <a:pt x="1053120" y="0"/>
                </a:cubicBezTo>
                <a:cubicBezTo>
                  <a:pt x="1259241" y="-8189"/>
                  <a:pt x="1463991" y="42365"/>
                  <a:pt x="1703738" y="0"/>
                </a:cubicBezTo>
                <a:cubicBezTo>
                  <a:pt x="1943485" y="-42365"/>
                  <a:pt x="1958077" y="47745"/>
                  <a:pt x="2106239" y="0"/>
                </a:cubicBezTo>
                <a:cubicBezTo>
                  <a:pt x="2254401" y="-47745"/>
                  <a:pt x="2399346" y="33829"/>
                  <a:pt x="2607987" y="0"/>
                </a:cubicBezTo>
                <a:cubicBezTo>
                  <a:pt x="2816628" y="-33829"/>
                  <a:pt x="3016821" y="11923"/>
                  <a:pt x="3159359" y="0"/>
                </a:cubicBezTo>
                <a:cubicBezTo>
                  <a:pt x="3301897" y="-11923"/>
                  <a:pt x="3535960" y="33610"/>
                  <a:pt x="3760354" y="0"/>
                </a:cubicBezTo>
                <a:cubicBezTo>
                  <a:pt x="3984749" y="-33610"/>
                  <a:pt x="4071219" y="44573"/>
                  <a:pt x="4311726" y="0"/>
                </a:cubicBezTo>
                <a:cubicBezTo>
                  <a:pt x="4552233" y="-44573"/>
                  <a:pt x="4730060" y="71951"/>
                  <a:pt x="4962344" y="0"/>
                </a:cubicBezTo>
                <a:cubicBezTo>
                  <a:pt x="5015057" y="263947"/>
                  <a:pt x="4949507" y="431269"/>
                  <a:pt x="4962344" y="604702"/>
                </a:cubicBezTo>
                <a:cubicBezTo>
                  <a:pt x="4975181" y="778135"/>
                  <a:pt x="4918017" y="965267"/>
                  <a:pt x="4962344" y="1099459"/>
                </a:cubicBezTo>
                <a:cubicBezTo>
                  <a:pt x="5006671" y="1233651"/>
                  <a:pt x="4953500" y="1417656"/>
                  <a:pt x="4962344" y="1704161"/>
                </a:cubicBezTo>
                <a:cubicBezTo>
                  <a:pt x="4971188" y="1990666"/>
                  <a:pt x="4938808" y="1948391"/>
                  <a:pt x="4962344" y="2171431"/>
                </a:cubicBezTo>
                <a:cubicBezTo>
                  <a:pt x="4985880" y="2394471"/>
                  <a:pt x="4947599" y="2510953"/>
                  <a:pt x="4962344" y="2748647"/>
                </a:cubicBezTo>
                <a:cubicBezTo>
                  <a:pt x="4687414" y="2817313"/>
                  <a:pt x="4493624" y="2679507"/>
                  <a:pt x="4311726" y="2748647"/>
                </a:cubicBezTo>
                <a:cubicBezTo>
                  <a:pt x="4129828" y="2817787"/>
                  <a:pt x="4059384" y="2701305"/>
                  <a:pt x="3909224" y="2748647"/>
                </a:cubicBezTo>
                <a:cubicBezTo>
                  <a:pt x="3759064" y="2795989"/>
                  <a:pt x="3647618" y="2696604"/>
                  <a:pt x="3407476" y="2748647"/>
                </a:cubicBezTo>
                <a:cubicBezTo>
                  <a:pt x="3167334" y="2800690"/>
                  <a:pt x="3149129" y="2694476"/>
                  <a:pt x="2905728" y="2748647"/>
                </a:cubicBezTo>
                <a:cubicBezTo>
                  <a:pt x="2662327" y="2802818"/>
                  <a:pt x="2536969" y="2682627"/>
                  <a:pt x="2354357" y="2748647"/>
                </a:cubicBezTo>
                <a:cubicBezTo>
                  <a:pt x="2171745" y="2814667"/>
                  <a:pt x="1976811" y="2729958"/>
                  <a:pt x="1753362" y="2748647"/>
                </a:cubicBezTo>
                <a:cubicBezTo>
                  <a:pt x="1529914" y="2767336"/>
                  <a:pt x="1392780" y="2717477"/>
                  <a:pt x="1251613" y="2748647"/>
                </a:cubicBezTo>
                <a:cubicBezTo>
                  <a:pt x="1110446" y="2779817"/>
                  <a:pt x="934149" y="2702750"/>
                  <a:pt x="799489" y="2748647"/>
                </a:cubicBezTo>
                <a:cubicBezTo>
                  <a:pt x="664829" y="2794544"/>
                  <a:pt x="348703" y="2706717"/>
                  <a:pt x="0" y="2748647"/>
                </a:cubicBezTo>
                <a:cubicBezTo>
                  <a:pt x="-18000" y="2533995"/>
                  <a:pt x="31233" y="2363940"/>
                  <a:pt x="0" y="2226404"/>
                </a:cubicBezTo>
                <a:cubicBezTo>
                  <a:pt x="-31233" y="2088868"/>
                  <a:pt x="45327" y="1858262"/>
                  <a:pt x="0" y="1759134"/>
                </a:cubicBezTo>
                <a:cubicBezTo>
                  <a:pt x="-45327" y="1660006"/>
                  <a:pt x="37654" y="1435954"/>
                  <a:pt x="0" y="1264378"/>
                </a:cubicBezTo>
                <a:cubicBezTo>
                  <a:pt x="-37654" y="1092802"/>
                  <a:pt x="27045" y="882997"/>
                  <a:pt x="0" y="742135"/>
                </a:cubicBezTo>
                <a:cubicBezTo>
                  <a:pt x="-27045" y="601273"/>
                  <a:pt x="55605" y="160627"/>
                  <a:pt x="0" y="0"/>
                </a:cubicBezTo>
                <a:close/>
              </a:path>
              <a:path w="4962344" h="2748647" stroke="0" extrusionOk="0">
                <a:moveTo>
                  <a:pt x="0" y="0"/>
                </a:moveTo>
                <a:cubicBezTo>
                  <a:pt x="82040" y="-31298"/>
                  <a:pt x="261497" y="36743"/>
                  <a:pt x="402501" y="0"/>
                </a:cubicBezTo>
                <a:cubicBezTo>
                  <a:pt x="543505" y="-36743"/>
                  <a:pt x="819361" y="40507"/>
                  <a:pt x="953873" y="0"/>
                </a:cubicBezTo>
                <a:cubicBezTo>
                  <a:pt x="1088385" y="-40507"/>
                  <a:pt x="1318227" y="58970"/>
                  <a:pt x="1505244" y="0"/>
                </a:cubicBezTo>
                <a:cubicBezTo>
                  <a:pt x="1692261" y="-58970"/>
                  <a:pt x="1918584" y="56256"/>
                  <a:pt x="2056616" y="0"/>
                </a:cubicBezTo>
                <a:cubicBezTo>
                  <a:pt x="2194648" y="-56256"/>
                  <a:pt x="2421604" y="54548"/>
                  <a:pt x="2607987" y="0"/>
                </a:cubicBezTo>
                <a:cubicBezTo>
                  <a:pt x="2794370" y="-54548"/>
                  <a:pt x="2821708" y="26409"/>
                  <a:pt x="3010489" y="0"/>
                </a:cubicBezTo>
                <a:cubicBezTo>
                  <a:pt x="3199270" y="-26409"/>
                  <a:pt x="3235613" y="43018"/>
                  <a:pt x="3412990" y="0"/>
                </a:cubicBezTo>
                <a:cubicBezTo>
                  <a:pt x="3590367" y="-43018"/>
                  <a:pt x="3660113" y="28323"/>
                  <a:pt x="3865115" y="0"/>
                </a:cubicBezTo>
                <a:cubicBezTo>
                  <a:pt x="4070118" y="-28323"/>
                  <a:pt x="4712344" y="21033"/>
                  <a:pt x="4962344" y="0"/>
                </a:cubicBezTo>
                <a:cubicBezTo>
                  <a:pt x="4981185" y="176914"/>
                  <a:pt x="4893248" y="455594"/>
                  <a:pt x="4962344" y="604702"/>
                </a:cubicBezTo>
                <a:cubicBezTo>
                  <a:pt x="5031440" y="753810"/>
                  <a:pt x="4947842" y="930668"/>
                  <a:pt x="4962344" y="1099459"/>
                </a:cubicBezTo>
                <a:cubicBezTo>
                  <a:pt x="4976846" y="1268250"/>
                  <a:pt x="4940240" y="1489208"/>
                  <a:pt x="4962344" y="1676675"/>
                </a:cubicBezTo>
                <a:cubicBezTo>
                  <a:pt x="4984448" y="1864142"/>
                  <a:pt x="4944940" y="1954028"/>
                  <a:pt x="4962344" y="2198918"/>
                </a:cubicBezTo>
                <a:cubicBezTo>
                  <a:pt x="4979748" y="2443808"/>
                  <a:pt x="4924001" y="2515455"/>
                  <a:pt x="4962344" y="2748647"/>
                </a:cubicBezTo>
                <a:cubicBezTo>
                  <a:pt x="4694154" y="2753941"/>
                  <a:pt x="4505110" y="2703694"/>
                  <a:pt x="4361349" y="2748647"/>
                </a:cubicBezTo>
                <a:cubicBezTo>
                  <a:pt x="4217589" y="2793600"/>
                  <a:pt x="4117162" y="2714178"/>
                  <a:pt x="3909224" y="2748647"/>
                </a:cubicBezTo>
                <a:cubicBezTo>
                  <a:pt x="3701287" y="2783116"/>
                  <a:pt x="3641407" y="2714739"/>
                  <a:pt x="3506723" y="2748647"/>
                </a:cubicBezTo>
                <a:cubicBezTo>
                  <a:pt x="3372039" y="2782555"/>
                  <a:pt x="3263166" y="2747379"/>
                  <a:pt x="3054598" y="2748647"/>
                </a:cubicBezTo>
                <a:cubicBezTo>
                  <a:pt x="2846030" y="2749915"/>
                  <a:pt x="2630669" y="2745409"/>
                  <a:pt x="2403980" y="2748647"/>
                </a:cubicBezTo>
                <a:cubicBezTo>
                  <a:pt x="2177291" y="2751885"/>
                  <a:pt x="1982555" y="2720156"/>
                  <a:pt x="1852608" y="2748647"/>
                </a:cubicBezTo>
                <a:cubicBezTo>
                  <a:pt x="1722661" y="2777138"/>
                  <a:pt x="1555463" y="2717601"/>
                  <a:pt x="1350860" y="2748647"/>
                </a:cubicBezTo>
                <a:cubicBezTo>
                  <a:pt x="1146257" y="2779693"/>
                  <a:pt x="1084272" y="2726248"/>
                  <a:pt x="948359" y="2748647"/>
                </a:cubicBezTo>
                <a:cubicBezTo>
                  <a:pt x="812446" y="2771046"/>
                  <a:pt x="328266" y="2727141"/>
                  <a:pt x="0" y="2748647"/>
                </a:cubicBezTo>
                <a:cubicBezTo>
                  <a:pt x="-52712" y="2632885"/>
                  <a:pt x="51145" y="2439479"/>
                  <a:pt x="0" y="2198918"/>
                </a:cubicBezTo>
                <a:cubicBezTo>
                  <a:pt x="-51145" y="1958357"/>
                  <a:pt x="20817" y="1821990"/>
                  <a:pt x="0" y="1676675"/>
                </a:cubicBezTo>
                <a:cubicBezTo>
                  <a:pt x="-20817" y="1531360"/>
                  <a:pt x="13266" y="1424934"/>
                  <a:pt x="0" y="1209405"/>
                </a:cubicBezTo>
                <a:cubicBezTo>
                  <a:pt x="-13266" y="993876"/>
                  <a:pt x="13375" y="902898"/>
                  <a:pt x="0" y="742135"/>
                </a:cubicBezTo>
                <a:cubicBezTo>
                  <a:pt x="-13375" y="581372"/>
                  <a:pt x="4775" y="319526"/>
                  <a:pt x="0" y="0"/>
                </a:cubicBezTo>
                <a:close/>
              </a:path>
            </a:pathLst>
          </a:custGeom>
          <a:solidFill>
            <a:srgbClr val="F0EEF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342900" indent="-342900" algn="r" rtl="1">
              <a:lnSpc>
                <a:spcPct val="150000"/>
              </a:lnSpc>
              <a:buFont typeface="Wingdings" panose="05000000000000000000" pitchFamily="2" charset="2"/>
              <a:buChar char="v"/>
            </a:pPr>
            <a:r>
              <a:rPr lang="ar-SA" sz="2800" dirty="0">
                <a:solidFill>
                  <a:schemeClr val="tx1"/>
                </a:solidFill>
                <a:latin typeface="HRSD" panose="02000906030000020004" pitchFamily="2" charset="-78"/>
                <a:cs typeface="HRSD" panose="02000906030000020004" pitchFamily="2" charset="-78"/>
              </a:rPr>
              <a:t>تحديد واقتراح مواضيع. </a:t>
            </a:r>
            <a:endParaRPr lang="en-US" sz="2800" dirty="0">
              <a:solidFill>
                <a:schemeClr val="tx1"/>
              </a:solidFill>
              <a:latin typeface="HRSD" panose="02000906030000020004" pitchFamily="2" charset="-78"/>
              <a:cs typeface="HRSD" panose="02000906030000020004" pitchFamily="2" charset="-78"/>
            </a:endParaRPr>
          </a:p>
          <a:p>
            <a:pPr marL="342900" indent="-342900" algn="r" rtl="1">
              <a:lnSpc>
                <a:spcPct val="150000"/>
              </a:lnSpc>
              <a:buFont typeface="Wingdings" panose="05000000000000000000" pitchFamily="2" charset="2"/>
              <a:buChar char="v"/>
            </a:pPr>
            <a:r>
              <a:rPr lang="ar-SA" sz="2800" dirty="0">
                <a:solidFill>
                  <a:schemeClr val="tx1"/>
                </a:solidFill>
                <a:latin typeface="HRSD" panose="02000906030000020004" pitchFamily="2" charset="-78"/>
                <a:cs typeface="HRSD" panose="02000906030000020004" pitchFamily="2" charset="-78"/>
              </a:rPr>
              <a:t>تحديد الأهداف.</a:t>
            </a:r>
          </a:p>
          <a:p>
            <a:pPr marL="342900" indent="-342900" algn="r" rtl="1">
              <a:lnSpc>
                <a:spcPct val="150000"/>
              </a:lnSpc>
              <a:buFont typeface="Wingdings" panose="05000000000000000000" pitchFamily="2" charset="2"/>
              <a:buChar char="v"/>
            </a:pPr>
            <a:r>
              <a:rPr lang="ar-SA" sz="2800" dirty="0">
                <a:solidFill>
                  <a:schemeClr val="tx1"/>
                </a:solidFill>
                <a:latin typeface="HRSD" panose="02000906030000020004" pitchFamily="2" charset="-78"/>
                <a:cs typeface="HRSD" panose="02000906030000020004" pitchFamily="2" charset="-78"/>
              </a:rPr>
              <a:t>تصميم المحتوى وتحديد الوسائل والطرق. </a:t>
            </a:r>
          </a:p>
          <a:p>
            <a:pPr marL="342900" indent="-342900" algn="r" rtl="1">
              <a:lnSpc>
                <a:spcPct val="150000"/>
              </a:lnSpc>
              <a:buFont typeface="Wingdings" panose="05000000000000000000" pitchFamily="2" charset="2"/>
              <a:buChar char="v"/>
            </a:pPr>
            <a:r>
              <a:rPr lang="ar-SA" sz="2800" dirty="0">
                <a:solidFill>
                  <a:schemeClr val="tx1"/>
                </a:solidFill>
                <a:latin typeface="HRSD" panose="02000906030000020004" pitchFamily="2" charset="-78"/>
                <a:cs typeface="HRSD" panose="02000906030000020004" pitchFamily="2" charset="-78"/>
              </a:rPr>
              <a:t>التنسيق بين الأطراف المعنية.</a:t>
            </a:r>
          </a:p>
          <a:p>
            <a:pPr marL="342900" indent="-342900" algn="r" rtl="1">
              <a:lnSpc>
                <a:spcPct val="150000"/>
              </a:lnSpc>
              <a:buFont typeface="Wingdings" panose="05000000000000000000" pitchFamily="2" charset="2"/>
              <a:buChar char="v"/>
            </a:pPr>
            <a:r>
              <a:rPr lang="ar-SA" sz="2800" dirty="0">
                <a:solidFill>
                  <a:schemeClr val="tx1"/>
                </a:solidFill>
                <a:latin typeface="HRSD" panose="02000906030000020004" pitchFamily="2" charset="-78"/>
                <a:cs typeface="HRSD" panose="02000906030000020004" pitchFamily="2" charset="-78"/>
              </a:rPr>
              <a:t>دعم وتنفيذ الحملة أو البرنامج.</a:t>
            </a:r>
          </a:p>
          <a:p>
            <a:pPr marL="342900" indent="-342900" algn="r" rtl="1">
              <a:lnSpc>
                <a:spcPct val="150000"/>
              </a:lnSpc>
              <a:buFont typeface="Wingdings" panose="05000000000000000000" pitchFamily="2" charset="2"/>
              <a:buChar char="v"/>
            </a:pPr>
            <a:r>
              <a:rPr lang="ar-SA" sz="2800" dirty="0">
                <a:solidFill>
                  <a:schemeClr val="tx1"/>
                </a:solidFill>
                <a:latin typeface="HRSD" panose="02000906030000020004" pitchFamily="2" charset="-78"/>
                <a:cs typeface="HRSD" panose="02000906030000020004" pitchFamily="2" charset="-78"/>
              </a:rPr>
              <a:t>قياس الأثر. </a:t>
            </a:r>
          </a:p>
          <a:p>
            <a:pPr marL="342900" indent="-342900" algn="r" rtl="1">
              <a:lnSpc>
                <a:spcPct val="150000"/>
              </a:lnSpc>
              <a:buFont typeface="Wingdings" panose="05000000000000000000" pitchFamily="2" charset="2"/>
              <a:buChar char="v"/>
            </a:pPr>
            <a:r>
              <a:rPr lang="ar-SA" sz="2800" dirty="0">
                <a:solidFill>
                  <a:schemeClr val="tx1"/>
                </a:solidFill>
                <a:latin typeface="HRSD" panose="02000906030000020004" pitchFamily="2" charset="-78"/>
                <a:cs typeface="HRSD" panose="02000906030000020004" pitchFamily="2" charset="-78"/>
              </a:rPr>
              <a:t>تسجيل ومشاركة النتائج.</a:t>
            </a:r>
          </a:p>
          <a:p>
            <a:pPr marL="342900" indent="-342900" algn="r" rtl="1">
              <a:lnSpc>
                <a:spcPct val="150000"/>
              </a:lnSpc>
              <a:buFont typeface="Wingdings" panose="05000000000000000000" pitchFamily="2" charset="2"/>
              <a:buChar char="v"/>
            </a:pPr>
            <a:r>
              <a:rPr lang="ar-SA" sz="2800" dirty="0">
                <a:solidFill>
                  <a:schemeClr val="tx1"/>
                </a:solidFill>
                <a:latin typeface="HRSD" panose="02000906030000020004" pitchFamily="2" charset="-78"/>
                <a:cs typeface="HRSD" panose="02000906030000020004" pitchFamily="2" charset="-78"/>
              </a:rPr>
              <a:t>التطوير المستمر. </a:t>
            </a:r>
          </a:p>
        </p:txBody>
      </p:sp>
      <p:sp>
        <p:nvSpPr>
          <p:cNvPr id="19" name="TextBox 74">
            <a:extLst>
              <a:ext uri="{FF2B5EF4-FFF2-40B4-BE49-F238E27FC236}">
                <a16:creationId xmlns:a16="http://schemas.microsoft.com/office/drawing/2014/main" id="{BFEEF02E-3A2F-4080-BADF-E7D32EB4E042}"/>
              </a:ext>
            </a:extLst>
          </p:cNvPr>
          <p:cNvSpPr txBox="1"/>
          <p:nvPr/>
        </p:nvSpPr>
        <p:spPr>
          <a:xfrm rot="16200000">
            <a:off x="5337127" y="3136609"/>
            <a:ext cx="6857998" cy="584775"/>
          </a:xfrm>
          <a:prstGeom prst="rect">
            <a:avLst/>
          </a:prstGeom>
          <a:solidFill>
            <a:srgbClr val="92D050"/>
          </a:solidFill>
        </p:spPr>
        <p:txBody>
          <a:bodyPr wrap="square" rtlCol="0">
            <a:spAutoFit/>
          </a:bodyPr>
          <a:lstStyle/>
          <a:p>
            <a:pPr algn="ctr"/>
            <a:r>
              <a:rPr lang="ar-DZ" sz="3200" b="1" dirty="0">
                <a:solidFill>
                  <a:schemeClr val="bg1"/>
                </a:solidFill>
                <a:latin typeface="Montserrat" panose="02000505000000020004" pitchFamily="2" charset="0"/>
              </a:rPr>
              <a:t>المحتوى التوعوي في السلامة والصحة المهنية</a:t>
            </a:r>
          </a:p>
        </p:txBody>
      </p:sp>
      <p:sp>
        <p:nvSpPr>
          <p:cNvPr id="20" name="TextBox 75">
            <a:extLst>
              <a:ext uri="{FF2B5EF4-FFF2-40B4-BE49-F238E27FC236}">
                <a16:creationId xmlns:a16="http://schemas.microsoft.com/office/drawing/2014/main" id="{33028A69-FA8F-422F-9E36-20E580251A56}"/>
              </a:ext>
            </a:extLst>
          </p:cNvPr>
          <p:cNvSpPr txBox="1"/>
          <p:nvPr/>
        </p:nvSpPr>
        <p:spPr>
          <a:xfrm rot="16200000">
            <a:off x="4822011" y="3228944"/>
            <a:ext cx="6857997" cy="400110"/>
          </a:xfrm>
          <a:prstGeom prst="rect">
            <a:avLst/>
          </a:prstGeom>
          <a:solidFill>
            <a:srgbClr val="00B050"/>
          </a:solidFill>
        </p:spPr>
        <p:txBody>
          <a:bodyPr wrap="square" rtlCol="0">
            <a:spAutoFit/>
          </a:bodyPr>
          <a:lstStyle/>
          <a:p>
            <a:pPr algn="ctr"/>
            <a:r>
              <a:rPr lang="ar-DZ" sz="2000" b="1" dirty="0">
                <a:solidFill>
                  <a:schemeClr val="bg1"/>
                </a:solidFill>
                <a:latin typeface="Montserrat" panose="02000505000000020004" pitchFamily="2" charset="0"/>
              </a:rPr>
              <a:t>دور الجهات ذات العلاقة في التوعية بالسلامة والصحة المهنية في بيئة العمل</a:t>
            </a:r>
          </a:p>
        </p:txBody>
      </p:sp>
      <p:sp>
        <p:nvSpPr>
          <p:cNvPr id="21" name="TextBox 72">
            <a:extLst>
              <a:ext uri="{FF2B5EF4-FFF2-40B4-BE49-F238E27FC236}">
                <a16:creationId xmlns:a16="http://schemas.microsoft.com/office/drawing/2014/main" id="{3D196C29-F6B4-4119-8A18-BA14674AB8A8}"/>
              </a:ext>
            </a:extLst>
          </p:cNvPr>
          <p:cNvSpPr txBox="1"/>
          <p:nvPr/>
        </p:nvSpPr>
        <p:spPr>
          <a:xfrm rot="16200000">
            <a:off x="6433089" y="3167388"/>
            <a:ext cx="6857997" cy="523220"/>
          </a:xfrm>
          <a:prstGeom prst="rect">
            <a:avLst/>
          </a:prstGeom>
          <a:solidFill>
            <a:srgbClr val="00B050"/>
          </a:solidFill>
        </p:spPr>
        <p:txBody>
          <a:bodyPr wrap="square" rtlCol="0">
            <a:spAutoFit/>
          </a:bodyPr>
          <a:lstStyle/>
          <a:p>
            <a:pPr algn="ctr"/>
            <a:r>
              <a:rPr lang="ar-DZ" sz="2800" b="1" dirty="0">
                <a:solidFill>
                  <a:schemeClr val="bg1"/>
                </a:solidFill>
                <a:latin typeface="Montserrat" panose="02000505000000020004" pitchFamily="2" charset="0"/>
              </a:rPr>
              <a:t>الفئات المستهدفة بالتوعية في السلامة والصحة المهنية</a:t>
            </a:r>
          </a:p>
        </p:txBody>
      </p:sp>
      <p:sp>
        <p:nvSpPr>
          <p:cNvPr id="22" name="TextBox 74">
            <a:extLst>
              <a:ext uri="{FF2B5EF4-FFF2-40B4-BE49-F238E27FC236}">
                <a16:creationId xmlns:a16="http://schemas.microsoft.com/office/drawing/2014/main" id="{18D2BFFD-79C5-45F7-9D35-38938C4DC9AD}"/>
              </a:ext>
            </a:extLst>
          </p:cNvPr>
          <p:cNvSpPr txBox="1"/>
          <p:nvPr/>
        </p:nvSpPr>
        <p:spPr>
          <a:xfrm rot="16200000">
            <a:off x="5337128" y="3136609"/>
            <a:ext cx="6857998" cy="584775"/>
          </a:xfrm>
          <a:prstGeom prst="rect">
            <a:avLst/>
          </a:prstGeom>
          <a:solidFill>
            <a:srgbClr val="92D050"/>
          </a:solidFill>
        </p:spPr>
        <p:txBody>
          <a:bodyPr wrap="square" rtlCol="0">
            <a:spAutoFit/>
          </a:bodyPr>
          <a:lstStyle/>
          <a:p>
            <a:pPr algn="ctr"/>
            <a:r>
              <a:rPr lang="ar-DZ" sz="3200" b="1" dirty="0">
                <a:solidFill>
                  <a:schemeClr val="bg1"/>
                </a:solidFill>
                <a:latin typeface="Montserrat" panose="02000505000000020004" pitchFamily="2" charset="0"/>
              </a:rPr>
              <a:t>المحتوى التوعوي في السلامة والصحة المهنية</a:t>
            </a:r>
          </a:p>
        </p:txBody>
      </p:sp>
      <p:sp>
        <p:nvSpPr>
          <p:cNvPr id="23" name="TextBox 75">
            <a:extLst>
              <a:ext uri="{FF2B5EF4-FFF2-40B4-BE49-F238E27FC236}">
                <a16:creationId xmlns:a16="http://schemas.microsoft.com/office/drawing/2014/main" id="{21649E46-35F5-4F9C-B0ED-FA586C201CA0}"/>
              </a:ext>
            </a:extLst>
          </p:cNvPr>
          <p:cNvSpPr txBox="1"/>
          <p:nvPr/>
        </p:nvSpPr>
        <p:spPr>
          <a:xfrm rot="16200000">
            <a:off x="4822012" y="3228944"/>
            <a:ext cx="6857997" cy="400110"/>
          </a:xfrm>
          <a:prstGeom prst="rect">
            <a:avLst/>
          </a:prstGeom>
          <a:solidFill>
            <a:srgbClr val="00B050"/>
          </a:solidFill>
        </p:spPr>
        <p:txBody>
          <a:bodyPr wrap="square" rtlCol="0">
            <a:spAutoFit/>
          </a:bodyPr>
          <a:lstStyle/>
          <a:p>
            <a:pPr algn="ctr"/>
            <a:r>
              <a:rPr lang="ar-DZ" sz="2000" b="1" dirty="0">
                <a:solidFill>
                  <a:schemeClr val="bg1"/>
                </a:solidFill>
                <a:latin typeface="Montserrat" panose="02000505000000020004" pitchFamily="2" charset="0"/>
              </a:rPr>
              <a:t>دور الجهات ذات العلاقة في التوعية بالسلامة والصحة المهنية في بيئة العمل</a:t>
            </a:r>
          </a:p>
        </p:txBody>
      </p:sp>
      <p:sp>
        <p:nvSpPr>
          <p:cNvPr id="24" name="TextBox 70">
            <a:extLst>
              <a:ext uri="{FF2B5EF4-FFF2-40B4-BE49-F238E27FC236}">
                <a16:creationId xmlns:a16="http://schemas.microsoft.com/office/drawing/2014/main" id="{6F7D5A85-DB8B-48A3-8835-7745A6C2A6F1}"/>
              </a:ext>
            </a:extLst>
          </p:cNvPr>
          <p:cNvSpPr txBox="1"/>
          <p:nvPr/>
        </p:nvSpPr>
        <p:spPr>
          <a:xfrm rot="16200000">
            <a:off x="7591654" y="3136610"/>
            <a:ext cx="6857998" cy="584775"/>
          </a:xfrm>
          <a:prstGeom prst="rect">
            <a:avLst/>
          </a:prstGeom>
          <a:solidFill>
            <a:srgbClr val="E57B33"/>
          </a:solidFill>
        </p:spPr>
        <p:txBody>
          <a:bodyPr wrap="square" rtlCol="0">
            <a:spAutoFit/>
          </a:bodyPr>
          <a:lstStyle/>
          <a:p>
            <a:pPr algn="ctr"/>
            <a:r>
              <a:rPr lang="ar-DZ" sz="3200" b="1" dirty="0">
                <a:solidFill>
                  <a:schemeClr val="bg1"/>
                </a:solidFill>
                <a:latin typeface="HRSD" panose="02000906030000020004" pitchFamily="2" charset="-78"/>
                <a:cs typeface="HRSD" panose="02000906030000020004" pitchFamily="2" charset="-78"/>
              </a:rPr>
              <a:t>السلوك والثقافة والمبادئ</a:t>
            </a:r>
          </a:p>
        </p:txBody>
      </p:sp>
      <p:sp>
        <p:nvSpPr>
          <p:cNvPr id="25" name="TextBox 72">
            <a:extLst>
              <a:ext uri="{FF2B5EF4-FFF2-40B4-BE49-F238E27FC236}">
                <a16:creationId xmlns:a16="http://schemas.microsoft.com/office/drawing/2014/main" id="{DDFCE156-EF46-40A5-8F17-3D3A27EE8874}"/>
              </a:ext>
            </a:extLst>
          </p:cNvPr>
          <p:cNvSpPr txBox="1"/>
          <p:nvPr/>
        </p:nvSpPr>
        <p:spPr>
          <a:xfrm rot="16200000">
            <a:off x="6433090" y="3167388"/>
            <a:ext cx="6857997" cy="523220"/>
          </a:xfrm>
          <a:prstGeom prst="rect">
            <a:avLst/>
          </a:prstGeom>
          <a:solidFill>
            <a:srgbClr val="00B050"/>
          </a:solidFill>
        </p:spPr>
        <p:txBody>
          <a:bodyPr wrap="square" rtlCol="0">
            <a:spAutoFit/>
          </a:bodyPr>
          <a:lstStyle/>
          <a:p>
            <a:pPr algn="ctr"/>
            <a:r>
              <a:rPr lang="ar-DZ" sz="2800" b="1" dirty="0">
                <a:solidFill>
                  <a:schemeClr val="bg1"/>
                </a:solidFill>
                <a:latin typeface="HRSD" panose="02000906030000020004" pitchFamily="2" charset="-78"/>
                <a:cs typeface="HRSD" panose="02000906030000020004" pitchFamily="2" charset="-78"/>
              </a:rPr>
              <a:t>الفئات المستهدفة بالتوعية في السلامة والصحة المهنية</a:t>
            </a:r>
          </a:p>
        </p:txBody>
      </p:sp>
      <p:sp>
        <p:nvSpPr>
          <p:cNvPr id="26" name="TextBox 74">
            <a:extLst>
              <a:ext uri="{FF2B5EF4-FFF2-40B4-BE49-F238E27FC236}">
                <a16:creationId xmlns:a16="http://schemas.microsoft.com/office/drawing/2014/main" id="{97D4729B-5933-47B2-AD61-6A239A5123DD}"/>
              </a:ext>
            </a:extLst>
          </p:cNvPr>
          <p:cNvSpPr txBox="1"/>
          <p:nvPr/>
        </p:nvSpPr>
        <p:spPr>
          <a:xfrm rot="16200000">
            <a:off x="5337129" y="3136609"/>
            <a:ext cx="6857998" cy="584775"/>
          </a:xfrm>
          <a:prstGeom prst="rect">
            <a:avLst/>
          </a:prstGeom>
          <a:solidFill>
            <a:srgbClr val="92D050"/>
          </a:solidFill>
        </p:spPr>
        <p:txBody>
          <a:bodyPr wrap="square" rtlCol="0">
            <a:spAutoFit/>
          </a:bodyPr>
          <a:lstStyle/>
          <a:p>
            <a:pPr algn="ctr"/>
            <a:r>
              <a:rPr lang="ar-DZ" sz="3200" b="1" dirty="0">
                <a:solidFill>
                  <a:schemeClr val="bg1"/>
                </a:solidFill>
                <a:latin typeface="HRSD" panose="02000906030000020004" pitchFamily="2" charset="-78"/>
                <a:cs typeface="HRSD" panose="02000906030000020004" pitchFamily="2" charset="-78"/>
              </a:rPr>
              <a:t>المحتوى التوعوي في السلامة والصحة المهنية</a:t>
            </a:r>
          </a:p>
        </p:txBody>
      </p:sp>
      <p:sp>
        <p:nvSpPr>
          <p:cNvPr id="27" name="TextBox 75">
            <a:extLst>
              <a:ext uri="{FF2B5EF4-FFF2-40B4-BE49-F238E27FC236}">
                <a16:creationId xmlns:a16="http://schemas.microsoft.com/office/drawing/2014/main" id="{06F7AD81-BD73-4A42-9C5D-FFEAEBB8AAD8}"/>
              </a:ext>
            </a:extLst>
          </p:cNvPr>
          <p:cNvSpPr txBox="1"/>
          <p:nvPr/>
        </p:nvSpPr>
        <p:spPr>
          <a:xfrm rot="16200000">
            <a:off x="4822013" y="3228944"/>
            <a:ext cx="6857997" cy="400110"/>
          </a:xfrm>
          <a:prstGeom prst="rect">
            <a:avLst/>
          </a:prstGeom>
          <a:solidFill>
            <a:srgbClr val="00B050"/>
          </a:solidFill>
        </p:spPr>
        <p:txBody>
          <a:bodyPr wrap="square" rtlCol="0">
            <a:spAutoFit/>
          </a:bodyPr>
          <a:lstStyle/>
          <a:p>
            <a:pPr algn="ctr"/>
            <a:r>
              <a:rPr lang="ar-DZ" sz="2000" b="1" dirty="0">
                <a:solidFill>
                  <a:schemeClr val="bg1"/>
                </a:solidFill>
                <a:latin typeface="HRSD" panose="02000906030000020004" pitchFamily="2" charset="-78"/>
                <a:cs typeface="HRSD" panose="02000906030000020004" pitchFamily="2" charset="-78"/>
              </a:rPr>
              <a:t>دور الجهات ذات العلاقة في التوعية بالسلامة والصحة المهنية في بيئة العمل</a:t>
            </a:r>
          </a:p>
        </p:txBody>
      </p:sp>
      <p:pic>
        <p:nvPicPr>
          <p:cNvPr id="2" name="Picture 1">
            <a:extLst>
              <a:ext uri="{FF2B5EF4-FFF2-40B4-BE49-F238E27FC236}">
                <a16:creationId xmlns:a16="http://schemas.microsoft.com/office/drawing/2014/main" id="{520879D0-3FF7-4D53-9F76-D726E681C532}"/>
              </a:ext>
            </a:extLst>
          </p:cNvPr>
          <p:cNvPicPr>
            <a:picLocks noChangeAspect="1"/>
          </p:cNvPicPr>
          <p:nvPr/>
        </p:nvPicPr>
        <p:blipFill>
          <a:blip r:embed="rId2"/>
          <a:stretch>
            <a:fillRect/>
          </a:stretch>
        </p:blipFill>
        <p:spPr>
          <a:xfrm flipH="1">
            <a:off x="865127" y="3027345"/>
            <a:ext cx="2893364" cy="2893364"/>
          </a:xfrm>
          <a:prstGeom prst="rect">
            <a:avLst/>
          </a:prstGeom>
        </p:spPr>
      </p:pic>
    </p:spTree>
    <p:extLst>
      <p:ext uri="{BB962C8B-B14F-4D97-AF65-F5344CB8AC3E}">
        <p14:creationId xmlns:p14="http://schemas.microsoft.com/office/powerpoint/2010/main" val="283946742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77">
                                            <p:txEl>
                                              <p:pRg st="0" end="0"/>
                                            </p:txEl>
                                          </p:spTgt>
                                        </p:tgtEl>
                                        <p:attrNameLst>
                                          <p:attrName>style.visibility</p:attrName>
                                        </p:attrNameLst>
                                      </p:cBhvr>
                                      <p:to>
                                        <p:strVal val="visible"/>
                                      </p:to>
                                    </p:set>
                                    <p:animEffect transition="in" filter="fade">
                                      <p:cBhvr>
                                        <p:cTn id="7" dur="1000"/>
                                        <p:tgtEl>
                                          <p:spTgt spid="77">
                                            <p:txEl>
                                              <p:pRg st="0" end="0"/>
                                            </p:txEl>
                                          </p:spTgt>
                                        </p:tgtEl>
                                      </p:cBhvr>
                                    </p:animEffect>
                                    <p:anim calcmode="lin" valueType="num">
                                      <p:cBhvr>
                                        <p:cTn id="8" dur="1000" fill="hold"/>
                                        <p:tgtEl>
                                          <p:spTgt spid="7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77">
                                            <p:txEl>
                                              <p:pRg st="1" end="1"/>
                                            </p:txEl>
                                          </p:spTgt>
                                        </p:tgtEl>
                                        <p:attrNameLst>
                                          <p:attrName>style.visibility</p:attrName>
                                        </p:attrNameLst>
                                      </p:cBhvr>
                                      <p:to>
                                        <p:strVal val="visible"/>
                                      </p:to>
                                    </p:set>
                                    <p:animEffect transition="in" filter="fade">
                                      <p:cBhvr>
                                        <p:cTn id="14" dur="1000"/>
                                        <p:tgtEl>
                                          <p:spTgt spid="77">
                                            <p:txEl>
                                              <p:pRg st="1" end="1"/>
                                            </p:txEl>
                                          </p:spTgt>
                                        </p:tgtEl>
                                      </p:cBhvr>
                                    </p:animEffect>
                                    <p:anim calcmode="lin" valueType="num">
                                      <p:cBhvr>
                                        <p:cTn id="15" dur="1000" fill="hold"/>
                                        <p:tgtEl>
                                          <p:spTgt spid="77">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7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77">
                                            <p:txEl>
                                              <p:pRg st="2" end="2"/>
                                            </p:txEl>
                                          </p:spTgt>
                                        </p:tgtEl>
                                        <p:attrNameLst>
                                          <p:attrName>style.visibility</p:attrName>
                                        </p:attrNameLst>
                                      </p:cBhvr>
                                      <p:to>
                                        <p:strVal val="visible"/>
                                      </p:to>
                                    </p:set>
                                    <p:animEffect transition="in" filter="fade">
                                      <p:cBhvr>
                                        <p:cTn id="21" dur="1000"/>
                                        <p:tgtEl>
                                          <p:spTgt spid="77">
                                            <p:txEl>
                                              <p:pRg st="2" end="2"/>
                                            </p:txEl>
                                          </p:spTgt>
                                        </p:tgtEl>
                                      </p:cBhvr>
                                    </p:animEffect>
                                    <p:anim calcmode="lin" valueType="num">
                                      <p:cBhvr>
                                        <p:cTn id="22" dur="1000" fill="hold"/>
                                        <p:tgtEl>
                                          <p:spTgt spid="77">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7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77">
                                            <p:txEl>
                                              <p:pRg st="3" end="3"/>
                                            </p:txEl>
                                          </p:spTgt>
                                        </p:tgtEl>
                                        <p:attrNameLst>
                                          <p:attrName>style.visibility</p:attrName>
                                        </p:attrNameLst>
                                      </p:cBhvr>
                                      <p:to>
                                        <p:strVal val="visible"/>
                                      </p:to>
                                    </p:set>
                                    <p:animEffect transition="in" filter="fade">
                                      <p:cBhvr>
                                        <p:cTn id="28" dur="1000"/>
                                        <p:tgtEl>
                                          <p:spTgt spid="77">
                                            <p:txEl>
                                              <p:pRg st="3" end="3"/>
                                            </p:txEl>
                                          </p:spTgt>
                                        </p:tgtEl>
                                      </p:cBhvr>
                                    </p:animEffect>
                                    <p:anim calcmode="lin" valueType="num">
                                      <p:cBhvr>
                                        <p:cTn id="29" dur="1000" fill="hold"/>
                                        <p:tgtEl>
                                          <p:spTgt spid="77">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7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77">
                                            <p:txEl>
                                              <p:pRg st="4" end="4"/>
                                            </p:txEl>
                                          </p:spTgt>
                                        </p:tgtEl>
                                        <p:attrNameLst>
                                          <p:attrName>style.visibility</p:attrName>
                                        </p:attrNameLst>
                                      </p:cBhvr>
                                      <p:to>
                                        <p:strVal val="visible"/>
                                      </p:to>
                                    </p:set>
                                    <p:animEffect transition="in" filter="fade">
                                      <p:cBhvr>
                                        <p:cTn id="35" dur="1000"/>
                                        <p:tgtEl>
                                          <p:spTgt spid="77">
                                            <p:txEl>
                                              <p:pRg st="4" end="4"/>
                                            </p:txEl>
                                          </p:spTgt>
                                        </p:tgtEl>
                                      </p:cBhvr>
                                    </p:animEffect>
                                    <p:anim calcmode="lin" valueType="num">
                                      <p:cBhvr>
                                        <p:cTn id="36" dur="1000" fill="hold"/>
                                        <p:tgtEl>
                                          <p:spTgt spid="77">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77">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grpId="0" nodeType="clickEffect">
                                  <p:stCondLst>
                                    <p:cond delay="0"/>
                                  </p:stCondLst>
                                  <p:childTnLst>
                                    <p:set>
                                      <p:cBhvr>
                                        <p:cTn id="41" dur="1" fill="hold">
                                          <p:stCondLst>
                                            <p:cond delay="0"/>
                                          </p:stCondLst>
                                        </p:cTn>
                                        <p:tgtEl>
                                          <p:spTgt spid="77">
                                            <p:txEl>
                                              <p:pRg st="5" end="5"/>
                                            </p:txEl>
                                          </p:spTgt>
                                        </p:tgtEl>
                                        <p:attrNameLst>
                                          <p:attrName>style.visibility</p:attrName>
                                        </p:attrNameLst>
                                      </p:cBhvr>
                                      <p:to>
                                        <p:strVal val="visible"/>
                                      </p:to>
                                    </p:set>
                                    <p:animEffect transition="in" filter="fade">
                                      <p:cBhvr>
                                        <p:cTn id="42" dur="1000"/>
                                        <p:tgtEl>
                                          <p:spTgt spid="77">
                                            <p:txEl>
                                              <p:pRg st="5" end="5"/>
                                            </p:txEl>
                                          </p:spTgt>
                                        </p:tgtEl>
                                      </p:cBhvr>
                                    </p:animEffect>
                                    <p:anim calcmode="lin" valueType="num">
                                      <p:cBhvr>
                                        <p:cTn id="43" dur="1000" fill="hold"/>
                                        <p:tgtEl>
                                          <p:spTgt spid="77">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77">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grpId="0" nodeType="clickEffect">
                                  <p:stCondLst>
                                    <p:cond delay="0"/>
                                  </p:stCondLst>
                                  <p:childTnLst>
                                    <p:set>
                                      <p:cBhvr>
                                        <p:cTn id="48" dur="1" fill="hold">
                                          <p:stCondLst>
                                            <p:cond delay="0"/>
                                          </p:stCondLst>
                                        </p:cTn>
                                        <p:tgtEl>
                                          <p:spTgt spid="77">
                                            <p:txEl>
                                              <p:pRg st="6" end="6"/>
                                            </p:txEl>
                                          </p:spTgt>
                                        </p:tgtEl>
                                        <p:attrNameLst>
                                          <p:attrName>style.visibility</p:attrName>
                                        </p:attrNameLst>
                                      </p:cBhvr>
                                      <p:to>
                                        <p:strVal val="visible"/>
                                      </p:to>
                                    </p:set>
                                    <p:animEffect transition="in" filter="fade">
                                      <p:cBhvr>
                                        <p:cTn id="49" dur="1000"/>
                                        <p:tgtEl>
                                          <p:spTgt spid="77">
                                            <p:txEl>
                                              <p:pRg st="6" end="6"/>
                                            </p:txEl>
                                          </p:spTgt>
                                        </p:tgtEl>
                                      </p:cBhvr>
                                    </p:animEffect>
                                    <p:anim calcmode="lin" valueType="num">
                                      <p:cBhvr>
                                        <p:cTn id="50" dur="1000" fill="hold"/>
                                        <p:tgtEl>
                                          <p:spTgt spid="77">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77">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7" presetClass="entr" presetSubtype="0" fill="hold" grpId="0" nodeType="clickEffect">
                                  <p:stCondLst>
                                    <p:cond delay="0"/>
                                  </p:stCondLst>
                                  <p:childTnLst>
                                    <p:set>
                                      <p:cBhvr>
                                        <p:cTn id="55" dur="1" fill="hold">
                                          <p:stCondLst>
                                            <p:cond delay="0"/>
                                          </p:stCondLst>
                                        </p:cTn>
                                        <p:tgtEl>
                                          <p:spTgt spid="77">
                                            <p:txEl>
                                              <p:pRg st="7" end="7"/>
                                            </p:txEl>
                                          </p:spTgt>
                                        </p:tgtEl>
                                        <p:attrNameLst>
                                          <p:attrName>style.visibility</p:attrName>
                                        </p:attrNameLst>
                                      </p:cBhvr>
                                      <p:to>
                                        <p:strVal val="visible"/>
                                      </p:to>
                                    </p:set>
                                    <p:animEffect transition="in" filter="fade">
                                      <p:cBhvr>
                                        <p:cTn id="56" dur="1000"/>
                                        <p:tgtEl>
                                          <p:spTgt spid="77">
                                            <p:txEl>
                                              <p:pRg st="7" end="7"/>
                                            </p:txEl>
                                          </p:spTgt>
                                        </p:tgtEl>
                                      </p:cBhvr>
                                    </p:animEffect>
                                    <p:anim calcmode="lin" valueType="num">
                                      <p:cBhvr>
                                        <p:cTn id="57" dur="1000" fill="hold"/>
                                        <p:tgtEl>
                                          <p:spTgt spid="77">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77">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0EEF0"/>
        </a:solidFill>
        <a:effectLst/>
      </p:bgPr>
    </p:bg>
    <p:spTree>
      <p:nvGrpSpPr>
        <p:cNvPr id="1" name=""/>
        <p:cNvGrpSpPr/>
        <p:nvPr/>
      </p:nvGrpSpPr>
      <p:grpSpPr>
        <a:xfrm>
          <a:off x="0" y="0"/>
          <a:ext cx="0" cy="0"/>
          <a:chOff x="0" y="0"/>
          <a:chExt cx="0" cy="0"/>
        </a:xfrm>
      </p:grpSpPr>
      <p:grpSp>
        <p:nvGrpSpPr>
          <p:cNvPr id="32" name="Group 31">
            <a:extLst>
              <a:ext uri="{FF2B5EF4-FFF2-40B4-BE49-F238E27FC236}">
                <a16:creationId xmlns:a16="http://schemas.microsoft.com/office/drawing/2014/main" id="{DEA36CD1-A232-45C6-81D0-FF676E79B61E}"/>
              </a:ext>
            </a:extLst>
          </p:cNvPr>
          <p:cNvGrpSpPr/>
          <p:nvPr/>
        </p:nvGrpSpPr>
        <p:grpSpPr>
          <a:xfrm>
            <a:off x="-881742" y="0"/>
            <a:ext cx="13073742" cy="6858000"/>
            <a:chOff x="-1030514" y="0"/>
            <a:chExt cx="13073742" cy="6858000"/>
          </a:xfrm>
        </p:grpSpPr>
        <p:sp>
          <p:nvSpPr>
            <p:cNvPr id="28" name="Rectangle 27">
              <a:extLst>
                <a:ext uri="{FF2B5EF4-FFF2-40B4-BE49-F238E27FC236}">
                  <a16:creationId xmlns:a16="http://schemas.microsoft.com/office/drawing/2014/main" id="{A11D4488-BEEE-4523-BF4A-73C4C95CCD2B}"/>
                </a:ext>
              </a:extLst>
            </p:cNvPr>
            <p:cNvSpPr/>
            <p:nvPr/>
          </p:nvSpPr>
          <p:spPr>
            <a:xfrm>
              <a:off x="-1030514"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E278C53F-B948-4E20-B061-EB63FF9E5B5F}"/>
                </a:ext>
              </a:extLst>
            </p:cNvPr>
            <p:cNvSpPr/>
            <p:nvPr/>
          </p:nvSpPr>
          <p:spPr>
            <a:xfrm>
              <a:off x="10609943" y="2732314"/>
              <a:ext cx="551543" cy="1393371"/>
            </a:xfrm>
            <a:prstGeom prst="rect">
              <a:avLst/>
            </a:pr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F91E323B-6F3E-475A-A5A7-E80446AEA28C}"/>
                </a:ext>
              </a:extLst>
            </p:cNvPr>
            <p:cNvSpPr txBox="1"/>
            <p:nvPr/>
          </p:nvSpPr>
          <p:spPr>
            <a:xfrm rot="16200000">
              <a:off x="9840685" y="3136611"/>
              <a:ext cx="2090057" cy="584775"/>
            </a:xfrm>
            <a:prstGeom prst="rect">
              <a:avLst/>
            </a:prstGeom>
            <a:noFill/>
          </p:spPr>
          <p:txBody>
            <a:bodyPr wrap="square" rtlCol="0">
              <a:spAutoFit/>
            </a:bodyPr>
            <a:lstStyle/>
            <a:p>
              <a:pPr algn="ctr"/>
              <a:r>
                <a:rPr lang="en-US" sz="3200" b="1" dirty="0">
                  <a:solidFill>
                    <a:srgbClr val="F0EEF0"/>
                  </a:solidFill>
                  <a:latin typeface="Montserrat" panose="02000505000000020004" pitchFamily="2" charset="0"/>
                </a:rPr>
                <a:t>2012</a:t>
              </a:r>
            </a:p>
          </p:txBody>
        </p:sp>
        <p:sp>
          <p:nvSpPr>
            <p:cNvPr id="31" name="Isosceles Triangle 30">
              <a:extLst>
                <a:ext uri="{FF2B5EF4-FFF2-40B4-BE49-F238E27FC236}">
                  <a16:creationId xmlns:a16="http://schemas.microsoft.com/office/drawing/2014/main" id="{6F9AD1C9-B71A-4D8D-8F52-77292535D056}"/>
                </a:ext>
              </a:extLst>
            </p:cNvPr>
            <p:cNvSpPr/>
            <p:nvPr/>
          </p:nvSpPr>
          <p:spPr>
            <a:xfrm rot="5400000">
              <a:off x="10412186" y="2988127"/>
              <a:ext cx="2380342" cy="881743"/>
            </a:xfrm>
            <a:prstGeom prst="triangle">
              <a:avLst/>
            </a:prstGeom>
            <a:solidFill>
              <a:srgbClr val="2BB5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2" name="Rectangle 131">
            <a:extLst>
              <a:ext uri="{FF2B5EF4-FFF2-40B4-BE49-F238E27FC236}">
                <a16:creationId xmlns:a16="http://schemas.microsoft.com/office/drawing/2014/main" id="{71883E71-270A-4B7A-A6F1-8D930DCFAE74}"/>
              </a:ext>
            </a:extLst>
          </p:cNvPr>
          <p:cNvSpPr/>
          <p:nvPr/>
        </p:nvSpPr>
        <p:spPr>
          <a:xfrm>
            <a:off x="-1431378"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Rectangle 148">
            <a:extLst>
              <a:ext uri="{FF2B5EF4-FFF2-40B4-BE49-F238E27FC236}">
                <a16:creationId xmlns:a16="http://schemas.microsoft.com/office/drawing/2014/main" id="{1A5DCC23-4EAA-4F6E-96F0-5B2AE8EA2086}"/>
              </a:ext>
            </a:extLst>
          </p:cNvPr>
          <p:cNvSpPr/>
          <p:nvPr/>
        </p:nvSpPr>
        <p:spPr>
          <a:xfrm>
            <a:off x="-1477568" y="-4"/>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TextBox 70">
            <a:extLst>
              <a:ext uri="{FF2B5EF4-FFF2-40B4-BE49-F238E27FC236}">
                <a16:creationId xmlns:a16="http://schemas.microsoft.com/office/drawing/2014/main" id="{C774A983-CAB0-41A3-8B2A-7EC1A26A7350}"/>
              </a:ext>
            </a:extLst>
          </p:cNvPr>
          <p:cNvSpPr txBox="1"/>
          <p:nvPr/>
        </p:nvSpPr>
        <p:spPr>
          <a:xfrm rot="16200000">
            <a:off x="7591653" y="3136610"/>
            <a:ext cx="6857998" cy="584775"/>
          </a:xfrm>
          <a:prstGeom prst="rect">
            <a:avLst/>
          </a:prstGeom>
          <a:solidFill>
            <a:srgbClr val="E57B33"/>
          </a:solidFill>
        </p:spPr>
        <p:txBody>
          <a:bodyPr wrap="square" rtlCol="0">
            <a:spAutoFit/>
          </a:bodyPr>
          <a:lstStyle/>
          <a:p>
            <a:pPr algn="ctr"/>
            <a:r>
              <a:rPr lang="ar-DZ" sz="3200" b="1" dirty="0">
                <a:solidFill>
                  <a:schemeClr val="bg1"/>
                </a:solidFill>
                <a:latin typeface="Montserrat" panose="02000505000000020004" pitchFamily="2" charset="0"/>
              </a:rPr>
              <a:t>السلوك والثقافة والمبادئ</a:t>
            </a:r>
          </a:p>
        </p:txBody>
      </p:sp>
      <p:sp>
        <p:nvSpPr>
          <p:cNvPr id="24" name="TextBox 70">
            <a:extLst>
              <a:ext uri="{FF2B5EF4-FFF2-40B4-BE49-F238E27FC236}">
                <a16:creationId xmlns:a16="http://schemas.microsoft.com/office/drawing/2014/main" id="{6F7D5A85-DB8B-48A3-8835-7745A6C2A6F1}"/>
              </a:ext>
            </a:extLst>
          </p:cNvPr>
          <p:cNvSpPr txBox="1"/>
          <p:nvPr/>
        </p:nvSpPr>
        <p:spPr>
          <a:xfrm rot="16200000">
            <a:off x="7591654" y="3136610"/>
            <a:ext cx="6857998" cy="584775"/>
          </a:xfrm>
          <a:prstGeom prst="rect">
            <a:avLst/>
          </a:prstGeom>
          <a:solidFill>
            <a:srgbClr val="E57B33"/>
          </a:solidFill>
        </p:spPr>
        <p:txBody>
          <a:bodyPr wrap="square" rtlCol="0">
            <a:spAutoFit/>
          </a:bodyPr>
          <a:lstStyle/>
          <a:p>
            <a:pPr algn="ctr"/>
            <a:r>
              <a:rPr lang="ar-DZ" sz="3200" b="1" dirty="0">
                <a:solidFill>
                  <a:schemeClr val="bg1"/>
                </a:solidFill>
                <a:latin typeface="HRSD" panose="02000906030000020004" pitchFamily="2" charset="-78"/>
                <a:cs typeface="HRSD" panose="02000906030000020004" pitchFamily="2" charset="-78"/>
              </a:rPr>
              <a:t>منصة التدريب الالكتروني </a:t>
            </a:r>
          </a:p>
        </p:txBody>
      </p:sp>
      <p:sp>
        <p:nvSpPr>
          <p:cNvPr id="3" name="ZoneTexte 2">
            <a:extLst>
              <a:ext uri="{FF2B5EF4-FFF2-40B4-BE49-F238E27FC236}">
                <a16:creationId xmlns:a16="http://schemas.microsoft.com/office/drawing/2014/main" id="{82137021-B60B-4E64-9A25-368D1408DCCB}"/>
              </a:ext>
            </a:extLst>
          </p:cNvPr>
          <p:cNvSpPr txBox="1"/>
          <p:nvPr/>
        </p:nvSpPr>
        <p:spPr>
          <a:xfrm>
            <a:off x="2897941" y="404949"/>
            <a:ext cx="7280687" cy="553998"/>
          </a:xfrm>
          <a:prstGeom prst="rect">
            <a:avLst/>
          </a:prstGeom>
          <a:noFill/>
        </p:spPr>
        <p:txBody>
          <a:bodyPr wrap="square" rtlCol="0">
            <a:spAutoFit/>
          </a:bodyPr>
          <a:lstStyle/>
          <a:p>
            <a:pPr algn="r" rtl="1"/>
            <a:r>
              <a:rPr lang="ar-DZ" sz="3000" b="1" dirty="0">
                <a:solidFill>
                  <a:srgbClr val="F69525"/>
                </a:solidFill>
                <a:latin typeface="HRSD" panose="02000906030000020004" pitchFamily="2" charset="-78"/>
                <a:cs typeface="HRSD" panose="02000906030000020004" pitchFamily="2" charset="-78"/>
              </a:rPr>
              <a:t>تصنيف الدورات التدريبية والفئات المستهدفة </a:t>
            </a:r>
            <a:endParaRPr lang="fr-FR" sz="3000" b="1" dirty="0">
              <a:solidFill>
                <a:srgbClr val="F69525"/>
              </a:solidFill>
              <a:latin typeface="HRSD" panose="02000906030000020004" pitchFamily="2" charset="-78"/>
              <a:cs typeface="HRSD" panose="02000906030000020004" pitchFamily="2" charset="-78"/>
            </a:endParaRPr>
          </a:p>
        </p:txBody>
      </p:sp>
      <p:sp>
        <p:nvSpPr>
          <p:cNvPr id="5" name="Rectangle : avec coins arrondis en diagonale 4">
            <a:extLst>
              <a:ext uri="{FF2B5EF4-FFF2-40B4-BE49-F238E27FC236}">
                <a16:creationId xmlns:a16="http://schemas.microsoft.com/office/drawing/2014/main" id="{C6E693A6-ADCB-49F7-96AF-8BC48A22571D}"/>
              </a:ext>
            </a:extLst>
          </p:cNvPr>
          <p:cNvSpPr/>
          <p:nvPr/>
        </p:nvSpPr>
        <p:spPr>
          <a:xfrm>
            <a:off x="6170325" y="3625692"/>
            <a:ext cx="3880796" cy="754912"/>
          </a:xfrm>
          <a:prstGeom prst="round2DiagRect">
            <a:avLst/>
          </a:prstGeom>
          <a:solidFill>
            <a:srgbClr val="15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DZ" sz="2800" b="1" dirty="0">
                <a:latin typeface="HRSD" panose="02000906030000020004" pitchFamily="2" charset="-78"/>
                <a:cs typeface="HRSD" panose="02000906030000020004" pitchFamily="2" charset="-78"/>
              </a:rPr>
              <a:t>احترافي</a:t>
            </a:r>
            <a:r>
              <a:rPr lang="ar-DZ" sz="2800" dirty="0">
                <a:latin typeface="HRSD" panose="02000906030000020004" pitchFamily="2" charset="-78"/>
                <a:cs typeface="HRSD" panose="02000906030000020004" pitchFamily="2" charset="-78"/>
              </a:rPr>
              <a:t>: </a:t>
            </a:r>
            <a:r>
              <a:rPr lang="ar-DZ" sz="2600" dirty="0">
                <a:latin typeface="HRSD" panose="02000906030000020004" pitchFamily="2" charset="-78"/>
                <a:cs typeface="HRSD" panose="02000906030000020004" pitchFamily="2" charset="-78"/>
              </a:rPr>
              <a:t>أخصائي السلامة والصحة المهنية</a:t>
            </a:r>
            <a:endParaRPr lang="fr-FR" sz="2600" dirty="0">
              <a:latin typeface="HRSD" panose="02000906030000020004" pitchFamily="2" charset="-78"/>
              <a:cs typeface="HRSD" panose="02000906030000020004" pitchFamily="2" charset="-78"/>
            </a:endParaRPr>
          </a:p>
        </p:txBody>
      </p:sp>
      <p:sp>
        <p:nvSpPr>
          <p:cNvPr id="33" name="Rectangle : avec coins arrondis en diagonale 32">
            <a:extLst>
              <a:ext uri="{FF2B5EF4-FFF2-40B4-BE49-F238E27FC236}">
                <a16:creationId xmlns:a16="http://schemas.microsoft.com/office/drawing/2014/main" id="{3FC4B609-A1F5-44A6-ABF7-FE9A5C15D004}"/>
              </a:ext>
            </a:extLst>
          </p:cNvPr>
          <p:cNvSpPr/>
          <p:nvPr/>
        </p:nvSpPr>
        <p:spPr>
          <a:xfrm>
            <a:off x="6209050" y="2477397"/>
            <a:ext cx="3880796" cy="754912"/>
          </a:xfrm>
          <a:prstGeom prst="round2DiagRect">
            <a:avLst/>
          </a:prstGeom>
          <a:solidFill>
            <a:srgbClr val="2BB5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DZ" sz="2800" b="1" dirty="0">
                <a:latin typeface="HRSD" panose="02000906030000020004" pitchFamily="2" charset="-78"/>
                <a:cs typeface="HRSD" panose="02000906030000020004" pitchFamily="2" charset="-78"/>
              </a:rPr>
              <a:t>متقدم</a:t>
            </a:r>
            <a:r>
              <a:rPr lang="ar-DZ" sz="2800" dirty="0">
                <a:latin typeface="HRSD" panose="02000906030000020004" pitchFamily="2" charset="-78"/>
                <a:cs typeface="HRSD" panose="02000906030000020004" pitchFamily="2" charset="-78"/>
              </a:rPr>
              <a:t>: </a:t>
            </a:r>
            <a:r>
              <a:rPr lang="ar-DZ" sz="2400" dirty="0">
                <a:latin typeface="HRSD" panose="02000906030000020004" pitchFamily="2" charset="-78"/>
                <a:cs typeface="HRSD" panose="02000906030000020004" pitchFamily="2" charset="-78"/>
              </a:rPr>
              <a:t>أصحاب العمل والمشرفين والمهندسين</a:t>
            </a:r>
            <a:endParaRPr lang="fr-FR" sz="2800" dirty="0">
              <a:latin typeface="HRSD" panose="02000906030000020004" pitchFamily="2" charset="-78"/>
              <a:cs typeface="HRSD" panose="02000906030000020004" pitchFamily="2" charset="-78"/>
            </a:endParaRPr>
          </a:p>
        </p:txBody>
      </p:sp>
      <p:sp>
        <p:nvSpPr>
          <p:cNvPr id="34" name="Rectangle : avec coins arrondis en diagonale 33">
            <a:extLst>
              <a:ext uri="{FF2B5EF4-FFF2-40B4-BE49-F238E27FC236}">
                <a16:creationId xmlns:a16="http://schemas.microsoft.com/office/drawing/2014/main" id="{50ABA357-4788-4D0A-8AB3-582FFE61FA95}"/>
              </a:ext>
            </a:extLst>
          </p:cNvPr>
          <p:cNvSpPr/>
          <p:nvPr/>
        </p:nvSpPr>
        <p:spPr>
          <a:xfrm>
            <a:off x="6199713" y="1352330"/>
            <a:ext cx="3851408" cy="754912"/>
          </a:xfrm>
          <a:prstGeom prst="round2Diag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DZ" sz="2800" b="1" dirty="0">
                <a:latin typeface="HRSD" panose="02000906030000020004" pitchFamily="2" charset="-78"/>
                <a:cs typeface="HRSD" panose="02000906030000020004" pitchFamily="2" charset="-78"/>
              </a:rPr>
              <a:t>أساسي</a:t>
            </a:r>
            <a:r>
              <a:rPr lang="ar-DZ" sz="2800" dirty="0">
                <a:latin typeface="HRSD" panose="02000906030000020004" pitchFamily="2" charset="-78"/>
                <a:cs typeface="HRSD" panose="02000906030000020004" pitchFamily="2" charset="-78"/>
              </a:rPr>
              <a:t>: </a:t>
            </a:r>
            <a:r>
              <a:rPr lang="ar-DZ" sz="2600" dirty="0">
                <a:latin typeface="HRSD" panose="02000906030000020004" pitchFamily="2" charset="-78"/>
                <a:cs typeface="HRSD" panose="02000906030000020004" pitchFamily="2" charset="-78"/>
              </a:rPr>
              <a:t>العامل</a:t>
            </a:r>
            <a:r>
              <a:rPr lang="ar-SA" sz="2600" dirty="0">
                <a:latin typeface="HRSD" panose="02000906030000020004" pitchFamily="2" charset="-78"/>
                <a:cs typeface="HRSD" panose="02000906030000020004" pitchFamily="2" charset="-78"/>
              </a:rPr>
              <a:t>و</a:t>
            </a:r>
            <a:r>
              <a:rPr lang="ar-DZ" sz="2600" dirty="0">
                <a:latin typeface="HRSD" panose="02000906030000020004" pitchFamily="2" charset="-78"/>
                <a:cs typeface="HRSD" panose="02000906030000020004" pitchFamily="2" charset="-78"/>
              </a:rPr>
              <a:t>ن في الصفوف الأمامية</a:t>
            </a:r>
            <a:endParaRPr lang="fr-FR" sz="2600" dirty="0">
              <a:latin typeface="HRSD" panose="02000906030000020004" pitchFamily="2" charset="-78"/>
              <a:cs typeface="HRSD" panose="02000906030000020004" pitchFamily="2" charset="-78"/>
            </a:endParaRPr>
          </a:p>
        </p:txBody>
      </p:sp>
      <p:sp>
        <p:nvSpPr>
          <p:cNvPr id="35" name="Rectangle : avec coins arrondis en diagonale 34">
            <a:extLst>
              <a:ext uri="{FF2B5EF4-FFF2-40B4-BE49-F238E27FC236}">
                <a16:creationId xmlns:a16="http://schemas.microsoft.com/office/drawing/2014/main" id="{26AB34A3-F602-474D-A5FB-42342541DB29}"/>
              </a:ext>
            </a:extLst>
          </p:cNvPr>
          <p:cNvSpPr/>
          <p:nvPr/>
        </p:nvSpPr>
        <p:spPr>
          <a:xfrm>
            <a:off x="6190376" y="4736927"/>
            <a:ext cx="3822021" cy="754912"/>
          </a:xfrm>
          <a:prstGeom prst="round2DiagRect">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DZ" sz="2800" b="1" dirty="0">
                <a:latin typeface="HRSD" panose="02000906030000020004" pitchFamily="2" charset="-78"/>
                <a:cs typeface="HRSD" panose="02000906030000020004" pitchFamily="2" charset="-78"/>
              </a:rPr>
              <a:t>الورش التعريفية</a:t>
            </a:r>
            <a:r>
              <a:rPr lang="ar-DZ" sz="2800" dirty="0">
                <a:latin typeface="HRSD" panose="02000906030000020004" pitchFamily="2" charset="-78"/>
                <a:cs typeface="HRSD" panose="02000906030000020004" pitchFamily="2" charset="-78"/>
              </a:rPr>
              <a:t>: حسب الحاجة</a:t>
            </a:r>
            <a:endParaRPr lang="fr-FR" sz="2600" dirty="0">
              <a:latin typeface="HRSD" panose="02000906030000020004" pitchFamily="2" charset="-78"/>
              <a:cs typeface="HRSD" panose="02000906030000020004" pitchFamily="2" charset="-78"/>
            </a:endParaRPr>
          </a:p>
        </p:txBody>
      </p:sp>
      <p:sp>
        <p:nvSpPr>
          <p:cNvPr id="6" name="Rectangle : avec coins arrondis en diagonale 5">
            <a:extLst>
              <a:ext uri="{FF2B5EF4-FFF2-40B4-BE49-F238E27FC236}">
                <a16:creationId xmlns:a16="http://schemas.microsoft.com/office/drawing/2014/main" id="{309BAB9A-0FBB-4E0C-A837-5ECD7F853932}"/>
              </a:ext>
            </a:extLst>
          </p:cNvPr>
          <p:cNvSpPr/>
          <p:nvPr/>
        </p:nvSpPr>
        <p:spPr>
          <a:xfrm>
            <a:off x="1782797" y="5973582"/>
            <a:ext cx="8229600" cy="754912"/>
          </a:xfrm>
          <a:prstGeom prst="round2DiagRect">
            <a:avLst/>
          </a:prstGeom>
          <a:solidFill>
            <a:srgbClr val="00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DZ" sz="2800" dirty="0">
                <a:latin typeface="HRSD" panose="02000906030000020004" pitchFamily="2" charset="-78"/>
                <a:cs typeface="HRSD" panose="02000906030000020004" pitchFamily="2" charset="-78"/>
              </a:rPr>
              <a:t>نوع التدريب:   </a:t>
            </a:r>
            <a:r>
              <a:rPr lang="ar-DZ" sz="2800" dirty="0">
                <a:latin typeface="HRSD" panose="02000906030000020004" pitchFamily="2" charset="-78"/>
                <a:cs typeface="HRSD" panose="02000906030000020004" pitchFamily="2" charset="-78"/>
                <a:sym typeface="Symbol" panose="05050102010706020507" pitchFamily="18" charset="2"/>
              </a:rPr>
              <a:t></a:t>
            </a:r>
            <a:r>
              <a:rPr lang="ar-DZ" sz="2800" dirty="0">
                <a:latin typeface="HRSD" panose="02000906030000020004" pitchFamily="2" charset="-78"/>
                <a:cs typeface="HRSD" panose="02000906030000020004" pitchFamily="2" charset="-78"/>
              </a:rPr>
              <a:t>  حضوري         </a:t>
            </a:r>
            <a:r>
              <a:rPr lang="ar-DZ" sz="2800" dirty="0">
                <a:latin typeface="HRSD" panose="02000906030000020004" pitchFamily="2" charset="-78"/>
                <a:cs typeface="HRSD" panose="02000906030000020004" pitchFamily="2" charset="-78"/>
                <a:sym typeface="Symbol" panose="05050102010706020507" pitchFamily="18" charset="2"/>
              </a:rPr>
              <a:t> عن بعد        مسجل         مدمج </a:t>
            </a:r>
            <a:endParaRPr lang="fr-FR" sz="2800" dirty="0">
              <a:latin typeface="HRSD" panose="02000906030000020004" pitchFamily="2" charset="-78"/>
              <a:cs typeface="HRSD" panose="02000906030000020004" pitchFamily="2" charset="-78"/>
            </a:endParaRPr>
          </a:p>
        </p:txBody>
      </p:sp>
      <p:pic>
        <p:nvPicPr>
          <p:cNvPr id="8" name="Image 7">
            <a:extLst>
              <a:ext uri="{FF2B5EF4-FFF2-40B4-BE49-F238E27FC236}">
                <a16:creationId xmlns:a16="http://schemas.microsoft.com/office/drawing/2014/main" id="{2C917711-EE48-41AA-A7FA-09AAA19536FC}"/>
              </a:ext>
            </a:extLst>
          </p:cNvPr>
          <p:cNvPicPr>
            <a:picLocks noChangeAspect="1"/>
          </p:cNvPicPr>
          <p:nvPr/>
        </p:nvPicPr>
        <p:blipFill>
          <a:blip r:embed="rId2"/>
          <a:stretch>
            <a:fillRect/>
          </a:stretch>
        </p:blipFill>
        <p:spPr>
          <a:xfrm>
            <a:off x="843279" y="2365637"/>
            <a:ext cx="5236203" cy="3014441"/>
          </a:xfrm>
          <a:prstGeom prst="rect">
            <a:avLst/>
          </a:prstGeom>
        </p:spPr>
      </p:pic>
      <p:pic>
        <p:nvPicPr>
          <p:cNvPr id="9" name="Image 8">
            <a:extLst>
              <a:ext uri="{FF2B5EF4-FFF2-40B4-BE49-F238E27FC236}">
                <a16:creationId xmlns:a16="http://schemas.microsoft.com/office/drawing/2014/main" id="{9ED5E6D7-6626-44B5-BF3D-B7804A0AD387}"/>
              </a:ext>
            </a:extLst>
          </p:cNvPr>
          <p:cNvPicPr>
            <a:picLocks noChangeAspect="1"/>
          </p:cNvPicPr>
          <p:nvPr/>
        </p:nvPicPr>
        <p:blipFill>
          <a:blip r:embed="rId3"/>
          <a:stretch>
            <a:fillRect/>
          </a:stretch>
        </p:blipFill>
        <p:spPr>
          <a:xfrm>
            <a:off x="840497" y="1469050"/>
            <a:ext cx="5236204" cy="866931"/>
          </a:xfrm>
          <a:prstGeom prst="rect">
            <a:avLst/>
          </a:prstGeom>
        </p:spPr>
      </p:pic>
    </p:spTree>
    <p:extLst>
      <p:ext uri="{BB962C8B-B14F-4D97-AF65-F5344CB8AC3E}">
        <p14:creationId xmlns:p14="http://schemas.microsoft.com/office/powerpoint/2010/main" val="106954144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1+#ppt_w/2"/>
                                          </p:val>
                                        </p:tav>
                                        <p:tav tm="100000">
                                          <p:val>
                                            <p:strVal val="#ppt_x"/>
                                          </p:val>
                                        </p:tav>
                                      </p:tavLst>
                                    </p:anim>
                                    <p:anim calcmode="lin" valueType="num">
                                      <p:cBhvr additive="base">
                                        <p:cTn id="8" dur="5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additive="base">
                                        <p:cTn id="13" dur="500" fill="hold"/>
                                        <p:tgtEl>
                                          <p:spTgt spid="33"/>
                                        </p:tgtEl>
                                        <p:attrNameLst>
                                          <p:attrName>ppt_x</p:attrName>
                                        </p:attrNameLst>
                                      </p:cBhvr>
                                      <p:tavLst>
                                        <p:tav tm="0">
                                          <p:val>
                                            <p:strVal val="1+#ppt_w/2"/>
                                          </p:val>
                                        </p:tav>
                                        <p:tav tm="100000">
                                          <p:val>
                                            <p:strVal val="#ppt_x"/>
                                          </p:val>
                                        </p:tav>
                                      </p:tavLst>
                                    </p:anim>
                                    <p:anim calcmode="lin" valueType="num">
                                      <p:cBhvr additive="base">
                                        <p:cTn id="14"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additive="base">
                                        <p:cTn id="25" dur="500" fill="hold"/>
                                        <p:tgtEl>
                                          <p:spTgt spid="35"/>
                                        </p:tgtEl>
                                        <p:attrNameLst>
                                          <p:attrName>ppt_x</p:attrName>
                                        </p:attrNameLst>
                                      </p:cBhvr>
                                      <p:tavLst>
                                        <p:tav tm="0">
                                          <p:val>
                                            <p:strVal val="1+#ppt_w/2"/>
                                          </p:val>
                                        </p:tav>
                                        <p:tav tm="100000">
                                          <p:val>
                                            <p:strVal val="#ppt_x"/>
                                          </p:val>
                                        </p:tav>
                                      </p:tavLst>
                                    </p:anim>
                                    <p:anim calcmode="lin" valueType="num">
                                      <p:cBhvr additive="base">
                                        <p:cTn id="26"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1+#ppt_w/2"/>
                                          </p:val>
                                        </p:tav>
                                        <p:tav tm="100000">
                                          <p:val>
                                            <p:strVal val="#ppt_x"/>
                                          </p:val>
                                        </p:tav>
                                      </p:tavLst>
                                    </p:anim>
                                    <p:anim calcmode="lin" valueType="num">
                                      <p:cBhvr additive="base">
                                        <p:cTn id="32" dur="500" fill="hold"/>
                                        <p:tgtEl>
                                          <p:spTgt spid="6"/>
                                        </p:tgtEl>
                                        <p:attrNameLst>
                                          <p:attrName>ppt_y</p:attrName>
                                        </p:attrNameLst>
                                      </p:cBhvr>
                                      <p:tavLst>
                                        <p:tav tm="0">
                                          <p:val>
                                            <p:strVal val="#ppt_y"/>
                                          </p:val>
                                        </p:tav>
                                        <p:tav tm="100000">
                                          <p:val>
                                            <p:strVal val="#ppt_y"/>
                                          </p:val>
                                        </p:tav>
                                      </p:tavLst>
                                    </p:anim>
                                  </p:childTnLst>
                                </p:cTn>
                              </p:par>
                              <p:par>
                                <p:cTn id="33" presetID="1" presetClass="entr" presetSubtype="0" fill="hold"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3" grpId="0" animBg="1"/>
      <p:bldP spid="34" grpId="0" animBg="1"/>
      <p:bldP spid="35" grpId="0" animBg="1"/>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0EEF0"/>
        </a:solidFill>
        <a:effectLst/>
      </p:bgPr>
    </p:bg>
    <p:spTree>
      <p:nvGrpSpPr>
        <p:cNvPr id="1" name=""/>
        <p:cNvGrpSpPr/>
        <p:nvPr/>
      </p:nvGrpSpPr>
      <p:grpSpPr>
        <a:xfrm>
          <a:off x="0" y="0"/>
          <a:ext cx="0" cy="0"/>
          <a:chOff x="0" y="0"/>
          <a:chExt cx="0" cy="0"/>
        </a:xfrm>
      </p:grpSpPr>
      <p:grpSp>
        <p:nvGrpSpPr>
          <p:cNvPr id="32" name="Group 31">
            <a:extLst>
              <a:ext uri="{FF2B5EF4-FFF2-40B4-BE49-F238E27FC236}">
                <a16:creationId xmlns:a16="http://schemas.microsoft.com/office/drawing/2014/main" id="{DEA36CD1-A232-45C6-81D0-FF676E79B61E}"/>
              </a:ext>
            </a:extLst>
          </p:cNvPr>
          <p:cNvGrpSpPr/>
          <p:nvPr/>
        </p:nvGrpSpPr>
        <p:grpSpPr>
          <a:xfrm>
            <a:off x="-881742" y="0"/>
            <a:ext cx="13073742" cy="6858000"/>
            <a:chOff x="-1030514" y="0"/>
            <a:chExt cx="13073742" cy="6858000"/>
          </a:xfrm>
        </p:grpSpPr>
        <p:sp>
          <p:nvSpPr>
            <p:cNvPr id="28" name="Rectangle 27">
              <a:extLst>
                <a:ext uri="{FF2B5EF4-FFF2-40B4-BE49-F238E27FC236}">
                  <a16:creationId xmlns:a16="http://schemas.microsoft.com/office/drawing/2014/main" id="{A11D4488-BEEE-4523-BF4A-73C4C95CCD2B}"/>
                </a:ext>
              </a:extLst>
            </p:cNvPr>
            <p:cNvSpPr/>
            <p:nvPr/>
          </p:nvSpPr>
          <p:spPr>
            <a:xfrm>
              <a:off x="-1030514"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E278C53F-B948-4E20-B061-EB63FF9E5B5F}"/>
                </a:ext>
              </a:extLst>
            </p:cNvPr>
            <p:cNvSpPr/>
            <p:nvPr/>
          </p:nvSpPr>
          <p:spPr>
            <a:xfrm>
              <a:off x="10609943" y="2732314"/>
              <a:ext cx="551543" cy="1393371"/>
            </a:xfrm>
            <a:prstGeom prst="rect">
              <a:avLst/>
            </a:pr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F91E323B-6F3E-475A-A5A7-E80446AEA28C}"/>
                </a:ext>
              </a:extLst>
            </p:cNvPr>
            <p:cNvSpPr txBox="1"/>
            <p:nvPr/>
          </p:nvSpPr>
          <p:spPr>
            <a:xfrm rot="16200000">
              <a:off x="9840685" y="3136611"/>
              <a:ext cx="2090057" cy="584775"/>
            </a:xfrm>
            <a:prstGeom prst="rect">
              <a:avLst/>
            </a:prstGeom>
            <a:noFill/>
          </p:spPr>
          <p:txBody>
            <a:bodyPr wrap="square" rtlCol="0">
              <a:spAutoFit/>
            </a:bodyPr>
            <a:lstStyle/>
            <a:p>
              <a:pPr algn="ctr"/>
              <a:r>
                <a:rPr lang="en-US" sz="3200" b="1" dirty="0">
                  <a:solidFill>
                    <a:srgbClr val="F0EEF0"/>
                  </a:solidFill>
                  <a:latin typeface="Montserrat" panose="02000505000000020004" pitchFamily="2" charset="0"/>
                </a:rPr>
                <a:t>2012</a:t>
              </a:r>
            </a:p>
          </p:txBody>
        </p:sp>
        <p:sp>
          <p:nvSpPr>
            <p:cNvPr id="31" name="Isosceles Triangle 30">
              <a:extLst>
                <a:ext uri="{FF2B5EF4-FFF2-40B4-BE49-F238E27FC236}">
                  <a16:creationId xmlns:a16="http://schemas.microsoft.com/office/drawing/2014/main" id="{6F9AD1C9-B71A-4D8D-8F52-77292535D056}"/>
                </a:ext>
              </a:extLst>
            </p:cNvPr>
            <p:cNvSpPr/>
            <p:nvPr/>
          </p:nvSpPr>
          <p:spPr>
            <a:xfrm rot="5400000">
              <a:off x="10412186" y="2988127"/>
              <a:ext cx="2380342" cy="881743"/>
            </a:xfrm>
            <a:prstGeom prst="triangle">
              <a:avLst/>
            </a:prstGeom>
            <a:solidFill>
              <a:srgbClr val="2BB5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2" name="Rectangle 131">
            <a:extLst>
              <a:ext uri="{FF2B5EF4-FFF2-40B4-BE49-F238E27FC236}">
                <a16:creationId xmlns:a16="http://schemas.microsoft.com/office/drawing/2014/main" id="{71883E71-270A-4B7A-A6F1-8D930DCFAE74}"/>
              </a:ext>
            </a:extLst>
          </p:cNvPr>
          <p:cNvSpPr/>
          <p:nvPr/>
        </p:nvSpPr>
        <p:spPr>
          <a:xfrm>
            <a:off x="-1431378"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Rectangle 148">
            <a:extLst>
              <a:ext uri="{FF2B5EF4-FFF2-40B4-BE49-F238E27FC236}">
                <a16:creationId xmlns:a16="http://schemas.microsoft.com/office/drawing/2014/main" id="{1A5DCC23-4EAA-4F6E-96F0-5B2AE8EA2086}"/>
              </a:ext>
            </a:extLst>
          </p:cNvPr>
          <p:cNvSpPr/>
          <p:nvPr/>
        </p:nvSpPr>
        <p:spPr>
          <a:xfrm>
            <a:off x="-1477568" y="-4"/>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TextBox 70">
            <a:extLst>
              <a:ext uri="{FF2B5EF4-FFF2-40B4-BE49-F238E27FC236}">
                <a16:creationId xmlns:a16="http://schemas.microsoft.com/office/drawing/2014/main" id="{C774A983-CAB0-41A3-8B2A-7EC1A26A7350}"/>
              </a:ext>
            </a:extLst>
          </p:cNvPr>
          <p:cNvSpPr txBox="1"/>
          <p:nvPr/>
        </p:nvSpPr>
        <p:spPr>
          <a:xfrm rot="16200000">
            <a:off x="7591653" y="3136610"/>
            <a:ext cx="6857998" cy="584775"/>
          </a:xfrm>
          <a:prstGeom prst="rect">
            <a:avLst/>
          </a:prstGeom>
          <a:solidFill>
            <a:srgbClr val="E57B33"/>
          </a:solidFill>
        </p:spPr>
        <p:txBody>
          <a:bodyPr wrap="square" rtlCol="0">
            <a:spAutoFit/>
          </a:bodyPr>
          <a:lstStyle/>
          <a:p>
            <a:pPr algn="ctr"/>
            <a:r>
              <a:rPr lang="ar-DZ" sz="3200" b="1" dirty="0">
                <a:solidFill>
                  <a:schemeClr val="bg1"/>
                </a:solidFill>
                <a:latin typeface="Montserrat" panose="02000505000000020004" pitchFamily="2" charset="0"/>
              </a:rPr>
              <a:t>السلوك والثقافة والمبادئ</a:t>
            </a:r>
          </a:p>
        </p:txBody>
      </p:sp>
      <p:sp>
        <p:nvSpPr>
          <p:cNvPr id="24" name="TextBox 70">
            <a:extLst>
              <a:ext uri="{FF2B5EF4-FFF2-40B4-BE49-F238E27FC236}">
                <a16:creationId xmlns:a16="http://schemas.microsoft.com/office/drawing/2014/main" id="{6F7D5A85-DB8B-48A3-8835-7745A6C2A6F1}"/>
              </a:ext>
            </a:extLst>
          </p:cNvPr>
          <p:cNvSpPr txBox="1"/>
          <p:nvPr/>
        </p:nvSpPr>
        <p:spPr>
          <a:xfrm rot="16200000">
            <a:off x="7591654" y="3136610"/>
            <a:ext cx="6857998" cy="584775"/>
          </a:xfrm>
          <a:prstGeom prst="rect">
            <a:avLst/>
          </a:prstGeom>
          <a:solidFill>
            <a:srgbClr val="E57B33"/>
          </a:solidFill>
        </p:spPr>
        <p:txBody>
          <a:bodyPr wrap="square" rtlCol="0">
            <a:spAutoFit/>
          </a:bodyPr>
          <a:lstStyle/>
          <a:p>
            <a:pPr algn="ctr"/>
            <a:r>
              <a:rPr lang="ar-DZ" sz="3200" b="1" dirty="0">
                <a:solidFill>
                  <a:schemeClr val="bg1"/>
                </a:solidFill>
                <a:latin typeface="HRSD" panose="02000906030000020004" pitchFamily="2" charset="-78"/>
                <a:cs typeface="HRSD" panose="02000906030000020004" pitchFamily="2" charset="-78"/>
              </a:rPr>
              <a:t>منصة التدريب الالكتروني </a:t>
            </a:r>
          </a:p>
        </p:txBody>
      </p:sp>
      <p:sp>
        <p:nvSpPr>
          <p:cNvPr id="3" name="ZoneTexte 2">
            <a:extLst>
              <a:ext uri="{FF2B5EF4-FFF2-40B4-BE49-F238E27FC236}">
                <a16:creationId xmlns:a16="http://schemas.microsoft.com/office/drawing/2014/main" id="{82137021-B60B-4E64-9A25-368D1408DCCB}"/>
              </a:ext>
            </a:extLst>
          </p:cNvPr>
          <p:cNvSpPr txBox="1"/>
          <p:nvPr/>
        </p:nvSpPr>
        <p:spPr>
          <a:xfrm>
            <a:off x="2897941" y="340596"/>
            <a:ext cx="7280687" cy="553998"/>
          </a:xfrm>
          <a:prstGeom prst="rect">
            <a:avLst/>
          </a:prstGeom>
          <a:noFill/>
        </p:spPr>
        <p:txBody>
          <a:bodyPr wrap="square" rtlCol="0">
            <a:spAutoFit/>
          </a:bodyPr>
          <a:lstStyle/>
          <a:p>
            <a:pPr algn="r" rtl="1"/>
            <a:r>
              <a:rPr lang="ar-DZ" sz="3000" b="1" dirty="0">
                <a:solidFill>
                  <a:srgbClr val="F69525"/>
                </a:solidFill>
                <a:latin typeface="HRSD" panose="02000906030000020004" pitchFamily="2" charset="-78"/>
                <a:cs typeface="HRSD" panose="02000906030000020004" pitchFamily="2" charset="-78"/>
              </a:rPr>
              <a:t>الدورات التدريبية </a:t>
            </a:r>
            <a:endParaRPr lang="fr-FR" sz="3000" b="1" dirty="0">
              <a:solidFill>
                <a:srgbClr val="F69525"/>
              </a:solidFill>
              <a:latin typeface="HRSD" panose="02000906030000020004" pitchFamily="2" charset="-78"/>
              <a:cs typeface="HRSD" panose="02000906030000020004" pitchFamily="2" charset="-78"/>
            </a:endParaRPr>
          </a:p>
        </p:txBody>
      </p:sp>
      <p:sp>
        <p:nvSpPr>
          <p:cNvPr id="36" name="Rectangle : avec coins arrondis en diagonale 35">
            <a:extLst>
              <a:ext uri="{FF2B5EF4-FFF2-40B4-BE49-F238E27FC236}">
                <a16:creationId xmlns:a16="http://schemas.microsoft.com/office/drawing/2014/main" id="{F55459EA-EEC2-49C4-9524-59153374DA1E}"/>
              </a:ext>
            </a:extLst>
          </p:cNvPr>
          <p:cNvSpPr/>
          <p:nvPr/>
        </p:nvSpPr>
        <p:spPr>
          <a:xfrm>
            <a:off x="2212141" y="821237"/>
            <a:ext cx="5075083" cy="754912"/>
          </a:xfrm>
          <a:prstGeom prst="round2Diag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DZ" sz="2800" b="1" dirty="0">
                <a:latin typeface="HRSD" panose="02000906030000020004" pitchFamily="2" charset="-78"/>
                <a:cs typeface="HRSD" panose="02000906030000020004" pitchFamily="2" charset="-78"/>
              </a:rPr>
              <a:t>أساسي</a:t>
            </a:r>
            <a:r>
              <a:rPr lang="ar-DZ" sz="2800" dirty="0">
                <a:latin typeface="HRSD" panose="02000906030000020004" pitchFamily="2" charset="-78"/>
                <a:cs typeface="HRSD" panose="02000906030000020004" pitchFamily="2" charset="-78"/>
              </a:rPr>
              <a:t>:</a:t>
            </a:r>
            <a:r>
              <a:rPr lang="ar-SA" sz="2800" dirty="0">
                <a:latin typeface="HRSD" panose="02000906030000020004" pitchFamily="2" charset="-78"/>
                <a:cs typeface="HRSD" panose="02000906030000020004" pitchFamily="2" charset="-78"/>
              </a:rPr>
              <a:t> </a:t>
            </a:r>
            <a:r>
              <a:rPr lang="ar-DZ" sz="2600" dirty="0">
                <a:latin typeface="HRSD" panose="02000906030000020004" pitchFamily="2" charset="-78"/>
                <a:cs typeface="HRSD" panose="02000906030000020004" pitchFamily="2" charset="-78"/>
              </a:rPr>
              <a:t>العامل</a:t>
            </a:r>
            <a:r>
              <a:rPr lang="ar-SA" sz="2600" dirty="0">
                <a:latin typeface="HRSD" panose="02000906030000020004" pitchFamily="2" charset="-78"/>
                <a:cs typeface="HRSD" panose="02000906030000020004" pitchFamily="2" charset="-78"/>
              </a:rPr>
              <a:t>و</a:t>
            </a:r>
            <a:r>
              <a:rPr lang="ar-DZ" sz="2600" dirty="0">
                <a:latin typeface="HRSD" panose="02000906030000020004" pitchFamily="2" charset="-78"/>
                <a:cs typeface="HRSD" panose="02000906030000020004" pitchFamily="2" charset="-78"/>
              </a:rPr>
              <a:t>ن في الصفوف الأمامية</a:t>
            </a:r>
            <a:endParaRPr lang="fr-FR" sz="2600" dirty="0">
              <a:latin typeface="HRSD" panose="02000906030000020004" pitchFamily="2" charset="-78"/>
              <a:cs typeface="HRSD" panose="02000906030000020004" pitchFamily="2" charset="-78"/>
            </a:endParaRPr>
          </a:p>
        </p:txBody>
      </p:sp>
      <p:pic>
        <p:nvPicPr>
          <p:cNvPr id="6" name="Image 5">
            <a:extLst>
              <a:ext uri="{FF2B5EF4-FFF2-40B4-BE49-F238E27FC236}">
                <a16:creationId xmlns:a16="http://schemas.microsoft.com/office/drawing/2014/main" id="{6B9EB0F1-B612-4FE7-B7E9-05B4F3A95A6E}"/>
              </a:ext>
            </a:extLst>
          </p:cNvPr>
          <p:cNvPicPr>
            <a:picLocks noChangeAspect="1"/>
          </p:cNvPicPr>
          <p:nvPr/>
        </p:nvPicPr>
        <p:blipFill>
          <a:blip r:embed="rId2"/>
          <a:stretch>
            <a:fillRect/>
          </a:stretch>
        </p:blipFill>
        <p:spPr>
          <a:xfrm>
            <a:off x="451330" y="1788234"/>
            <a:ext cx="4298352" cy="2796971"/>
          </a:xfrm>
          <a:prstGeom prst="rect">
            <a:avLst/>
          </a:prstGeom>
        </p:spPr>
      </p:pic>
      <p:sp>
        <p:nvSpPr>
          <p:cNvPr id="7" name="Rectangle : avec coins arrondis en diagonale 6">
            <a:extLst>
              <a:ext uri="{FF2B5EF4-FFF2-40B4-BE49-F238E27FC236}">
                <a16:creationId xmlns:a16="http://schemas.microsoft.com/office/drawing/2014/main" id="{DAEFB8D5-3C90-4E1F-A616-C1F0E1A7F20C}"/>
              </a:ext>
            </a:extLst>
          </p:cNvPr>
          <p:cNvSpPr/>
          <p:nvPr/>
        </p:nvSpPr>
        <p:spPr>
          <a:xfrm>
            <a:off x="5182042" y="1940900"/>
            <a:ext cx="5262438" cy="4388780"/>
          </a:xfrm>
          <a:prstGeom prst="round2DiagRect">
            <a:avLst>
              <a:gd name="adj1" fmla="val 7503"/>
              <a:gd name="adj2" fmla="val 0"/>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Low" rtl="1">
              <a:buFont typeface="Arial" panose="020B0604020202020204" pitchFamily="34" charset="0"/>
              <a:buChar char="•"/>
            </a:pPr>
            <a:r>
              <a:rPr lang="ar-DZ" sz="2400" b="1" dirty="0">
                <a:solidFill>
                  <a:srgbClr val="158285"/>
                </a:solidFill>
                <a:latin typeface="HRSD" panose="02000906030000020004" pitchFamily="2" charset="-78"/>
                <a:cs typeface="HRSD" panose="02000906030000020004" pitchFamily="2" charset="-78"/>
              </a:rPr>
              <a:t>اسم الدورة</a:t>
            </a:r>
            <a:r>
              <a:rPr lang="ar-DZ" sz="2400" b="1" dirty="0">
                <a:solidFill>
                  <a:schemeClr val="tx1"/>
                </a:solidFill>
                <a:latin typeface="HRSD" panose="02000906030000020004" pitchFamily="2" charset="-78"/>
                <a:cs typeface="HRSD" panose="02000906030000020004" pitchFamily="2" charset="-78"/>
              </a:rPr>
              <a:t>:  </a:t>
            </a:r>
            <a:r>
              <a:rPr lang="ar-DZ" sz="2400" dirty="0">
                <a:solidFill>
                  <a:schemeClr val="tx1"/>
                </a:solidFill>
                <a:latin typeface="HRSD" panose="02000906030000020004" pitchFamily="2" charset="-78"/>
                <a:cs typeface="HRSD" panose="02000906030000020004" pitchFamily="2" charset="-78"/>
              </a:rPr>
              <a:t>أساسيات السلامة والصحة المهنية للعاملين</a:t>
            </a:r>
            <a:r>
              <a:rPr lang="ar-SA" sz="2400" dirty="0">
                <a:solidFill>
                  <a:schemeClr val="tx1"/>
                </a:solidFill>
                <a:latin typeface="HRSD" panose="02000906030000020004" pitchFamily="2" charset="-78"/>
                <a:cs typeface="HRSD" panose="02000906030000020004" pitchFamily="2" charset="-78"/>
              </a:rPr>
              <a:t>.</a:t>
            </a:r>
            <a:endParaRPr lang="fr-FR" sz="2400" dirty="0">
              <a:solidFill>
                <a:schemeClr val="tx1"/>
              </a:solidFill>
              <a:latin typeface="HRSD" panose="02000906030000020004" pitchFamily="2" charset="-78"/>
              <a:cs typeface="HRSD" panose="02000906030000020004" pitchFamily="2" charset="-78"/>
            </a:endParaRPr>
          </a:p>
          <a:p>
            <a:pPr marL="342900" indent="-342900" algn="justLow" rtl="1">
              <a:buFont typeface="Arial" panose="020B0604020202020204" pitchFamily="34" charset="0"/>
              <a:buChar char="•"/>
            </a:pPr>
            <a:r>
              <a:rPr lang="ar-DZ" sz="2400" b="1" dirty="0">
                <a:solidFill>
                  <a:srgbClr val="158285"/>
                </a:solidFill>
                <a:latin typeface="HRSD" panose="02000906030000020004" pitchFamily="2" charset="-78"/>
                <a:cs typeface="HRSD" panose="02000906030000020004" pitchFamily="2" charset="-78"/>
              </a:rPr>
              <a:t>الهدف</a:t>
            </a:r>
            <a:r>
              <a:rPr lang="ar-DZ" sz="2400" b="1" dirty="0">
                <a:solidFill>
                  <a:schemeClr val="tx1"/>
                </a:solidFill>
                <a:latin typeface="HRSD" panose="02000906030000020004" pitchFamily="2" charset="-78"/>
                <a:cs typeface="HRSD" panose="02000906030000020004" pitchFamily="2" charset="-78"/>
              </a:rPr>
              <a:t>: </a:t>
            </a:r>
            <a:r>
              <a:rPr lang="ar-DZ" sz="2400" dirty="0">
                <a:solidFill>
                  <a:schemeClr val="tx1"/>
                </a:solidFill>
                <a:latin typeface="HRSD" panose="02000906030000020004" pitchFamily="2" charset="-78"/>
                <a:cs typeface="HRSD" panose="02000906030000020004" pitchFamily="2" charset="-78"/>
              </a:rPr>
              <a:t>توعية الأفراد الأقل وعي</a:t>
            </a:r>
            <a:r>
              <a:rPr lang="ar-SA" sz="2400" dirty="0">
                <a:solidFill>
                  <a:schemeClr val="tx1"/>
                </a:solidFill>
                <a:latin typeface="HRSD" panose="02000906030000020004" pitchFamily="2" charset="-78"/>
                <a:cs typeface="HRSD" panose="02000906030000020004" pitchFamily="2" charset="-78"/>
              </a:rPr>
              <a:t>ً</a:t>
            </a:r>
            <a:r>
              <a:rPr lang="ar-DZ" sz="2400" dirty="0">
                <a:solidFill>
                  <a:schemeClr val="tx1"/>
                </a:solidFill>
                <a:latin typeface="HRSD" panose="02000906030000020004" pitchFamily="2" charset="-78"/>
                <a:cs typeface="HRSD" panose="02000906030000020004" pitchFamily="2" charset="-78"/>
              </a:rPr>
              <a:t>ا من العاملين والموظفين </a:t>
            </a:r>
            <a:r>
              <a:rPr lang="ar-SA" sz="2400" dirty="0">
                <a:solidFill>
                  <a:schemeClr val="tx1"/>
                </a:solidFill>
                <a:latin typeface="HRSD" panose="02000906030000020004" pitchFamily="2" charset="-78"/>
                <a:cs typeface="HRSD" panose="02000906030000020004" pitchFamily="2" charset="-78"/>
              </a:rPr>
              <a:t>ب</a:t>
            </a:r>
            <a:r>
              <a:rPr lang="ar-DZ" sz="2400" dirty="0">
                <a:solidFill>
                  <a:schemeClr val="tx1"/>
                </a:solidFill>
                <a:latin typeface="HRSD" panose="02000906030000020004" pitchFamily="2" charset="-78"/>
                <a:cs typeface="HRSD" panose="02000906030000020004" pitchFamily="2" charset="-78"/>
              </a:rPr>
              <a:t>أهم جوانب السلامة والصحة المهنية بما يتوافق </a:t>
            </a:r>
            <a:r>
              <a:rPr lang="ar-SA" sz="2400" dirty="0">
                <a:solidFill>
                  <a:schemeClr val="tx1"/>
                </a:solidFill>
                <a:latin typeface="HRSD" panose="02000906030000020004" pitchFamily="2" charset="-78"/>
                <a:cs typeface="HRSD" panose="02000906030000020004" pitchFamily="2" charset="-78"/>
              </a:rPr>
              <a:t>مع</a:t>
            </a:r>
            <a:r>
              <a:rPr lang="ar-DZ" sz="2400" dirty="0">
                <a:solidFill>
                  <a:schemeClr val="tx1"/>
                </a:solidFill>
                <a:latin typeface="HRSD" panose="02000906030000020004" pitchFamily="2" charset="-78"/>
                <a:cs typeface="HRSD" panose="02000906030000020004" pitchFamily="2" charset="-78"/>
              </a:rPr>
              <a:t> مستواهم الوظيفي ومسؤولياتهم المهنية</a:t>
            </a:r>
            <a:r>
              <a:rPr lang="ar-SA" sz="2400" dirty="0">
                <a:solidFill>
                  <a:schemeClr val="tx1"/>
                </a:solidFill>
                <a:latin typeface="HRSD" panose="02000906030000020004" pitchFamily="2" charset="-78"/>
                <a:cs typeface="HRSD" panose="02000906030000020004" pitchFamily="2" charset="-78"/>
              </a:rPr>
              <a:t>.</a:t>
            </a:r>
            <a:endParaRPr lang="ar-DZ" sz="2400" dirty="0">
              <a:solidFill>
                <a:schemeClr val="tx1"/>
              </a:solidFill>
              <a:latin typeface="HRSD" panose="02000906030000020004" pitchFamily="2" charset="-78"/>
              <a:cs typeface="HRSD" panose="02000906030000020004" pitchFamily="2" charset="-78"/>
            </a:endParaRPr>
          </a:p>
          <a:p>
            <a:pPr marL="342900" indent="-342900" algn="justLow" rtl="1">
              <a:buFont typeface="Arial" panose="020B0604020202020204" pitchFamily="34" charset="0"/>
              <a:buChar char="•"/>
            </a:pPr>
            <a:r>
              <a:rPr lang="ar-DZ" sz="2400" b="1" dirty="0">
                <a:solidFill>
                  <a:srgbClr val="158285"/>
                </a:solidFill>
                <a:latin typeface="HRSD" panose="02000906030000020004" pitchFamily="2" charset="-78"/>
                <a:cs typeface="HRSD" panose="02000906030000020004" pitchFamily="2" charset="-78"/>
              </a:rPr>
              <a:t>عدد اللغات:  </a:t>
            </a:r>
            <a:r>
              <a:rPr lang="ar-DZ" sz="2400" dirty="0">
                <a:solidFill>
                  <a:schemeClr val="tx1"/>
                </a:solidFill>
                <a:latin typeface="HRSD" panose="02000906030000020004" pitchFamily="2" charset="-78"/>
                <a:cs typeface="HRSD" panose="02000906030000020004" pitchFamily="2" charset="-78"/>
              </a:rPr>
              <a:t>08 (العربية، الإنجليزية، السنهالية، الأندونيسية، البنغالية،</a:t>
            </a:r>
            <a:r>
              <a:rPr lang="en-US" sz="2400" dirty="0">
                <a:solidFill>
                  <a:schemeClr val="tx1"/>
                </a:solidFill>
                <a:latin typeface="HRSD" panose="02000906030000020004" pitchFamily="2" charset="-78"/>
                <a:cs typeface="HRSD" panose="02000906030000020004" pitchFamily="2" charset="-78"/>
              </a:rPr>
              <a:t> </a:t>
            </a:r>
            <a:r>
              <a:rPr lang="ar-SA" sz="2400" dirty="0">
                <a:solidFill>
                  <a:schemeClr val="tx1"/>
                </a:solidFill>
                <a:latin typeface="HRSD" panose="02000906030000020004" pitchFamily="2" charset="-78"/>
                <a:cs typeface="HRSD" panose="02000906030000020004" pitchFamily="2" charset="-78"/>
              </a:rPr>
              <a:t>الأمهرية</a:t>
            </a:r>
            <a:r>
              <a:rPr lang="ar-DZ" sz="2400" dirty="0">
                <a:solidFill>
                  <a:schemeClr val="tx1"/>
                </a:solidFill>
                <a:latin typeface="HRSD" panose="02000906030000020004" pitchFamily="2" charset="-78"/>
                <a:cs typeface="HRSD" panose="02000906030000020004" pitchFamily="2" charset="-78"/>
              </a:rPr>
              <a:t>، ال</a:t>
            </a:r>
            <a:r>
              <a:rPr lang="ar-SA" sz="2400" dirty="0">
                <a:solidFill>
                  <a:schemeClr val="tx1"/>
                </a:solidFill>
                <a:latin typeface="HRSD" panose="02000906030000020004" pitchFamily="2" charset="-78"/>
                <a:cs typeface="HRSD" panose="02000906030000020004" pitchFamily="2" charset="-78"/>
              </a:rPr>
              <a:t>أور</a:t>
            </a:r>
            <a:r>
              <a:rPr lang="ar-DZ" sz="2400" dirty="0">
                <a:solidFill>
                  <a:schemeClr val="tx1"/>
                </a:solidFill>
                <a:latin typeface="HRSD" panose="02000906030000020004" pitchFamily="2" charset="-78"/>
                <a:cs typeface="HRSD" panose="02000906030000020004" pitchFamily="2" charset="-78"/>
              </a:rPr>
              <a:t>دو، الهندية)</a:t>
            </a:r>
            <a:r>
              <a:rPr lang="ar-SA" sz="2400" dirty="0">
                <a:solidFill>
                  <a:schemeClr val="tx1"/>
                </a:solidFill>
                <a:latin typeface="HRSD" panose="02000906030000020004" pitchFamily="2" charset="-78"/>
                <a:cs typeface="HRSD" panose="02000906030000020004" pitchFamily="2" charset="-78"/>
              </a:rPr>
              <a:t>.</a:t>
            </a:r>
            <a:endParaRPr lang="ar-DZ" sz="2400" dirty="0">
              <a:solidFill>
                <a:schemeClr val="tx1"/>
              </a:solidFill>
              <a:latin typeface="HRSD" panose="02000906030000020004" pitchFamily="2" charset="-78"/>
              <a:cs typeface="HRSD" panose="02000906030000020004" pitchFamily="2" charset="-78"/>
            </a:endParaRPr>
          </a:p>
          <a:p>
            <a:pPr marL="342900" indent="-342900" algn="justLow" rtl="1">
              <a:buFont typeface="Arial" panose="020B0604020202020204" pitchFamily="34" charset="0"/>
              <a:buChar char="•"/>
            </a:pPr>
            <a:r>
              <a:rPr lang="ar-DZ" sz="2400" b="1" dirty="0">
                <a:solidFill>
                  <a:srgbClr val="158285"/>
                </a:solidFill>
                <a:latin typeface="HRSD" panose="02000906030000020004" pitchFamily="2" charset="-78"/>
                <a:cs typeface="HRSD" panose="02000906030000020004" pitchFamily="2" charset="-78"/>
              </a:rPr>
              <a:t>عدد المسجلين</a:t>
            </a:r>
            <a:r>
              <a:rPr lang="ar-DZ" sz="2400" dirty="0">
                <a:solidFill>
                  <a:schemeClr val="tx1"/>
                </a:solidFill>
                <a:latin typeface="HRSD" panose="02000906030000020004" pitchFamily="2" charset="-78"/>
                <a:cs typeface="HRSD" panose="02000906030000020004" pitchFamily="2" charset="-78"/>
              </a:rPr>
              <a:t>: 350 </a:t>
            </a:r>
          </a:p>
          <a:p>
            <a:pPr marL="342900" indent="-342900" algn="justLow" rtl="1">
              <a:buFont typeface="Arial" panose="020B0604020202020204" pitchFamily="34" charset="0"/>
              <a:buChar char="•"/>
            </a:pPr>
            <a:r>
              <a:rPr lang="ar-DZ" sz="2400" b="1" dirty="0">
                <a:solidFill>
                  <a:srgbClr val="158285"/>
                </a:solidFill>
                <a:latin typeface="HRSD" panose="02000906030000020004" pitchFamily="2" charset="-78"/>
                <a:cs typeface="HRSD" panose="02000906030000020004" pitchFamily="2" charset="-78"/>
              </a:rPr>
              <a:t>متطلبات التسجيل: </a:t>
            </a:r>
            <a:r>
              <a:rPr lang="ar-DZ" sz="2400" dirty="0">
                <a:solidFill>
                  <a:schemeClr val="tx1"/>
                </a:solidFill>
                <a:latin typeface="HRSD" panose="02000906030000020004" pitchFamily="2" charset="-78"/>
                <a:cs typeface="HRSD" panose="02000906030000020004" pitchFamily="2" charset="-78"/>
              </a:rPr>
              <a:t>لا توجد </a:t>
            </a:r>
          </a:p>
          <a:p>
            <a:pPr marL="342900" indent="-342900" algn="justLow" rtl="1">
              <a:buFont typeface="Arial" panose="020B0604020202020204" pitchFamily="34" charset="0"/>
              <a:buChar char="•"/>
            </a:pPr>
            <a:r>
              <a:rPr lang="ar-DZ" sz="2400" b="1" dirty="0">
                <a:solidFill>
                  <a:srgbClr val="158285"/>
                </a:solidFill>
                <a:latin typeface="HRSD" panose="02000906030000020004" pitchFamily="2" charset="-78"/>
                <a:cs typeface="HRSD" panose="02000906030000020004" pitchFamily="2" charset="-78"/>
              </a:rPr>
              <a:t>التسجيل في الدورة</a:t>
            </a:r>
            <a:r>
              <a:rPr lang="ar-DZ" sz="2400" dirty="0">
                <a:solidFill>
                  <a:srgbClr val="158285"/>
                </a:solidFill>
                <a:latin typeface="HRSD" panose="02000906030000020004" pitchFamily="2" charset="-78"/>
                <a:cs typeface="HRSD" panose="02000906030000020004" pitchFamily="2" charset="-78"/>
              </a:rPr>
              <a:t>:  </a:t>
            </a:r>
            <a:r>
              <a:rPr lang="ar-DZ" sz="2400" dirty="0">
                <a:solidFill>
                  <a:schemeClr val="tx1"/>
                </a:solidFill>
                <a:latin typeface="HRSD" panose="02000906030000020004" pitchFamily="2" charset="-78"/>
                <a:cs typeface="HRSD" panose="02000906030000020004" pitchFamily="2" charset="-78"/>
              </a:rPr>
              <a:t>يرجى مسح الكود</a:t>
            </a:r>
            <a:r>
              <a:rPr lang="ar-SA" sz="2400" dirty="0">
                <a:solidFill>
                  <a:schemeClr val="tx1"/>
                </a:solidFill>
                <a:latin typeface="HRSD" panose="02000906030000020004" pitchFamily="2" charset="-78"/>
                <a:cs typeface="HRSD" panose="02000906030000020004" pitchFamily="2" charset="-78"/>
              </a:rPr>
              <a:t>.</a:t>
            </a:r>
            <a:r>
              <a:rPr lang="ar-DZ" sz="2400" dirty="0">
                <a:solidFill>
                  <a:schemeClr val="tx1"/>
                </a:solidFill>
                <a:latin typeface="HRSD" panose="02000906030000020004" pitchFamily="2" charset="-78"/>
                <a:cs typeface="HRSD" panose="02000906030000020004" pitchFamily="2" charset="-78"/>
              </a:rPr>
              <a:t>  </a:t>
            </a:r>
            <a:endParaRPr lang="fr-FR" sz="2400" dirty="0">
              <a:solidFill>
                <a:schemeClr val="tx1"/>
              </a:solidFill>
              <a:latin typeface="HRSD" panose="02000906030000020004" pitchFamily="2" charset="-78"/>
              <a:cs typeface="HRSD" panose="02000906030000020004" pitchFamily="2" charset="-78"/>
            </a:endParaRPr>
          </a:p>
        </p:txBody>
      </p:sp>
      <p:pic>
        <p:nvPicPr>
          <p:cNvPr id="8" name="Image 7">
            <a:extLst>
              <a:ext uri="{FF2B5EF4-FFF2-40B4-BE49-F238E27FC236}">
                <a16:creationId xmlns:a16="http://schemas.microsoft.com/office/drawing/2014/main" id="{23E5DA63-E4D3-4A5C-B72D-1295030D293C}"/>
              </a:ext>
            </a:extLst>
          </p:cNvPr>
          <p:cNvPicPr>
            <a:picLocks noChangeAspect="1"/>
          </p:cNvPicPr>
          <p:nvPr/>
        </p:nvPicPr>
        <p:blipFill>
          <a:blip r:embed="rId3"/>
          <a:stretch>
            <a:fillRect/>
          </a:stretch>
        </p:blipFill>
        <p:spPr>
          <a:xfrm>
            <a:off x="451330" y="5172372"/>
            <a:ext cx="1082597" cy="1056251"/>
          </a:xfrm>
          <a:prstGeom prst="rect">
            <a:avLst/>
          </a:prstGeom>
        </p:spPr>
      </p:pic>
    </p:spTree>
    <p:extLst>
      <p:ext uri="{BB962C8B-B14F-4D97-AF65-F5344CB8AC3E}">
        <p14:creationId xmlns:p14="http://schemas.microsoft.com/office/powerpoint/2010/main" val="178445552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1000"/>
                                        <p:tgtEl>
                                          <p:spTgt spid="7">
                                            <p:bg/>
                                          </p:spTgt>
                                        </p:tgtEl>
                                      </p:cBhvr>
                                    </p:animEffect>
                                    <p:anim calcmode="lin" valueType="num">
                                      <p:cBhvr>
                                        <p:cTn id="8" dur="1000" fill="hold"/>
                                        <p:tgtEl>
                                          <p:spTgt spid="7">
                                            <p:bg/>
                                          </p:spTgt>
                                        </p:tgtEl>
                                        <p:attrNameLst>
                                          <p:attrName>ppt_x</p:attrName>
                                        </p:attrNameLst>
                                      </p:cBhvr>
                                      <p:tavLst>
                                        <p:tav tm="0">
                                          <p:val>
                                            <p:strVal val="#ppt_x"/>
                                          </p:val>
                                        </p:tav>
                                        <p:tav tm="100000">
                                          <p:val>
                                            <p:strVal val="#ppt_x"/>
                                          </p:val>
                                        </p:tav>
                                      </p:tavLst>
                                    </p:anim>
                                    <p:anim calcmode="lin" valueType="num">
                                      <p:cBhvr>
                                        <p:cTn id="9" dur="1000" fill="hold"/>
                                        <p:tgtEl>
                                          <p:spTgt spid="7">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Effect transition="in" filter="fade">
                                      <p:cBhvr>
                                        <p:cTn id="14" dur="1000"/>
                                        <p:tgtEl>
                                          <p:spTgt spid="7">
                                            <p:txEl>
                                              <p:pRg st="0" end="0"/>
                                            </p:txEl>
                                          </p:spTgt>
                                        </p:tgtEl>
                                      </p:cBhvr>
                                    </p:animEffect>
                                    <p:anim calcmode="lin" valueType="num">
                                      <p:cBhvr>
                                        <p:cTn id="15"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Effect transition="in" filter="fade">
                                      <p:cBhvr>
                                        <p:cTn id="21" dur="1000"/>
                                        <p:tgtEl>
                                          <p:spTgt spid="7">
                                            <p:txEl>
                                              <p:pRg st="1" end="1"/>
                                            </p:txEl>
                                          </p:spTgt>
                                        </p:tgtEl>
                                      </p:cBhvr>
                                    </p:animEffect>
                                    <p:anim calcmode="lin" valueType="num">
                                      <p:cBhvr>
                                        <p:cTn id="22"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xEl>
                                              <p:pRg st="2" end="2"/>
                                            </p:txEl>
                                          </p:spTgt>
                                        </p:tgtEl>
                                        <p:attrNameLst>
                                          <p:attrName>style.visibility</p:attrName>
                                        </p:attrNameLst>
                                      </p:cBhvr>
                                      <p:to>
                                        <p:strVal val="visible"/>
                                      </p:to>
                                    </p:set>
                                    <p:animEffect transition="in" filter="fade">
                                      <p:cBhvr>
                                        <p:cTn id="28" dur="1000"/>
                                        <p:tgtEl>
                                          <p:spTgt spid="7">
                                            <p:txEl>
                                              <p:pRg st="2" end="2"/>
                                            </p:txEl>
                                          </p:spTgt>
                                        </p:tgtEl>
                                      </p:cBhvr>
                                    </p:animEffect>
                                    <p:anim calcmode="lin" valueType="num">
                                      <p:cBhvr>
                                        <p:cTn id="29"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animEffect transition="in" filter="fade">
                                      <p:cBhvr>
                                        <p:cTn id="35" dur="1000"/>
                                        <p:tgtEl>
                                          <p:spTgt spid="7">
                                            <p:txEl>
                                              <p:pRg st="3" end="3"/>
                                            </p:txEl>
                                          </p:spTgt>
                                        </p:tgtEl>
                                      </p:cBhvr>
                                    </p:animEffect>
                                    <p:anim calcmode="lin" valueType="num">
                                      <p:cBhvr>
                                        <p:cTn id="36"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7">
                                            <p:txEl>
                                              <p:pRg st="4" end="4"/>
                                            </p:txEl>
                                          </p:spTgt>
                                        </p:tgtEl>
                                        <p:attrNameLst>
                                          <p:attrName>style.visibility</p:attrName>
                                        </p:attrNameLst>
                                      </p:cBhvr>
                                      <p:to>
                                        <p:strVal val="visible"/>
                                      </p:to>
                                    </p:set>
                                    <p:animEffect transition="in" filter="fade">
                                      <p:cBhvr>
                                        <p:cTn id="42" dur="1000"/>
                                        <p:tgtEl>
                                          <p:spTgt spid="7">
                                            <p:txEl>
                                              <p:pRg st="4" end="4"/>
                                            </p:txEl>
                                          </p:spTgt>
                                        </p:tgtEl>
                                      </p:cBhvr>
                                    </p:animEffect>
                                    <p:anim calcmode="lin" valueType="num">
                                      <p:cBhvr>
                                        <p:cTn id="43"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7">
                                            <p:txEl>
                                              <p:pRg st="5" end="5"/>
                                            </p:txEl>
                                          </p:spTgt>
                                        </p:tgtEl>
                                        <p:attrNameLst>
                                          <p:attrName>style.visibility</p:attrName>
                                        </p:attrNameLst>
                                      </p:cBhvr>
                                      <p:to>
                                        <p:strVal val="visible"/>
                                      </p:to>
                                    </p:set>
                                    <p:animEffect transition="in" filter="fade">
                                      <p:cBhvr>
                                        <p:cTn id="49" dur="1000"/>
                                        <p:tgtEl>
                                          <p:spTgt spid="7">
                                            <p:txEl>
                                              <p:pRg st="5" end="5"/>
                                            </p:txEl>
                                          </p:spTgt>
                                        </p:tgtEl>
                                      </p:cBhvr>
                                    </p:animEffect>
                                    <p:anim calcmode="lin" valueType="num">
                                      <p:cBhvr>
                                        <p:cTn id="50" dur="1000" fill="hold"/>
                                        <p:tgtEl>
                                          <p:spTgt spid="7">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7">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0EEF0"/>
        </a:solidFill>
        <a:effectLst/>
      </p:bgPr>
    </p:bg>
    <p:spTree>
      <p:nvGrpSpPr>
        <p:cNvPr id="1" name=""/>
        <p:cNvGrpSpPr/>
        <p:nvPr/>
      </p:nvGrpSpPr>
      <p:grpSpPr>
        <a:xfrm>
          <a:off x="0" y="0"/>
          <a:ext cx="0" cy="0"/>
          <a:chOff x="0" y="0"/>
          <a:chExt cx="0" cy="0"/>
        </a:xfrm>
      </p:grpSpPr>
      <p:grpSp>
        <p:nvGrpSpPr>
          <p:cNvPr id="32" name="Group 31">
            <a:extLst>
              <a:ext uri="{FF2B5EF4-FFF2-40B4-BE49-F238E27FC236}">
                <a16:creationId xmlns:a16="http://schemas.microsoft.com/office/drawing/2014/main" id="{DEA36CD1-A232-45C6-81D0-FF676E79B61E}"/>
              </a:ext>
            </a:extLst>
          </p:cNvPr>
          <p:cNvGrpSpPr/>
          <p:nvPr/>
        </p:nvGrpSpPr>
        <p:grpSpPr>
          <a:xfrm>
            <a:off x="-881742" y="0"/>
            <a:ext cx="13073742" cy="6858000"/>
            <a:chOff x="-1030514" y="0"/>
            <a:chExt cx="13073742" cy="6858000"/>
          </a:xfrm>
        </p:grpSpPr>
        <p:sp>
          <p:nvSpPr>
            <p:cNvPr id="28" name="Rectangle 27">
              <a:extLst>
                <a:ext uri="{FF2B5EF4-FFF2-40B4-BE49-F238E27FC236}">
                  <a16:creationId xmlns:a16="http://schemas.microsoft.com/office/drawing/2014/main" id="{A11D4488-BEEE-4523-BF4A-73C4C95CCD2B}"/>
                </a:ext>
              </a:extLst>
            </p:cNvPr>
            <p:cNvSpPr/>
            <p:nvPr/>
          </p:nvSpPr>
          <p:spPr>
            <a:xfrm>
              <a:off x="-1030514"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E278C53F-B948-4E20-B061-EB63FF9E5B5F}"/>
                </a:ext>
              </a:extLst>
            </p:cNvPr>
            <p:cNvSpPr/>
            <p:nvPr/>
          </p:nvSpPr>
          <p:spPr>
            <a:xfrm>
              <a:off x="10609943" y="2732314"/>
              <a:ext cx="551543" cy="1393371"/>
            </a:xfrm>
            <a:prstGeom prst="rect">
              <a:avLst/>
            </a:pr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F91E323B-6F3E-475A-A5A7-E80446AEA28C}"/>
                </a:ext>
              </a:extLst>
            </p:cNvPr>
            <p:cNvSpPr txBox="1"/>
            <p:nvPr/>
          </p:nvSpPr>
          <p:spPr>
            <a:xfrm rot="16200000">
              <a:off x="9840685" y="3136611"/>
              <a:ext cx="2090057" cy="584775"/>
            </a:xfrm>
            <a:prstGeom prst="rect">
              <a:avLst/>
            </a:prstGeom>
            <a:noFill/>
          </p:spPr>
          <p:txBody>
            <a:bodyPr wrap="square" rtlCol="0">
              <a:spAutoFit/>
            </a:bodyPr>
            <a:lstStyle/>
            <a:p>
              <a:pPr algn="ctr"/>
              <a:r>
                <a:rPr lang="en-US" sz="3200" b="1" dirty="0">
                  <a:solidFill>
                    <a:srgbClr val="F0EEF0"/>
                  </a:solidFill>
                  <a:latin typeface="Montserrat" panose="02000505000000020004" pitchFamily="2" charset="0"/>
                </a:rPr>
                <a:t>2012</a:t>
              </a:r>
            </a:p>
          </p:txBody>
        </p:sp>
        <p:sp>
          <p:nvSpPr>
            <p:cNvPr id="31" name="Isosceles Triangle 30">
              <a:extLst>
                <a:ext uri="{FF2B5EF4-FFF2-40B4-BE49-F238E27FC236}">
                  <a16:creationId xmlns:a16="http://schemas.microsoft.com/office/drawing/2014/main" id="{6F9AD1C9-B71A-4D8D-8F52-77292535D056}"/>
                </a:ext>
              </a:extLst>
            </p:cNvPr>
            <p:cNvSpPr/>
            <p:nvPr/>
          </p:nvSpPr>
          <p:spPr>
            <a:xfrm rot="5400000">
              <a:off x="10412186" y="2988127"/>
              <a:ext cx="2380342" cy="881743"/>
            </a:xfrm>
            <a:prstGeom prst="triangle">
              <a:avLst/>
            </a:prstGeom>
            <a:solidFill>
              <a:srgbClr val="2BB5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2" name="Rectangle 131">
            <a:extLst>
              <a:ext uri="{FF2B5EF4-FFF2-40B4-BE49-F238E27FC236}">
                <a16:creationId xmlns:a16="http://schemas.microsoft.com/office/drawing/2014/main" id="{71883E71-270A-4B7A-A6F1-8D930DCFAE74}"/>
              </a:ext>
            </a:extLst>
          </p:cNvPr>
          <p:cNvSpPr/>
          <p:nvPr/>
        </p:nvSpPr>
        <p:spPr>
          <a:xfrm>
            <a:off x="-1431378"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Rectangle 148">
            <a:extLst>
              <a:ext uri="{FF2B5EF4-FFF2-40B4-BE49-F238E27FC236}">
                <a16:creationId xmlns:a16="http://schemas.microsoft.com/office/drawing/2014/main" id="{1A5DCC23-4EAA-4F6E-96F0-5B2AE8EA2086}"/>
              </a:ext>
            </a:extLst>
          </p:cNvPr>
          <p:cNvSpPr/>
          <p:nvPr/>
        </p:nvSpPr>
        <p:spPr>
          <a:xfrm>
            <a:off x="-1477568" y="-4"/>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TextBox 70">
            <a:extLst>
              <a:ext uri="{FF2B5EF4-FFF2-40B4-BE49-F238E27FC236}">
                <a16:creationId xmlns:a16="http://schemas.microsoft.com/office/drawing/2014/main" id="{C774A983-CAB0-41A3-8B2A-7EC1A26A7350}"/>
              </a:ext>
            </a:extLst>
          </p:cNvPr>
          <p:cNvSpPr txBox="1"/>
          <p:nvPr/>
        </p:nvSpPr>
        <p:spPr>
          <a:xfrm rot="16200000">
            <a:off x="7591653" y="3136610"/>
            <a:ext cx="6857998" cy="584775"/>
          </a:xfrm>
          <a:prstGeom prst="rect">
            <a:avLst/>
          </a:prstGeom>
          <a:solidFill>
            <a:srgbClr val="E57B33"/>
          </a:solidFill>
        </p:spPr>
        <p:txBody>
          <a:bodyPr wrap="square" rtlCol="0">
            <a:spAutoFit/>
          </a:bodyPr>
          <a:lstStyle/>
          <a:p>
            <a:pPr algn="ctr"/>
            <a:r>
              <a:rPr lang="ar-DZ" sz="3200" b="1" dirty="0">
                <a:solidFill>
                  <a:schemeClr val="bg1"/>
                </a:solidFill>
                <a:latin typeface="Montserrat" panose="02000505000000020004" pitchFamily="2" charset="0"/>
              </a:rPr>
              <a:t>السلوك والثقافة والمبادئ</a:t>
            </a:r>
          </a:p>
        </p:txBody>
      </p:sp>
      <p:sp>
        <p:nvSpPr>
          <p:cNvPr id="24" name="TextBox 70">
            <a:extLst>
              <a:ext uri="{FF2B5EF4-FFF2-40B4-BE49-F238E27FC236}">
                <a16:creationId xmlns:a16="http://schemas.microsoft.com/office/drawing/2014/main" id="{6F7D5A85-DB8B-48A3-8835-7745A6C2A6F1}"/>
              </a:ext>
            </a:extLst>
          </p:cNvPr>
          <p:cNvSpPr txBox="1"/>
          <p:nvPr/>
        </p:nvSpPr>
        <p:spPr>
          <a:xfrm rot="16200000">
            <a:off x="7591654" y="3136610"/>
            <a:ext cx="6857998" cy="584775"/>
          </a:xfrm>
          <a:prstGeom prst="rect">
            <a:avLst/>
          </a:prstGeom>
          <a:solidFill>
            <a:srgbClr val="E57B33"/>
          </a:solidFill>
        </p:spPr>
        <p:txBody>
          <a:bodyPr wrap="square" rtlCol="0">
            <a:spAutoFit/>
          </a:bodyPr>
          <a:lstStyle/>
          <a:p>
            <a:pPr algn="ctr"/>
            <a:r>
              <a:rPr lang="ar-DZ" sz="3200" b="1" dirty="0">
                <a:solidFill>
                  <a:schemeClr val="bg1"/>
                </a:solidFill>
                <a:latin typeface="HRSD" panose="02000906030000020004" pitchFamily="2" charset="-78"/>
                <a:cs typeface="HRSD" panose="02000906030000020004" pitchFamily="2" charset="-78"/>
              </a:rPr>
              <a:t>منصة التدريب الالكتروني </a:t>
            </a:r>
          </a:p>
        </p:txBody>
      </p:sp>
      <p:sp>
        <p:nvSpPr>
          <p:cNvPr id="3" name="ZoneTexte 2">
            <a:extLst>
              <a:ext uri="{FF2B5EF4-FFF2-40B4-BE49-F238E27FC236}">
                <a16:creationId xmlns:a16="http://schemas.microsoft.com/office/drawing/2014/main" id="{82137021-B60B-4E64-9A25-368D1408DCCB}"/>
              </a:ext>
            </a:extLst>
          </p:cNvPr>
          <p:cNvSpPr txBox="1"/>
          <p:nvPr/>
        </p:nvSpPr>
        <p:spPr>
          <a:xfrm>
            <a:off x="2897941" y="340596"/>
            <a:ext cx="7280687" cy="553998"/>
          </a:xfrm>
          <a:prstGeom prst="rect">
            <a:avLst/>
          </a:prstGeom>
          <a:noFill/>
        </p:spPr>
        <p:txBody>
          <a:bodyPr wrap="square" rtlCol="0">
            <a:spAutoFit/>
          </a:bodyPr>
          <a:lstStyle/>
          <a:p>
            <a:pPr algn="r" rtl="1"/>
            <a:r>
              <a:rPr lang="ar-DZ" sz="3000" b="1" dirty="0">
                <a:solidFill>
                  <a:srgbClr val="F69525"/>
                </a:solidFill>
                <a:latin typeface="HRSD" panose="02000906030000020004" pitchFamily="2" charset="-78"/>
                <a:cs typeface="HRSD" panose="02000906030000020004" pitchFamily="2" charset="-78"/>
              </a:rPr>
              <a:t>الدورات التدريبية </a:t>
            </a:r>
            <a:endParaRPr lang="fr-FR" sz="3000" b="1" dirty="0">
              <a:solidFill>
                <a:srgbClr val="F69525"/>
              </a:solidFill>
              <a:latin typeface="HRSD" panose="02000906030000020004" pitchFamily="2" charset="-78"/>
              <a:cs typeface="HRSD" panose="02000906030000020004" pitchFamily="2" charset="-78"/>
            </a:endParaRPr>
          </a:p>
        </p:txBody>
      </p:sp>
      <p:sp>
        <p:nvSpPr>
          <p:cNvPr id="7" name="Rectangle : avec coins arrondis en diagonale 6">
            <a:extLst>
              <a:ext uri="{FF2B5EF4-FFF2-40B4-BE49-F238E27FC236}">
                <a16:creationId xmlns:a16="http://schemas.microsoft.com/office/drawing/2014/main" id="{DAEFB8D5-3C90-4E1F-A616-C1F0E1A7F20C}"/>
              </a:ext>
            </a:extLst>
          </p:cNvPr>
          <p:cNvSpPr/>
          <p:nvPr/>
        </p:nvSpPr>
        <p:spPr>
          <a:xfrm>
            <a:off x="5182042" y="1940900"/>
            <a:ext cx="5027037" cy="4116559"/>
          </a:xfrm>
          <a:prstGeom prst="round2DiagRect">
            <a:avLst>
              <a:gd name="adj1" fmla="val 7503"/>
              <a:gd name="adj2" fmla="val 0"/>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Low" rtl="1">
              <a:buFont typeface="Arial" panose="020B0604020202020204" pitchFamily="34" charset="0"/>
              <a:buChar char="•"/>
            </a:pPr>
            <a:r>
              <a:rPr lang="ar-DZ" sz="2400" b="1" dirty="0">
                <a:solidFill>
                  <a:srgbClr val="158285"/>
                </a:solidFill>
                <a:latin typeface="HRSD" panose="02000906030000020004" pitchFamily="2" charset="-78"/>
                <a:cs typeface="HRSD" panose="02000906030000020004" pitchFamily="2" charset="-78"/>
              </a:rPr>
              <a:t>اسم الدورة</a:t>
            </a:r>
            <a:r>
              <a:rPr lang="ar-DZ" sz="2400" b="1" dirty="0">
                <a:solidFill>
                  <a:schemeClr val="tx1"/>
                </a:solidFill>
                <a:latin typeface="HRSD" panose="02000906030000020004" pitchFamily="2" charset="-78"/>
                <a:cs typeface="HRSD" panose="02000906030000020004" pitchFamily="2" charset="-78"/>
              </a:rPr>
              <a:t>:  </a:t>
            </a:r>
            <a:r>
              <a:rPr lang="ar-DZ" sz="2400" dirty="0">
                <a:solidFill>
                  <a:schemeClr val="tx1"/>
                </a:solidFill>
                <a:latin typeface="HRSD" panose="02000906030000020004" pitchFamily="2" charset="-78"/>
                <a:cs typeface="HRSD" panose="02000906030000020004" pitchFamily="2" charset="-78"/>
              </a:rPr>
              <a:t>مبادئ السلامة والصحة المهنية لأصحاب العمل</a:t>
            </a:r>
            <a:r>
              <a:rPr lang="ar-SA" sz="2400" dirty="0">
                <a:solidFill>
                  <a:schemeClr val="tx1"/>
                </a:solidFill>
                <a:latin typeface="HRSD" panose="02000906030000020004" pitchFamily="2" charset="-78"/>
                <a:cs typeface="HRSD" panose="02000906030000020004" pitchFamily="2" charset="-78"/>
              </a:rPr>
              <a:t>.</a:t>
            </a:r>
            <a:endParaRPr lang="fr-FR" sz="2400" dirty="0">
              <a:solidFill>
                <a:schemeClr val="tx1"/>
              </a:solidFill>
              <a:latin typeface="HRSD" panose="02000906030000020004" pitchFamily="2" charset="-78"/>
              <a:cs typeface="HRSD" panose="02000906030000020004" pitchFamily="2" charset="-78"/>
            </a:endParaRPr>
          </a:p>
          <a:p>
            <a:pPr marL="342900" indent="-342900" algn="justLow" rtl="1">
              <a:buFont typeface="Arial" panose="020B0604020202020204" pitchFamily="34" charset="0"/>
              <a:buChar char="•"/>
            </a:pPr>
            <a:r>
              <a:rPr lang="ar-DZ" sz="2400" b="1" dirty="0">
                <a:solidFill>
                  <a:srgbClr val="158285"/>
                </a:solidFill>
                <a:latin typeface="HRSD" panose="02000906030000020004" pitchFamily="2" charset="-78"/>
                <a:cs typeface="HRSD" panose="02000906030000020004" pitchFamily="2" charset="-78"/>
              </a:rPr>
              <a:t>الهدف</a:t>
            </a:r>
            <a:r>
              <a:rPr lang="ar-DZ" sz="2400" b="1" dirty="0">
                <a:solidFill>
                  <a:schemeClr val="tx1"/>
                </a:solidFill>
                <a:latin typeface="HRSD" panose="02000906030000020004" pitchFamily="2" charset="-78"/>
                <a:cs typeface="HRSD" panose="02000906030000020004" pitchFamily="2" charset="-78"/>
              </a:rPr>
              <a:t>: </a:t>
            </a:r>
            <a:r>
              <a:rPr lang="ar-DZ" sz="2400" dirty="0">
                <a:solidFill>
                  <a:schemeClr val="tx1"/>
                </a:solidFill>
                <a:latin typeface="HRSD" panose="02000906030000020004" pitchFamily="2" charset="-78"/>
                <a:cs typeface="HRSD" panose="02000906030000020004" pitchFamily="2" charset="-78"/>
              </a:rPr>
              <a:t>إنفاذ متطلبات السلامة والصحة المهنية انطلاق</a:t>
            </a:r>
            <a:r>
              <a:rPr lang="ar-SA" sz="2400" dirty="0">
                <a:solidFill>
                  <a:schemeClr val="tx1"/>
                </a:solidFill>
                <a:latin typeface="HRSD" panose="02000906030000020004" pitchFamily="2" charset="-78"/>
                <a:cs typeface="HRSD" panose="02000906030000020004" pitchFamily="2" charset="-78"/>
              </a:rPr>
              <a:t>ً</a:t>
            </a:r>
            <a:r>
              <a:rPr lang="ar-DZ" sz="2400" dirty="0">
                <a:solidFill>
                  <a:schemeClr val="tx1"/>
                </a:solidFill>
                <a:latin typeface="HRSD" panose="02000906030000020004" pitchFamily="2" charset="-78"/>
                <a:cs typeface="HRSD" panose="02000906030000020004" pitchFamily="2" charset="-78"/>
              </a:rPr>
              <a:t>ا من تطوير الكادر البشري المختص في عدة جوانب من مجال السلامة والصحة المهنية من خلال التدريب لمزاولة مهن التخصص وتطبيق مسؤولياتهم</a:t>
            </a:r>
            <a:r>
              <a:rPr lang="ar-SA" sz="2400" dirty="0">
                <a:solidFill>
                  <a:schemeClr val="tx1"/>
                </a:solidFill>
                <a:latin typeface="HRSD" panose="02000906030000020004" pitchFamily="2" charset="-78"/>
                <a:cs typeface="HRSD" panose="02000906030000020004" pitchFamily="2" charset="-78"/>
              </a:rPr>
              <a:t>.</a:t>
            </a:r>
            <a:endParaRPr lang="ar-DZ" sz="2400" dirty="0">
              <a:solidFill>
                <a:schemeClr val="tx1"/>
              </a:solidFill>
              <a:latin typeface="HRSD" panose="02000906030000020004" pitchFamily="2" charset="-78"/>
              <a:cs typeface="HRSD" panose="02000906030000020004" pitchFamily="2" charset="-78"/>
            </a:endParaRPr>
          </a:p>
          <a:p>
            <a:pPr marL="342900" indent="-342900" algn="justLow" rtl="1">
              <a:buFont typeface="Arial" panose="020B0604020202020204" pitchFamily="34" charset="0"/>
              <a:buChar char="•"/>
            </a:pPr>
            <a:r>
              <a:rPr lang="ar-DZ" sz="2400" b="1" dirty="0">
                <a:solidFill>
                  <a:srgbClr val="158285"/>
                </a:solidFill>
                <a:latin typeface="HRSD" panose="02000906030000020004" pitchFamily="2" charset="-78"/>
                <a:cs typeface="HRSD" panose="02000906030000020004" pitchFamily="2" charset="-78"/>
              </a:rPr>
              <a:t>عدد اللغات:  </a:t>
            </a:r>
            <a:r>
              <a:rPr lang="ar-DZ" sz="2400" dirty="0">
                <a:solidFill>
                  <a:schemeClr val="tx1"/>
                </a:solidFill>
                <a:latin typeface="HRSD" panose="02000906030000020004" pitchFamily="2" charset="-78"/>
                <a:cs typeface="HRSD" panose="02000906030000020004" pitchFamily="2" charset="-78"/>
              </a:rPr>
              <a:t>02 (العربية، الإنجليزية)</a:t>
            </a:r>
            <a:r>
              <a:rPr lang="ar-SA" sz="2400" dirty="0">
                <a:solidFill>
                  <a:schemeClr val="tx1"/>
                </a:solidFill>
                <a:latin typeface="HRSD" panose="02000906030000020004" pitchFamily="2" charset="-78"/>
                <a:cs typeface="HRSD" panose="02000906030000020004" pitchFamily="2" charset="-78"/>
              </a:rPr>
              <a:t>.</a:t>
            </a:r>
            <a:endParaRPr lang="ar-DZ" sz="2400" dirty="0">
              <a:solidFill>
                <a:schemeClr val="tx1"/>
              </a:solidFill>
              <a:latin typeface="HRSD" panose="02000906030000020004" pitchFamily="2" charset="-78"/>
              <a:cs typeface="HRSD" panose="02000906030000020004" pitchFamily="2" charset="-78"/>
            </a:endParaRPr>
          </a:p>
          <a:p>
            <a:pPr marL="342900" indent="-342900" algn="justLow" rtl="1">
              <a:buFont typeface="Arial" panose="020B0604020202020204" pitchFamily="34" charset="0"/>
              <a:buChar char="•"/>
            </a:pPr>
            <a:r>
              <a:rPr lang="ar-DZ" sz="2400" b="1" dirty="0">
                <a:solidFill>
                  <a:srgbClr val="158285"/>
                </a:solidFill>
                <a:latin typeface="HRSD" panose="02000906030000020004" pitchFamily="2" charset="-78"/>
                <a:cs typeface="HRSD" panose="02000906030000020004" pitchFamily="2" charset="-78"/>
              </a:rPr>
              <a:t>عدد المسجلين</a:t>
            </a:r>
            <a:r>
              <a:rPr lang="ar-DZ" sz="2400" dirty="0">
                <a:solidFill>
                  <a:schemeClr val="tx1"/>
                </a:solidFill>
                <a:latin typeface="HRSD" panose="02000906030000020004" pitchFamily="2" charset="-78"/>
                <a:cs typeface="HRSD" panose="02000906030000020004" pitchFamily="2" charset="-78"/>
              </a:rPr>
              <a:t>: 250 </a:t>
            </a:r>
          </a:p>
          <a:p>
            <a:pPr marL="342900" indent="-342900" algn="justLow" rtl="1">
              <a:buFont typeface="Arial" panose="020B0604020202020204" pitchFamily="34" charset="0"/>
              <a:buChar char="•"/>
            </a:pPr>
            <a:r>
              <a:rPr lang="ar-DZ" sz="2400" b="1" dirty="0">
                <a:solidFill>
                  <a:srgbClr val="158285"/>
                </a:solidFill>
                <a:latin typeface="HRSD" panose="02000906030000020004" pitchFamily="2" charset="-78"/>
                <a:cs typeface="HRSD" panose="02000906030000020004" pitchFamily="2" charset="-78"/>
              </a:rPr>
              <a:t>متطلبات التسجيل: </a:t>
            </a:r>
            <a:r>
              <a:rPr lang="ar-DZ" sz="2400" dirty="0">
                <a:solidFill>
                  <a:schemeClr val="tx1"/>
                </a:solidFill>
                <a:latin typeface="HRSD" panose="02000906030000020004" pitchFamily="2" charset="-78"/>
                <a:cs typeface="HRSD" panose="02000906030000020004" pitchFamily="2" charset="-78"/>
              </a:rPr>
              <a:t>لا توجد </a:t>
            </a:r>
          </a:p>
          <a:p>
            <a:pPr marL="342900" indent="-342900" algn="justLow" rtl="1">
              <a:buFont typeface="Arial" panose="020B0604020202020204" pitchFamily="34" charset="0"/>
              <a:buChar char="•"/>
            </a:pPr>
            <a:r>
              <a:rPr lang="ar-DZ" sz="2400" b="1" dirty="0">
                <a:solidFill>
                  <a:srgbClr val="158285"/>
                </a:solidFill>
                <a:latin typeface="HRSD" panose="02000906030000020004" pitchFamily="2" charset="-78"/>
                <a:cs typeface="HRSD" panose="02000906030000020004" pitchFamily="2" charset="-78"/>
              </a:rPr>
              <a:t>التسجيل في الدورة</a:t>
            </a:r>
            <a:r>
              <a:rPr lang="ar-DZ" sz="2400" dirty="0">
                <a:solidFill>
                  <a:srgbClr val="158285"/>
                </a:solidFill>
                <a:latin typeface="HRSD" panose="02000906030000020004" pitchFamily="2" charset="-78"/>
                <a:cs typeface="HRSD" panose="02000906030000020004" pitchFamily="2" charset="-78"/>
              </a:rPr>
              <a:t>: </a:t>
            </a:r>
            <a:r>
              <a:rPr lang="ar-DZ" sz="2400" dirty="0">
                <a:solidFill>
                  <a:schemeClr val="tx1"/>
                </a:solidFill>
                <a:latin typeface="HRSD" panose="02000906030000020004" pitchFamily="2" charset="-78"/>
                <a:cs typeface="HRSD" panose="02000906030000020004" pitchFamily="2" charset="-78"/>
              </a:rPr>
              <a:t>يرجى مسح الكود</a:t>
            </a:r>
            <a:r>
              <a:rPr lang="ar-SA" sz="2400" dirty="0">
                <a:solidFill>
                  <a:schemeClr val="tx1"/>
                </a:solidFill>
                <a:latin typeface="HRSD" panose="02000906030000020004" pitchFamily="2" charset="-78"/>
                <a:cs typeface="HRSD" panose="02000906030000020004" pitchFamily="2" charset="-78"/>
              </a:rPr>
              <a:t>.</a:t>
            </a:r>
            <a:r>
              <a:rPr lang="ar-DZ" sz="2400" dirty="0">
                <a:solidFill>
                  <a:schemeClr val="tx1"/>
                </a:solidFill>
                <a:latin typeface="HRSD" panose="02000906030000020004" pitchFamily="2" charset="-78"/>
                <a:cs typeface="HRSD" panose="02000906030000020004" pitchFamily="2" charset="-78"/>
              </a:rPr>
              <a:t>  </a:t>
            </a:r>
            <a:endParaRPr lang="fr-FR" sz="2400" dirty="0">
              <a:solidFill>
                <a:schemeClr val="tx1"/>
              </a:solidFill>
              <a:latin typeface="HRSD" panose="02000906030000020004" pitchFamily="2" charset="-78"/>
              <a:cs typeface="HRSD" panose="02000906030000020004" pitchFamily="2" charset="-78"/>
            </a:endParaRPr>
          </a:p>
        </p:txBody>
      </p:sp>
      <p:sp>
        <p:nvSpPr>
          <p:cNvPr id="16" name="Rectangle : avec coins arrondis en diagonale 15">
            <a:extLst>
              <a:ext uri="{FF2B5EF4-FFF2-40B4-BE49-F238E27FC236}">
                <a16:creationId xmlns:a16="http://schemas.microsoft.com/office/drawing/2014/main" id="{B6572A3B-BA84-4996-8906-12B4A18BD07F}"/>
              </a:ext>
            </a:extLst>
          </p:cNvPr>
          <p:cNvSpPr/>
          <p:nvPr/>
        </p:nvSpPr>
        <p:spPr>
          <a:xfrm>
            <a:off x="2362137" y="894594"/>
            <a:ext cx="5113808" cy="754912"/>
          </a:xfrm>
          <a:prstGeom prst="round2DiagRect">
            <a:avLst/>
          </a:prstGeom>
          <a:solidFill>
            <a:srgbClr val="2BB5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DZ" sz="2800" b="1" dirty="0">
                <a:latin typeface="HRSD" panose="02000906030000020004" pitchFamily="2" charset="-78"/>
                <a:cs typeface="HRSD" panose="02000906030000020004" pitchFamily="2" charset="-78"/>
              </a:rPr>
              <a:t>متقدم</a:t>
            </a:r>
            <a:r>
              <a:rPr lang="ar-DZ" sz="2800" dirty="0">
                <a:latin typeface="HRSD" panose="02000906030000020004" pitchFamily="2" charset="-78"/>
                <a:cs typeface="HRSD" panose="02000906030000020004" pitchFamily="2" charset="-78"/>
              </a:rPr>
              <a:t>: </a:t>
            </a:r>
            <a:r>
              <a:rPr lang="ar-DZ" sz="2400" dirty="0">
                <a:latin typeface="HRSD" panose="02000906030000020004" pitchFamily="2" charset="-78"/>
                <a:cs typeface="HRSD" panose="02000906030000020004" pitchFamily="2" charset="-78"/>
              </a:rPr>
              <a:t>أصحاب العمل والمشرفين والمهندسين</a:t>
            </a:r>
            <a:endParaRPr lang="fr-FR" sz="2800" dirty="0">
              <a:latin typeface="HRSD" panose="02000906030000020004" pitchFamily="2" charset="-78"/>
              <a:cs typeface="HRSD" panose="02000906030000020004" pitchFamily="2" charset="-78"/>
            </a:endParaRPr>
          </a:p>
        </p:txBody>
      </p:sp>
      <p:pic>
        <p:nvPicPr>
          <p:cNvPr id="10" name="Image 9">
            <a:extLst>
              <a:ext uri="{FF2B5EF4-FFF2-40B4-BE49-F238E27FC236}">
                <a16:creationId xmlns:a16="http://schemas.microsoft.com/office/drawing/2014/main" id="{5D5B3143-B9B3-4A18-9938-45A52BB44ADC}"/>
              </a:ext>
            </a:extLst>
          </p:cNvPr>
          <p:cNvPicPr>
            <a:picLocks noChangeAspect="1"/>
          </p:cNvPicPr>
          <p:nvPr/>
        </p:nvPicPr>
        <p:blipFill>
          <a:blip r:embed="rId2"/>
          <a:stretch>
            <a:fillRect/>
          </a:stretch>
        </p:blipFill>
        <p:spPr>
          <a:xfrm>
            <a:off x="416559" y="1940901"/>
            <a:ext cx="4644269" cy="2695314"/>
          </a:xfrm>
          <a:prstGeom prst="rect">
            <a:avLst/>
          </a:prstGeom>
        </p:spPr>
      </p:pic>
      <p:pic>
        <p:nvPicPr>
          <p:cNvPr id="17" name="Image 4">
            <a:extLst>
              <a:ext uri="{FF2B5EF4-FFF2-40B4-BE49-F238E27FC236}">
                <a16:creationId xmlns:a16="http://schemas.microsoft.com/office/drawing/2014/main" id="{98BFA050-36F3-496C-924C-A54FA945469C}"/>
              </a:ext>
            </a:extLst>
          </p:cNvPr>
          <p:cNvPicPr>
            <a:picLocks noChangeAspect="1"/>
          </p:cNvPicPr>
          <p:nvPr/>
        </p:nvPicPr>
        <p:blipFill>
          <a:blip r:embed="rId3"/>
          <a:stretch>
            <a:fillRect/>
          </a:stretch>
        </p:blipFill>
        <p:spPr>
          <a:xfrm>
            <a:off x="1064374" y="3719170"/>
            <a:ext cx="1833567" cy="1800000"/>
          </a:xfrm>
          <a:prstGeom prst="rect">
            <a:avLst/>
          </a:prstGeom>
        </p:spPr>
      </p:pic>
    </p:spTree>
    <p:extLst>
      <p:ext uri="{BB962C8B-B14F-4D97-AF65-F5344CB8AC3E}">
        <p14:creationId xmlns:p14="http://schemas.microsoft.com/office/powerpoint/2010/main" val="241624403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1000"/>
                                        <p:tgtEl>
                                          <p:spTgt spid="7">
                                            <p:bg/>
                                          </p:spTgt>
                                        </p:tgtEl>
                                      </p:cBhvr>
                                    </p:animEffect>
                                    <p:anim calcmode="lin" valueType="num">
                                      <p:cBhvr>
                                        <p:cTn id="8" dur="1000" fill="hold"/>
                                        <p:tgtEl>
                                          <p:spTgt spid="7">
                                            <p:bg/>
                                          </p:spTgt>
                                        </p:tgtEl>
                                        <p:attrNameLst>
                                          <p:attrName>ppt_x</p:attrName>
                                        </p:attrNameLst>
                                      </p:cBhvr>
                                      <p:tavLst>
                                        <p:tav tm="0">
                                          <p:val>
                                            <p:strVal val="#ppt_x"/>
                                          </p:val>
                                        </p:tav>
                                        <p:tav tm="100000">
                                          <p:val>
                                            <p:strVal val="#ppt_x"/>
                                          </p:val>
                                        </p:tav>
                                      </p:tavLst>
                                    </p:anim>
                                    <p:anim calcmode="lin" valueType="num">
                                      <p:cBhvr>
                                        <p:cTn id="9" dur="1000" fill="hold"/>
                                        <p:tgtEl>
                                          <p:spTgt spid="7">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Effect transition="in" filter="fade">
                                      <p:cBhvr>
                                        <p:cTn id="14" dur="1000"/>
                                        <p:tgtEl>
                                          <p:spTgt spid="7">
                                            <p:txEl>
                                              <p:pRg st="0" end="0"/>
                                            </p:txEl>
                                          </p:spTgt>
                                        </p:tgtEl>
                                      </p:cBhvr>
                                    </p:animEffect>
                                    <p:anim calcmode="lin" valueType="num">
                                      <p:cBhvr>
                                        <p:cTn id="15"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Effect transition="in" filter="fade">
                                      <p:cBhvr>
                                        <p:cTn id="21" dur="1000"/>
                                        <p:tgtEl>
                                          <p:spTgt spid="7">
                                            <p:txEl>
                                              <p:pRg st="1" end="1"/>
                                            </p:txEl>
                                          </p:spTgt>
                                        </p:tgtEl>
                                      </p:cBhvr>
                                    </p:animEffect>
                                    <p:anim calcmode="lin" valueType="num">
                                      <p:cBhvr>
                                        <p:cTn id="22"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xEl>
                                              <p:pRg st="2" end="2"/>
                                            </p:txEl>
                                          </p:spTgt>
                                        </p:tgtEl>
                                        <p:attrNameLst>
                                          <p:attrName>style.visibility</p:attrName>
                                        </p:attrNameLst>
                                      </p:cBhvr>
                                      <p:to>
                                        <p:strVal val="visible"/>
                                      </p:to>
                                    </p:set>
                                    <p:animEffect transition="in" filter="fade">
                                      <p:cBhvr>
                                        <p:cTn id="28" dur="1000"/>
                                        <p:tgtEl>
                                          <p:spTgt spid="7">
                                            <p:txEl>
                                              <p:pRg st="2" end="2"/>
                                            </p:txEl>
                                          </p:spTgt>
                                        </p:tgtEl>
                                      </p:cBhvr>
                                    </p:animEffect>
                                    <p:anim calcmode="lin" valueType="num">
                                      <p:cBhvr>
                                        <p:cTn id="29"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animEffect transition="in" filter="fade">
                                      <p:cBhvr>
                                        <p:cTn id="35" dur="1000"/>
                                        <p:tgtEl>
                                          <p:spTgt spid="7">
                                            <p:txEl>
                                              <p:pRg st="3" end="3"/>
                                            </p:txEl>
                                          </p:spTgt>
                                        </p:tgtEl>
                                      </p:cBhvr>
                                    </p:animEffect>
                                    <p:anim calcmode="lin" valueType="num">
                                      <p:cBhvr>
                                        <p:cTn id="36"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7">
                                            <p:txEl>
                                              <p:pRg st="4" end="4"/>
                                            </p:txEl>
                                          </p:spTgt>
                                        </p:tgtEl>
                                        <p:attrNameLst>
                                          <p:attrName>style.visibility</p:attrName>
                                        </p:attrNameLst>
                                      </p:cBhvr>
                                      <p:to>
                                        <p:strVal val="visible"/>
                                      </p:to>
                                    </p:set>
                                    <p:animEffect transition="in" filter="fade">
                                      <p:cBhvr>
                                        <p:cTn id="42" dur="1000"/>
                                        <p:tgtEl>
                                          <p:spTgt spid="7">
                                            <p:txEl>
                                              <p:pRg st="4" end="4"/>
                                            </p:txEl>
                                          </p:spTgt>
                                        </p:tgtEl>
                                      </p:cBhvr>
                                    </p:animEffect>
                                    <p:anim calcmode="lin" valueType="num">
                                      <p:cBhvr>
                                        <p:cTn id="43"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7">
                                            <p:txEl>
                                              <p:pRg st="5" end="5"/>
                                            </p:txEl>
                                          </p:spTgt>
                                        </p:tgtEl>
                                        <p:attrNameLst>
                                          <p:attrName>style.visibility</p:attrName>
                                        </p:attrNameLst>
                                      </p:cBhvr>
                                      <p:to>
                                        <p:strVal val="visible"/>
                                      </p:to>
                                    </p:set>
                                    <p:animEffect transition="in" filter="fade">
                                      <p:cBhvr>
                                        <p:cTn id="49" dur="1000"/>
                                        <p:tgtEl>
                                          <p:spTgt spid="7">
                                            <p:txEl>
                                              <p:pRg st="5" end="5"/>
                                            </p:txEl>
                                          </p:spTgt>
                                        </p:tgtEl>
                                      </p:cBhvr>
                                    </p:animEffect>
                                    <p:anim calcmode="lin" valueType="num">
                                      <p:cBhvr>
                                        <p:cTn id="50" dur="1000" fill="hold"/>
                                        <p:tgtEl>
                                          <p:spTgt spid="7">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7">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0EEF0"/>
        </a:solidFill>
        <a:effectLst/>
      </p:bgPr>
    </p:bg>
    <p:spTree>
      <p:nvGrpSpPr>
        <p:cNvPr id="1" name=""/>
        <p:cNvGrpSpPr/>
        <p:nvPr/>
      </p:nvGrpSpPr>
      <p:grpSpPr>
        <a:xfrm>
          <a:off x="0" y="0"/>
          <a:ext cx="0" cy="0"/>
          <a:chOff x="0" y="0"/>
          <a:chExt cx="0" cy="0"/>
        </a:xfrm>
      </p:grpSpPr>
      <p:grpSp>
        <p:nvGrpSpPr>
          <p:cNvPr id="32" name="Group 31">
            <a:extLst>
              <a:ext uri="{FF2B5EF4-FFF2-40B4-BE49-F238E27FC236}">
                <a16:creationId xmlns:a16="http://schemas.microsoft.com/office/drawing/2014/main" id="{DEA36CD1-A232-45C6-81D0-FF676E79B61E}"/>
              </a:ext>
            </a:extLst>
          </p:cNvPr>
          <p:cNvGrpSpPr/>
          <p:nvPr/>
        </p:nvGrpSpPr>
        <p:grpSpPr>
          <a:xfrm>
            <a:off x="-881742" y="0"/>
            <a:ext cx="13073742" cy="6858000"/>
            <a:chOff x="-1030514" y="0"/>
            <a:chExt cx="13073742" cy="6858000"/>
          </a:xfrm>
        </p:grpSpPr>
        <p:sp>
          <p:nvSpPr>
            <p:cNvPr id="28" name="Rectangle 27">
              <a:extLst>
                <a:ext uri="{FF2B5EF4-FFF2-40B4-BE49-F238E27FC236}">
                  <a16:creationId xmlns:a16="http://schemas.microsoft.com/office/drawing/2014/main" id="{A11D4488-BEEE-4523-BF4A-73C4C95CCD2B}"/>
                </a:ext>
              </a:extLst>
            </p:cNvPr>
            <p:cNvSpPr/>
            <p:nvPr/>
          </p:nvSpPr>
          <p:spPr>
            <a:xfrm>
              <a:off x="-1030514"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E278C53F-B948-4E20-B061-EB63FF9E5B5F}"/>
                </a:ext>
              </a:extLst>
            </p:cNvPr>
            <p:cNvSpPr/>
            <p:nvPr/>
          </p:nvSpPr>
          <p:spPr>
            <a:xfrm>
              <a:off x="10609943" y="2732314"/>
              <a:ext cx="551543" cy="1393371"/>
            </a:xfrm>
            <a:prstGeom prst="rect">
              <a:avLst/>
            </a:pr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F91E323B-6F3E-475A-A5A7-E80446AEA28C}"/>
                </a:ext>
              </a:extLst>
            </p:cNvPr>
            <p:cNvSpPr txBox="1"/>
            <p:nvPr/>
          </p:nvSpPr>
          <p:spPr>
            <a:xfrm rot="16200000">
              <a:off x="9840685" y="3136611"/>
              <a:ext cx="2090057" cy="584775"/>
            </a:xfrm>
            <a:prstGeom prst="rect">
              <a:avLst/>
            </a:prstGeom>
            <a:noFill/>
          </p:spPr>
          <p:txBody>
            <a:bodyPr wrap="square" rtlCol="0">
              <a:spAutoFit/>
            </a:bodyPr>
            <a:lstStyle/>
            <a:p>
              <a:pPr algn="ctr"/>
              <a:r>
                <a:rPr lang="en-US" sz="3200" b="1" dirty="0">
                  <a:solidFill>
                    <a:srgbClr val="F0EEF0"/>
                  </a:solidFill>
                  <a:latin typeface="Montserrat" panose="02000505000000020004" pitchFamily="2" charset="0"/>
                </a:rPr>
                <a:t>2012</a:t>
              </a:r>
            </a:p>
          </p:txBody>
        </p:sp>
        <p:sp>
          <p:nvSpPr>
            <p:cNvPr id="31" name="Isosceles Triangle 30">
              <a:extLst>
                <a:ext uri="{FF2B5EF4-FFF2-40B4-BE49-F238E27FC236}">
                  <a16:creationId xmlns:a16="http://schemas.microsoft.com/office/drawing/2014/main" id="{6F9AD1C9-B71A-4D8D-8F52-77292535D056}"/>
                </a:ext>
              </a:extLst>
            </p:cNvPr>
            <p:cNvSpPr/>
            <p:nvPr/>
          </p:nvSpPr>
          <p:spPr>
            <a:xfrm rot="5400000">
              <a:off x="10412186" y="2988127"/>
              <a:ext cx="2380342" cy="881743"/>
            </a:xfrm>
            <a:prstGeom prst="triangle">
              <a:avLst/>
            </a:prstGeom>
            <a:solidFill>
              <a:srgbClr val="2BB5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2" name="Rectangle 131">
            <a:extLst>
              <a:ext uri="{FF2B5EF4-FFF2-40B4-BE49-F238E27FC236}">
                <a16:creationId xmlns:a16="http://schemas.microsoft.com/office/drawing/2014/main" id="{71883E71-270A-4B7A-A6F1-8D930DCFAE74}"/>
              </a:ext>
            </a:extLst>
          </p:cNvPr>
          <p:cNvSpPr/>
          <p:nvPr/>
        </p:nvSpPr>
        <p:spPr>
          <a:xfrm>
            <a:off x="-1431378"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Rectangle 148">
            <a:extLst>
              <a:ext uri="{FF2B5EF4-FFF2-40B4-BE49-F238E27FC236}">
                <a16:creationId xmlns:a16="http://schemas.microsoft.com/office/drawing/2014/main" id="{1A5DCC23-4EAA-4F6E-96F0-5B2AE8EA2086}"/>
              </a:ext>
            </a:extLst>
          </p:cNvPr>
          <p:cNvSpPr/>
          <p:nvPr/>
        </p:nvSpPr>
        <p:spPr>
          <a:xfrm>
            <a:off x="-1463736" y="-3"/>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TextBox 70">
            <a:extLst>
              <a:ext uri="{FF2B5EF4-FFF2-40B4-BE49-F238E27FC236}">
                <a16:creationId xmlns:a16="http://schemas.microsoft.com/office/drawing/2014/main" id="{C774A983-CAB0-41A3-8B2A-7EC1A26A7350}"/>
              </a:ext>
            </a:extLst>
          </p:cNvPr>
          <p:cNvSpPr txBox="1"/>
          <p:nvPr/>
        </p:nvSpPr>
        <p:spPr>
          <a:xfrm rot="16200000">
            <a:off x="7591653" y="3136610"/>
            <a:ext cx="6857998" cy="584775"/>
          </a:xfrm>
          <a:prstGeom prst="rect">
            <a:avLst/>
          </a:prstGeom>
          <a:solidFill>
            <a:srgbClr val="E57B33"/>
          </a:solidFill>
        </p:spPr>
        <p:txBody>
          <a:bodyPr wrap="square" rtlCol="0">
            <a:spAutoFit/>
          </a:bodyPr>
          <a:lstStyle/>
          <a:p>
            <a:pPr algn="ctr"/>
            <a:r>
              <a:rPr lang="ar-DZ" sz="3200" b="1" dirty="0">
                <a:solidFill>
                  <a:schemeClr val="bg1"/>
                </a:solidFill>
                <a:latin typeface="Montserrat" panose="02000505000000020004" pitchFamily="2" charset="0"/>
              </a:rPr>
              <a:t>السلوك والثقافة والمبادئ</a:t>
            </a:r>
          </a:p>
        </p:txBody>
      </p:sp>
      <p:sp>
        <p:nvSpPr>
          <p:cNvPr id="24" name="TextBox 70">
            <a:extLst>
              <a:ext uri="{FF2B5EF4-FFF2-40B4-BE49-F238E27FC236}">
                <a16:creationId xmlns:a16="http://schemas.microsoft.com/office/drawing/2014/main" id="{6F7D5A85-DB8B-48A3-8835-7745A6C2A6F1}"/>
              </a:ext>
            </a:extLst>
          </p:cNvPr>
          <p:cNvSpPr txBox="1"/>
          <p:nvPr/>
        </p:nvSpPr>
        <p:spPr>
          <a:xfrm rot="16200000">
            <a:off x="7591654" y="3136610"/>
            <a:ext cx="6857998" cy="584775"/>
          </a:xfrm>
          <a:prstGeom prst="rect">
            <a:avLst/>
          </a:prstGeom>
          <a:solidFill>
            <a:srgbClr val="E57B33"/>
          </a:solidFill>
        </p:spPr>
        <p:txBody>
          <a:bodyPr wrap="square" rtlCol="0">
            <a:spAutoFit/>
          </a:bodyPr>
          <a:lstStyle/>
          <a:p>
            <a:pPr algn="ctr"/>
            <a:r>
              <a:rPr lang="ar-DZ" sz="3200" b="1" dirty="0">
                <a:solidFill>
                  <a:schemeClr val="bg1"/>
                </a:solidFill>
                <a:latin typeface="HRSD" panose="02000906030000020004" pitchFamily="2" charset="-78"/>
                <a:cs typeface="HRSD" panose="02000906030000020004" pitchFamily="2" charset="-78"/>
              </a:rPr>
              <a:t>منصة التدريب الالكتروني </a:t>
            </a:r>
          </a:p>
        </p:txBody>
      </p:sp>
      <p:sp>
        <p:nvSpPr>
          <p:cNvPr id="3" name="ZoneTexte 2">
            <a:extLst>
              <a:ext uri="{FF2B5EF4-FFF2-40B4-BE49-F238E27FC236}">
                <a16:creationId xmlns:a16="http://schemas.microsoft.com/office/drawing/2014/main" id="{82137021-B60B-4E64-9A25-368D1408DCCB}"/>
              </a:ext>
            </a:extLst>
          </p:cNvPr>
          <p:cNvSpPr txBox="1"/>
          <p:nvPr/>
        </p:nvSpPr>
        <p:spPr>
          <a:xfrm>
            <a:off x="2897941" y="340596"/>
            <a:ext cx="7280687" cy="553998"/>
          </a:xfrm>
          <a:prstGeom prst="rect">
            <a:avLst/>
          </a:prstGeom>
          <a:noFill/>
        </p:spPr>
        <p:txBody>
          <a:bodyPr wrap="square" rtlCol="0">
            <a:spAutoFit/>
          </a:bodyPr>
          <a:lstStyle/>
          <a:p>
            <a:pPr algn="r" rtl="1"/>
            <a:r>
              <a:rPr lang="ar-DZ" sz="3000" b="1" dirty="0">
                <a:solidFill>
                  <a:srgbClr val="F69525"/>
                </a:solidFill>
                <a:latin typeface="HRSD" panose="02000906030000020004" pitchFamily="2" charset="-78"/>
                <a:cs typeface="HRSD" panose="02000906030000020004" pitchFamily="2" charset="-78"/>
              </a:rPr>
              <a:t>الدورات التدريبية </a:t>
            </a:r>
            <a:endParaRPr lang="fr-FR" sz="3000" b="1" dirty="0">
              <a:solidFill>
                <a:srgbClr val="F69525"/>
              </a:solidFill>
              <a:latin typeface="HRSD" panose="02000906030000020004" pitchFamily="2" charset="-78"/>
              <a:cs typeface="HRSD" panose="02000906030000020004" pitchFamily="2" charset="-78"/>
            </a:endParaRPr>
          </a:p>
        </p:txBody>
      </p:sp>
      <p:sp>
        <p:nvSpPr>
          <p:cNvPr id="7" name="Rectangle : avec coins arrondis en diagonale 6">
            <a:extLst>
              <a:ext uri="{FF2B5EF4-FFF2-40B4-BE49-F238E27FC236}">
                <a16:creationId xmlns:a16="http://schemas.microsoft.com/office/drawing/2014/main" id="{DAEFB8D5-3C90-4E1F-A616-C1F0E1A7F20C}"/>
              </a:ext>
            </a:extLst>
          </p:cNvPr>
          <p:cNvSpPr/>
          <p:nvPr/>
        </p:nvSpPr>
        <p:spPr>
          <a:xfrm>
            <a:off x="5242053" y="1837433"/>
            <a:ext cx="5113808" cy="4576504"/>
          </a:xfrm>
          <a:prstGeom prst="round2DiagRect">
            <a:avLst>
              <a:gd name="adj1" fmla="val 7503"/>
              <a:gd name="adj2" fmla="val 0"/>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Low" rtl="1">
              <a:buFont typeface="Arial" panose="020B0604020202020204" pitchFamily="34" charset="0"/>
              <a:buChar char="•"/>
            </a:pPr>
            <a:r>
              <a:rPr lang="ar-DZ" sz="2400" b="1" dirty="0">
                <a:solidFill>
                  <a:srgbClr val="158285"/>
                </a:solidFill>
                <a:latin typeface="HRSD" panose="02000906030000020004" pitchFamily="2" charset="-78"/>
                <a:cs typeface="HRSD" panose="02000906030000020004" pitchFamily="2" charset="-78"/>
              </a:rPr>
              <a:t>اسم الدورة</a:t>
            </a:r>
            <a:r>
              <a:rPr lang="ar-DZ" sz="2400" b="1" dirty="0">
                <a:solidFill>
                  <a:schemeClr val="tx1"/>
                </a:solidFill>
                <a:latin typeface="HRSD" panose="02000906030000020004" pitchFamily="2" charset="-78"/>
                <a:cs typeface="HRSD" panose="02000906030000020004" pitchFamily="2" charset="-78"/>
              </a:rPr>
              <a:t>:  </a:t>
            </a:r>
            <a:r>
              <a:rPr lang="ar-DZ" sz="2200" b="1" dirty="0">
                <a:solidFill>
                  <a:schemeClr val="tx1"/>
                </a:solidFill>
                <a:latin typeface="HRSD" panose="02000906030000020004" pitchFamily="2" charset="-78"/>
                <a:cs typeface="HRSD" panose="02000906030000020004" pitchFamily="2" charset="-78"/>
              </a:rPr>
              <a:t> </a:t>
            </a:r>
            <a:r>
              <a:rPr lang="ar-DZ" sz="2200" dirty="0">
                <a:solidFill>
                  <a:schemeClr val="tx1"/>
                </a:solidFill>
                <a:latin typeface="HRSD" panose="02000906030000020004" pitchFamily="2" charset="-78"/>
                <a:cs typeface="HRSD" panose="02000906030000020004" pitchFamily="2" charset="-78"/>
              </a:rPr>
              <a:t>مسار محقق / مسار قائد فريق التحقيق</a:t>
            </a:r>
            <a:r>
              <a:rPr lang="ar-SA" sz="2200" dirty="0">
                <a:solidFill>
                  <a:schemeClr val="tx1"/>
                </a:solidFill>
                <a:latin typeface="HRSD" panose="02000906030000020004" pitchFamily="2" charset="-78"/>
                <a:cs typeface="HRSD" panose="02000906030000020004" pitchFamily="2" charset="-78"/>
              </a:rPr>
              <a:t>.</a:t>
            </a:r>
            <a:r>
              <a:rPr lang="ar-DZ" sz="2200" dirty="0">
                <a:solidFill>
                  <a:schemeClr val="tx1"/>
                </a:solidFill>
                <a:latin typeface="HRSD" panose="02000906030000020004" pitchFamily="2" charset="-78"/>
                <a:cs typeface="HRSD" panose="02000906030000020004" pitchFamily="2" charset="-78"/>
              </a:rPr>
              <a:t> </a:t>
            </a:r>
            <a:endParaRPr lang="fr-FR" sz="2200" dirty="0">
              <a:solidFill>
                <a:schemeClr val="tx1"/>
              </a:solidFill>
              <a:latin typeface="HRSD" panose="02000906030000020004" pitchFamily="2" charset="-78"/>
              <a:cs typeface="HRSD" panose="02000906030000020004" pitchFamily="2" charset="-78"/>
            </a:endParaRPr>
          </a:p>
          <a:p>
            <a:pPr marL="342900" indent="-342900" algn="justLow" rtl="1">
              <a:buFont typeface="Arial" panose="020B0604020202020204" pitchFamily="34" charset="0"/>
              <a:buChar char="•"/>
            </a:pPr>
            <a:r>
              <a:rPr lang="ar-DZ" sz="2400" b="1" dirty="0">
                <a:solidFill>
                  <a:srgbClr val="158285"/>
                </a:solidFill>
                <a:latin typeface="HRSD" panose="02000906030000020004" pitchFamily="2" charset="-78"/>
                <a:cs typeface="HRSD" panose="02000906030000020004" pitchFamily="2" charset="-78"/>
              </a:rPr>
              <a:t>الهدف</a:t>
            </a:r>
            <a:r>
              <a:rPr lang="ar-DZ" sz="2400" b="1" dirty="0">
                <a:solidFill>
                  <a:schemeClr val="tx1"/>
                </a:solidFill>
                <a:latin typeface="HRSD" panose="02000906030000020004" pitchFamily="2" charset="-78"/>
                <a:cs typeface="HRSD" panose="02000906030000020004" pitchFamily="2" charset="-78"/>
              </a:rPr>
              <a:t>: </a:t>
            </a:r>
            <a:r>
              <a:rPr lang="ar-DZ" sz="2400" dirty="0">
                <a:solidFill>
                  <a:schemeClr val="tx1"/>
                </a:solidFill>
                <a:latin typeface="HRSD" panose="02000906030000020004" pitchFamily="2" charset="-78"/>
                <a:cs typeface="HRSD" panose="02000906030000020004" pitchFamily="2" charset="-78"/>
              </a:rPr>
              <a:t>توفير آلية محكمة وفع</a:t>
            </a:r>
            <a:r>
              <a:rPr lang="ar-SA" sz="2400" dirty="0">
                <a:solidFill>
                  <a:schemeClr val="tx1"/>
                </a:solidFill>
                <a:latin typeface="HRSD" panose="02000906030000020004" pitchFamily="2" charset="-78"/>
                <a:cs typeface="HRSD" panose="02000906030000020004" pitchFamily="2" charset="-78"/>
              </a:rPr>
              <a:t>ّ</a:t>
            </a:r>
            <a:r>
              <a:rPr lang="ar-DZ" sz="2400" dirty="0">
                <a:solidFill>
                  <a:schemeClr val="tx1"/>
                </a:solidFill>
                <a:latin typeface="HRSD" panose="02000906030000020004" pitchFamily="2" charset="-78"/>
                <a:cs typeface="HRSD" panose="02000906030000020004" pitchFamily="2" charset="-78"/>
              </a:rPr>
              <a:t>الة للاستثمار في الدروس المستفادة من التحقيق في حوادث العمل والأمراض المهنية التي تقع في مختلف بيئات العمل والأنشطة</a:t>
            </a:r>
            <a:r>
              <a:rPr lang="ar-SA" sz="2400" dirty="0">
                <a:solidFill>
                  <a:schemeClr val="tx1"/>
                </a:solidFill>
                <a:latin typeface="HRSD" panose="02000906030000020004" pitchFamily="2" charset="-78"/>
                <a:cs typeface="HRSD" panose="02000906030000020004" pitchFamily="2" charset="-78"/>
              </a:rPr>
              <a:t>.</a:t>
            </a:r>
            <a:endParaRPr lang="ar-DZ" sz="2400" dirty="0">
              <a:solidFill>
                <a:schemeClr val="tx1"/>
              </a:solidFill>
              <a:latin typeface="HRSD" panose="02000906030000020004" pitchFamily="2" charset="-78"/>
              <a:cs typeface="HRSD" panose="02000906030000020004" pitchFamily="2" charset="-78"/>
            </a:endParaRPr>
          </a:p>
          <a:p>
            <a:pPr marL="342900" indent="-342900" algn="justLow" rtl="1">
              <a:buFont typeface="Arial" panose="020B0604020202020204" pitchFamily="34" charset="0"/>
              <a:buChar char="•"/>
            </a:pPr>
            <a:r>
              <a:rPr lang="ar-DZ" sz="2400" b="1" dirty="0">
                <a:solidFill>
                  <a:srgbClr val="158285"/>
                </a:solidFill>
                <a:latin typeface="HRSD" panose="02000906030000020004" pitchFamily="2" charset="-78"/>
                <a:cs typeface="HRSD" panose="02000906030000020004" pitchFamily="2" charset="-78"/>
              </a:rPr>
              <a:t>عدد اللغات:  </a:t>
            </a:r>
            <a:r>
              <a:rPr lang="ar-DZ" sz="2400" dirty="0">
                <a:solidFill>
                  <a:schemeClr val="tx1"/>
                </a:solidFill>
                <a:latin typeface="HRSD" panose="02000906030000020004" pitchFamily="2" charset="-78"/>
                <a:cs typeface="HRSD" panose="02000906030000020004" pitchFamily="2" charset="-78"/>
              </a:rPr>
              <a:t>02 (العربية، الإنجليزية)</a:t>
            </a:r>
            <a:r>
              <a:rPr lang="ar-SA" sz="2400" dirty="0">
                <a:solidFill>
                  <a:schemeClr val="tx1"/>
                </a:solidFill>
                <a:latin typeface="HRSD" panose="02000906030000020004" pitchFamily="2" charset="-78"/>
                <a:cs typeface="HRSD" panose="02000906030000020004" pitchFamily="2" charset="-78"/>
              </a:rPr>
              <a:t>.</a:t>
            </a:r>
            <a:endParaRPr lang="ar-DZ" sz="2400" dirty="0">
              <a:solidFill>
                <a:schemeClr val="tx1"/>
              </a:solidFill>
              <a:latin typeface="HRSD" panose="02000906030000020004" pitchFamily="2" charset="-78"/>
              <a:cs typeface="HRSD" panose="02000906030000020004" pitchFamily="2" charset="-78"/>
            </a:endParaRPr>
          </a:p>
          <a:p>
            <a:pPr marL="342900" indent="-342900" algn="justLow" rtl="1">
              <a:buFont typeface="Arial" panose="020B0604020202020204" pitchFamily="34" charset="0"/>
              <a:buChar char="•"/>
            </a:pPr>
            <a:r>
              <a:rPr lang="ar-DZ" sz="2400" b="1" dirty="0">
                <a:solidFill>
                  <a:srgbClr val="158285"/>
                </a:solidFill>
                <a:latin typeface="HRSD" panose="02000906030000020004" pitchFamily="2" charset="-78"/>
                <a:cs typeface="HRSD" panose="02000906030000020004" pitchFamily="2" charset="-78"/>
              </a:rPr>
              <a:t>عدد المسجلين</a:t>
            </a:r>
            <a:r>
              <a:rPr lang="ar-DZ" sz="2400" dirty="0">
                <a:solidFill>
                  <a:schemeClr val="tx1"/>
                </a:solidFill>
                <a:latin typeface="HRSD" panose="02000906030000020004" pitchFamily="2" charset="-78"/>
                <a:cs typeface="HRSD" panose="02000906030000020004" pitchFamily="2" charset="-78"/>
              </a:rPr>
              <a:t>: 720 </a:t>
            </a:r>
          </a:p>
          <a:p>
            <a:pPr marL="342900" indent="-342900" algn="justLow" rtl="1">
              <a:buFont typeface="Arial" panose="020B0604020202020204" pitchFamily="34" charset="0"/>
              <a:buChar char="•"/>
            </a:pPr>
            <a:r>
              <a:rPr lang="ar-DZ" sz="2400" b="1" dirty="0">
                <a:solidFill>
                  <a:srgbClr val="158285"/>
                </a:solidFill>
                <a:latin typeface="HRSD" panose="02000906030000020004" pitchFamily="2" charset="-78"/>
                <a:cs typeface="HRSD" panose="02000906030000020004" pitchFamily="2" charset="-78"/>
              </a:rPr>
              <a:t>متطلبات التسجيل: </a:t>
            </a:r>
            <a:r>
              <a:rPr lang="ar-DZ" sz="2400" dirty="0">
                <a:solidFill>
                  <a:schemeClr val="tx1"/>
                </a:solidFill>
                <a:latin typeface="HRSD" panose="02000906030000020004" pitchFamily="2" charset="-78"/>
                <a:cs typeface="HRSD" panose="02000906030000020004" pitchFamily="2" charset="-78"/>
              </a:rPr>
              <a:t>المؤهل العلمي / الخبرة المهنية / كوادر السلامة والصحة المهنية (مسار محترف)</a:t>
            </a:r>
            <a:r>
              <a:rPr lang="ar-SA" sz="2400" dirty="0">
                <a:solidFill>
                  <a:schemeClr val="tx1"/>
                </a:solidFill>
                <a:latin typeface="HRSD" panose="02000906030000020004" pitchFamily="2" charset="-78"/>
                <a:cs typeface="HRSD" panose="02000906030000020004" pitchFamily="2" charset="-78"/>
              </a:rPr>
              <a:t>.</a:t>
            </a:r>
            <a:endParaRPr lang="ar-DZ" sz="2400" dirty="0">
              <a:solidFill>
                <a:schemeClr val="tx1"/>
              </a:solidFill>
              <a:latin typeface="HRSD" panose="02000906030000020004" pitchFamily="2" charset="-78"/>
              <a:cs typeface="HRSD" panose="02000906030000020004" pitchFamily="2" charset="-78"/>
            </a:endParaRPr>
          </a:p>
          <a:p>
            <a:pPr marL="342900" indent="-342900" algn="justLow" rtl="1">
              <a:buFont typeface="Arial" panose="020B0604020202020204" pitchFamily="34" charset="0"/>
              <a:buChar char="•"/>
            </a:pPr>
            <a:r>
              <a:rPr lang="ar-DZ" sz="2400" b="1" dirty="0">
                <a:solidFill>
                  <a:srgbClr val="158285"/>
                </a:solidFill>
                <a:latin typeface="HRSD" panose="02000906030000020004" pitchFamily="2" charset="-78"/>
                <a:cs typeface="HRSD" panose="02000906030000020004" pitchFamily="2" charset="-78"/>
              </a:rPr>
              <a:t>التسجيل في الدورة</a:t>
            </a:r>
            <a:r>
              <a:rPr lang="ar-DZ" sz="2400" dirty="0">
                <a:solidFill>
                  <a:srgbClr val="158285"/>
                </a:solidFill>
                <a:latin typeface="HRSD" panose="02000906030000020004" pitchFamily="2" charset="-78"/>
                <a:cs typeface="HRSD" panose="02000906030000020004" pitchFamily="2" charset="-78"/>
              </a:rPr>
              <a:t>:  </a:t>
            </a:r>
            <a:r>
              <a:rPr lang="ar-DZ" sz="2400" dirty="0">
                <a:solidFill>
                  <a:schemeClr val="tx1"/>
                </a:solidFill>
                <a:latin typeface="HRSD" panose="02000906030000020004" pitchFamily="2" charset="-78"/>
                <a:cs typeface="HRSD" panose="02000906030000020004" pitchFamily="2" charset="-78"/>
              </a:rPr>
              <a:t>يرجى مسح الكود</a:t>
            </a:r>
            <a:r>
              <a:rPr lang="ar-SA" sz="2400" dirty="0">
                <a:solidFill>
                  <a:schemeClr val="tx1"/>
                </a:solidFill>
                <a:latin typeface="HRSD" panose="02000906030000020004" pitchFamily="2" charset="-78"/>
                <a:cs typeface="HRSD" panose="02000906030000020004" pitchFamily="2" charset="-78"/>
              </a:rPr>
              <a:t>.</a:t>
            </a:r>
            <a:r>
              <a:rPr lang="ar-DZ" sz="2400" dirty="0">
                <a:solidFill>
                  <a:schemeClr val="tx1"/>
                </a:solidFill>
                <a:latin typeface="HRSD" panose="02000906030000020004" pitchFamily="2" charset="-78"/>
                <a:cs typeface="HRSD" panose="02000906030000020004" pitchFamily="2" charset="-78"/>
              </a:rPr>
              <a:t>  </a:t>
            </a:r>
            <a:endParaRPr lang="fr-FR" sz="2400" dirty="0">
              <a:solidFill>
                <a:schemeClr val="tx1"/>
              </a:solidFill>
              <a:latin typeface="HRSD" panose="02000906030000020004" pitchFamily="2" charset="-78"/>
              <a:cs typeface="HRSD" panose="02000906030000020004" pitchFamily="2" charset="-78"/>
            </a:endParaRPr>
          </a:p>
        </p:txBody>
      </p:sp>
      <p:sp>
        <p:nvSpPr>
          <p:cNvPr id="17" name="Rectangle : avec coins arrondis en diagonale 16">
            <a:extLst>
              <a:ext uri="{FF2B5EF4-FFF2-40B4-BE49-F238E27FC236}">
                <a16:creationId xmlns:a16="http://schemas.microsoft.com/office/drawing/2014/main" id="{38020BB6-17EC-49F0-9D12-712F98D2FFDD}"/>
              </a:ext>
            </a:extLst>
          </p:cNvPr>
          <p:cNvSpPr/>
          <p:nvPr/>
        </p:nvSpPr>
        <p:spPr>
          <a:xfrm>
            <a:off x="2107718" y="808530"/>
            <a:ext cx="5113808" cy="754912"/>
          </a:xfrm>
          <a:prstGeom prst="round2DiagRect">
            <a:avLst/>
          </a:prstGeom>
          <a:solidFill>
            <a:srgbClr val="15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DZ" sz="2800" b="1" dirty="0">
                <a:latin typeface="HRSD" panose="02000906030000020004" pitchFamily="2" charset="-78"/>
                <a:cs typeface="HRSD" panose="02000906030000020004" pitchFamily="2" charset="-78"/>
              </a:rPr>
              <a:t>احترافي</a:t>
            </a:r>
            <a:r>
              <a:rPr lang="ar-DZ" sz="2800" dirty="0">
                <a:latin typeface="HRSD" panose="02000906030000020004" pitchFamily="2" charset="-78"/>
                <a:cs typeface="HRSD" panose="02000906030000020004" pitchFamily="2" charset="-78"/>
              </a:rPr>
              <a:t>:</a:t>
            </a:r>
            <a:r>
              <a:rPr lang="ar-SA" sz="2800" dirty="0">
                <a:latin typeface="HRSD" panose="02000906030000020004" pitchFamily="2" charset="-78"/>
                <a:cs typeface="HRSD" panose="02000906030000020004" pitchFamily="2" charset="-78"/>
              </a:rPr>
              <a:t> </a:t>
            </a:r>
            <a:r>
              <a:rPr lang="ar-DZ" sz="2600" dirty="0">
                <a:latin typeface="HRSD" panose="02000906030000020004" pitchFamily="2" charset="-78"/>
                <a:cs typeface="HRSD" panose="02000906030000020004" pitchFamily="2" charset="-78"/>
              </a:rPr>
              <a:t>أخصائي السلامة والصحة المهنية</a:t>
            </a:r>
            <a:endParaRPr lang="fr-FR" sz="2600" dirty="0">
              <a:latin typeface="HRSD" panose="02000906030000020004" pitchFamily="2" charset="-78"/>
              <a:cs typeface="HRSD" panose="02000906030000020004" pitchFamily="2" charset="-78"/>
            </a:endParaRPr>
          </a:p>
        </p:txBody>
      </p:sp>
      <p:pic>
        <p:nvPicPr>
          <p:cNvPr id="2" name="Image 1">
            <a:extLst>
              <a:ext uri="{FF2B5EF4-FFF2-40B4-BE49-F238E27FC236}">
                <a16:creationId xmlns:a16="http://schemas.microsoft.com/office/drawing/2014/main" id="{A80A57F8-C8A1-45A2-88B4-6E4916BBF9F3}"/>
              </a:ext>
            </a:extLst>
          </p:cNvPr>
          <p:cNvPicPr>
            <a:picLocks noChangeAspect="1"/>
          </p:cNvPicPr>
          <p:nvPr/>
        </p:nvPicPr>
        <p:blipFill rotWithShape="1">
          <a:blip r:embed="rId2"/>
          <a:srcRect l="6427"/>
          <a:stretch/>
        </p:blipFill>
        <p:spPr>
          <a:xfrm>
            <a:off x="0" y="1846385"/>
            <a:ext cx="5113808" cy="2672799"/>
          </a:xfrm>
          <a:prstGeom prst="rect">
            <a:avLst/>
          </a:prstGeom>
        </p:spPr>
      </p:pic>
      <p:pic>
        <p:nvPicPr>
          <p:cNvPr id="4" name="Image 3">
            <a:extLst>
              <a:ext uri="{FF2B5EF4-FFF2-40B4-BE49-F238E27FC236}">
                <a16:creationId xmlns:a16="http://schemas.microsoft.com/office/drawing/2014/main" id="{69F54D98-8EE2-4C02-83FB-08F662F8995C}"/>
              </a:ext>
            </a:extLst>
          </p:cNvPr>
          <p:cNvPicPr>
            <a:picLocks noChangeAspect="1"/>
          </p:cNvPicPr>
          <p:nvPr/>
        </p:nvPicPr>
        <p:blipFill>
          <a:blip r:embed="rId3"/>
          <a:stretch>
            <a:fillRect/>
          </a:stretch>
        </p:blipFill>
        <p:spPr>
          <a:xfrm>
            <a:off x="1052191" y="3574027"/>
            <a:ext cx="1742079" cy="1800000"/>
          </a:xfrm>
          <a:prstGeom prst="rect">
            <a:avLst/>
          </a:prstGeom>
        </p:spPr>
      </p:pic>
    </p:spTree>
    <p:extLst>
      <p:ext uri="{BB962C8B-B14F-4D97-AF65-F5344CB8AC3E}">
        <p14:creationId xmlns:p14="http://schemas.microsoft.com/office/powerpoint/2010/main" val="158016890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1000"/>
                                        <p:tgtEl>
                                          <p:spTgt spid="7">
                                            <p:bg/>
                                          </p:spTgt>
                                        </p:tgtEl>
                                      </p:cBhvr>
                                    </p:animEffect>
                                    <p:anim calcmode="lin" valueType="num">
                                      <p:cBhvr>
                                        <p:cTn id="8" dur="1000" fill="hold"/>
                                        <p:tgtEl>
                                          <p:spTgt spid="7">
                                            <p:bg/>
                                          </p:spTgt>
                                        </p:tgtEl>
                                        <p:attrNameLst>
                                          <p:attrName>ppt_x</p:attrName>
                                        </p:attrNameLst>
                                      </p:cBhvr>
                                      <p:tavLst>
                                        <p:tav tm="0">
                                          <p:val>
                                            <p:strVal val="#ppt_x"/>
                                          </p:val>
                                        </p:tav>
                                        <p:tav tm="100000">
                                          <p:val>
                                            <p:strVal val="#ppt_x"/>
                                          </p:val>
                                        </p:tav>
                                      </p:tavLst>
                                    </p:anim>
                                    <p:anim calcmode="lin" valueType="num">
                                      <p:cBhvr>
                                        <p:cTn id="9" dur="1000" fill="hold"/>
                                        <p:tgtEl>
                                          <p:spTgt spid="7">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Effect transition="in" filter="fade">
                                      <p:cBhvr>
                                        <p:cTn id="14" dur="1000"/>
                                        <p:tgtEl>
                                          <p:spTgt spid="7">
                                            <p:txEl>
                                              <p:pRg st="0" end="0"/>
                                            </p:txEl>
                                          </p:spTgt>
                                        </p:tgtEl>
                                      </p:cBhvr>
                                    </p:animEffect>
                                    <p:anim calcmode="lin" valueType="num">
                                      <p:cBhvr>
                                        <p:cTn id="15"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Effect transition="in" filter="fade">
                                      <p:cBhvr>
                                        <p:cTn id="21" dur="1000"/>
                                        <p:tgtEl>
                                          <p:spTgt spid="7">
                                            <p:txEl>
                                              <p:pRg st="1" end="1"/>
                                            </p:txEl>
                                          </p:spTgt>
                                        </p:tgtEl>
                                      </p:cBhvr>
                                    </p:animEffect>
                                    <p:anim calcmode="lin" valueType="num">
                                      <p:cBhvr>
                                        <p:cTn id="22"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xEl>
                                              <p:pRg st="2" end="2"/>
                                            </p:txEl>
                                          </p:spTgt>
                                        </p:tgtEl>
                                        <p:attrNameLst>
                                          <p:attrName>style.visibility</p:attrName>
                                        </p:attrNameLst>
                                      </p:cBhvr>
                                      <p:to>
                                        <p:strVal val="visible"/>
                                      </p:to>
                                    </p:set>
                                    <p:animEffect transition="in" filter="fade">
                                      <p:cBhvr>
                                        <p:cTn id="28" dur="1000"/>
                                        <p:tgtEl>
                                          <p:spTgt spid="7">
                                            <p:txEl>
                                              <p:pRg st="2" end="2"/>
                                            </p:txEl>
                                          </p:spTgt>
                                        </p:tgtEl>
                                      </p:cBhvr>
                                    </p:animEffect>
                                    <p:anim calcmode="lin" valueType="num">
                                      <p:cBhvr>
                                        <p:cTn id="29"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animEffect transition="in" filter="fade">
                                      <p:cBhvr>
                                        <p:cTn id="35" dur="1000"/>
                                        <p:tgtEl>
                                          <p:spTgt spid="7">
                                            <p:txEl>
                                              <p:pRg st="3" end="3"/>
                                            </p:txEl>
                                          </p:spTgt>
                                        </p:tgtEl>
                                      </p:cBhvr>
                                    </p:animEffect>
                                    <p:anim calcmode="lin" valueType="num">
                                      <p:cBhvr>
                                        <p:cTn id="36"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7">
                                            <p:txEl>
                                              <p:pRg st="4" end="4"/>
                                            </p:txEl>
                                          </p:spTgt>
                                        </p:tgtEl>
                                        <p:attrNameLst>
                                          <p:attrName>style.visibility</p:attrName>
                                        </p:attrNameLst>
                                      </p:cBhvr>
                                      <p:to>
                                        <p:strVal val="visible"/>
                                      </p:to>
                                    </p:set>
                                    <p:animEffect transition="in" filter="fade">
                                      <p:cBhvr>
                                        <p:cTn id="42" dur="1000"/>
                                        <p:tgtEl>
                                          <p:spTgt spid="7">
                                            <p:txEl>
                                              <p:pRg st="4" end="4"/>
                                            </p:txEl>
                                          </p:spTgt>
                                        </p:tgtEl>
                                      </p:cBhvr>
                                    </p:animEffect>
                                    <p:anim calcmode="lin" valueType="num">
                                      <p:cBhvr>
                                        <p:cTn id="43"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7">
                                            <p:txEl>
                                              <p:pRg st="5" end="5"/>
                                            </p:txEl>
                                          </p:spTgt>
                                        </p:tgtEl>
                                        <p:attrNameLst>
                                          <p:attrName>style.visibility</p:attrName>
                                        </p:attrNameLst>
                                      </p:cBhvr>
                                      <p:to>
                                        <p:strVal val="visible"/>
                                      </p:to>
                                    </p:set>
                                    <p:animEffect transition="in" filter="fade">
                                      <p:cBhvr>
                                        <p:cTn id="49" dur="1000"/>
                                        <p:tgtEl>
                                          <p:spTgt spid="7">
                                            <p:txEl>
                                              <p:pRg st="5" end="5"/>
                                            </p:txEl>
                                          </p:spTgt>
                                        </p:tgtEl>
                                      </p:cBhvr>
                                    </p:animEffect>
                                    <p:anim calcmode="lin" valueType="num">
                                      <p:cBhvr>
                                        <p:cTn id="50" dur="1000" fill="hold"/>
                                        <p:tgtEl>
                                          <p:spTgt spid="7">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7">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29"/>
        <p:cNvGrpSpPr/>
        <p:nvPr/>
      </p:nvGrpSpPr>
      <p:grpSpPr>
        <a:xfrm>
          <a:off x="0" y="0"/>
          <a:ext cx="0" cy="0"/>
          <a:chOff x="0" y="0"/>
          <a:chExt cx="0" cy="0"/>
        </a:xfrm>
      </p:grpSpPr>
      <p:sp>
        <p:nvSpPr>
          <p:cNvPr id="4" name="عنوان 3">
            <a:extLst>
              <a:ext uri="{FF2B5EF4-FFF2-40B4-BE49-F238E27FC236}">
                <a16:creationId xmlns:a16="http://schemas.microsoft.com/office/drawing/2014/main" id="{D808B9FF-8076-4B3A-A525-218B7566400D}"/>
              </a:ext>
            </a:extLst>
          </p:cNvPr>
          <p:cNvSpPr>
            <a:spLocks noGrp="1"/>
          </p:cNvSpPr>
          <p:nvPr>
            <p:ph type="title" idx="4294967295"/>
          </p:nvPr>
        </p:nvSpPr>
        <p:spPr>
          <a:xfrm>
            <a:off x="1880235" y="934720"/>
            <a:ext cx="3575050" cy="1177925"/>
          </a:xfrm>
          <a:noFill/>
          <a:ln>
            <a:noFill/>
          </a:ln>
        </p:spPr>
        <p:txBody>
          <a:bodyPr/>
          <a:lstStyle>
            <a:lvl1pPr>
              <a:defRPr sz="5400" b="1" i="0">
                <a:ln>
                  <a:noFill/>
                </a:ln>
                <a:solidFill>
                  <a:schemeClr val="bg1"/>
                </a:solidFill>
                <a:latin typeface="HRSD Title" panose="02000906030000020004" pitchFamily="2" charset="-78"/>
                <a:cs typeface="HRSD Title" panose="02000906030000020004" pitchFamily="2" charset="-78"/>
              </a:defRPr>
            </a:lvl1pPr>
          </a:lstStyle>
          <a:p>
            <a:pPr algn="ctr"/>
            <a:r>
              <a:rPr lang="ar-SA" dirty="0">
                <a:solidFill>
                  <a:srgbClr val="14888A"/>
                </a:solidFill>
              </a:rPr>
              <a:t>شكراً لكم..</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0EEF0"/>
        </a:solidFill>
        <a:effectLst/>
      </p:bgPr>
    </p:bg>
    <p:spTree>
      <p:nvGrpSpPr>
        <p:cNvPr id="1" name=""/>
        <p:cNvGrpSpPr/>
        <p:nvPr/>
      </p:nvGrpSpPr>
      <p:grpSpPr>
        <a:xfrm>
          <a:off x="0" y="0"/>
          <a:ext cx="0" cy="0"/>
          <a:chOff x="0" y="0"/>
          <a:chExt cx="0" cy="0"/>
        </a:xfrm>
      </p:grpSpPr>
      <p:grpSp>
        <p:nvGrpSpPr>
          <p:cNvPr id="32" name="Group 31">
            <a:extLst>
              <a:ext uri="{FF2B5EF4-FFF2-40B4-BE49-F238E27FC236}">
                <a16:creationId xmlns:a16="http://schemas.microsoft.com/office/drawing/2014/main" id="{DEA36CD1-A232-45C6-81D0-FF676E79B61E}"/>
              </a:ext>
            </a:extLst>
          </p:cNvPr>
          <p:cNvGrpSpPr/>
          <p:nvPr/>
        </p:nvGrpSpPr>
        <p:grpSpPr>
          <a:xfrm rot="5400000">
            <a:off x="-5777774" y="1554478"/>
            <a:ext cx="13073742" cy="6858003"/>
            <a:chOff x="-1030514" y="-3"/>
            <a:chExt cx="13073742" cy="6858003"/>
          </a:xfrm>
        </p:grpSpPr>
        <p:sp>
          <p:nvSpPr>
            <p:cNvPr id="28" name="Rectangle 27">
              <a:extLst>
                <a:ext uri="{FF2B5EF4-FFF2-40B4-BE49-F238E27FC236}">
                  <a16:creationId xmlns:a16="http://schemas.microsoft.com/office/drawing/2014/main" id="{A11D4488-BEEE-4523-BF4A-73C4C95CCD2B}"/>
                </a:ext>
              </a:extLst>
            </p:cNvPr>
            <p:cNvSpPr/>
            <p:nvPr/>
          </p:nvSpPr>
          <p:spPr>
            <a:xfrm>
              <a:off x="-1030514"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HRSD" panose="02000906030000020004" pitchFamily="2" charset="-78"/>
                <a:cs typeface="HRSD" panose="02000906030000020004" pitchFamily="2" charset="-78"/>
              </a:endParaRPr>
            </a:p>
          </p:txBody>
        </p:sp>
        <p:sp>
          <p:nvSpPr>
            <p:cNvPr id="29" name="Rectangle 28">
              <a:extLst>
                <a:ext uri="{FF2B5EF4-FFF2-40B4-BE49-F238E27FC236}">
                  <a16:creationId xmlns:a16="http://schemas.microsoft.com/office/drawing/2014/main" id="{E278C53F-B948-4E20-B061-EB63FF9E5B5F}"/>
                </a:ext>
              </a:extLst>
            </p:cNvPr>
            <p:cNvSpPr/>
            <p:nvPr/>
          </p:nvSpPr>
          <p:spPr>
            <a:xfrm>
              <a:off x="10609943" y="2732314"/>
              <a:ext cx="551543" cy="1393371"/>
            </a:xfrm>
            <a:prstGeom prst="rect">
              <a:avLst/>
            </a:pr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HRSD" panose="02000906030000020004" pitchFamily="2" charset="-78"/>
                <a:cs typeface="HRSD" panose="02000906030000020004" pitchFamily="2" charset="-78"/>
              </a:endParaRPr>
            </a:p>
          </p:txBody>
        </p:sp>
        <p:sp>
          <p:nvSpPr>
            <p:cNvPr id="30" name="TextBox 29">
              <a:extLst>
                <a:ext uri="{FF2B5EF4-FFF2-40B4-BE49-F238E27FC236}">
                  <a16:creationId xmlns:a16="http://schemas.microsoft.com/office/drawing/2014/main" id="{F91E323B-6F3E-475A-A5A7-E80446AEA28C}"/>
                </a:ext>
              </a:extLst>
            </p:cNvPr>
            <p:cNvSpPr txBox="1"/>
            <p:nvPr/>
          </p:nvSpPr>
          <p:spPr>
            <a:xfrm rot="16200000">
              <a:off x="7364384" y="3228942"/>
              <a:ext cx="6857999" cy="400110"/>
            </a:xfrm>
            <a:prstGeom prst="rect">
              <a:avLst/>
            </a:prstGeom>
            <a:solidFill>
              <a:srgbClr val="E57B33"/>
            </a:solidFill>
          </p:spPr>
          <p:txBody>
            <a:bodyPr wrap="square" rtlCol="0">
              <a:spAutoFit/>
            </a:bodyPr>
            <a:lstStyle/>
            <a:p>
              <a:pPr algn="ctr"/>
              <a:r>
                <a:rPr lang="ar-DZ" sz="2000" b="1" dirty="0">
                  <a:solidFill>
                    <a:schemeClr val="bg1"/>
                  </a:solidFill>
                  <a:latin typeface="HRSD" panose="02000906030000020004" pitchFamily="2" charset="-78"/>
                  <a:cs typeface="HRSD" panose="02000906030000020004" pitchFamily="2" charset="-78"/>
                </a:rPr>
                <a:t>السلوك والثقافة والمبادئ</a:t>
              </a:r>
            </a:p>
          </p:txBody>
        </p:sp>
        <p:sp>
          <p:nvSpPr>
            <p:cNvPr id="31" name="Isosceles Triangle 30">
              <a:extLst>
                <a:ext uri="{FF2B5EF4-FFF2-40B4-BE49-F238E27FC236}">
                  <a16:creationId xmlns:a16="http://schemas.microsoft.com/office/drawing/2014/main" id="{6F9AD1C9-B71A-4D8D-8F52-77292535D056}"/>
                </a:ext>
              </a:extLst>
            </p:cNvPr>
            <p:cNvSpPr/>
            <p:nvPr/>
          </p:nvSpPr>
          <p:spPr>
            <a:xfrm rot="5400000">
              <a:off x="10412186" y="2988127"/>
              <a:ext cx="2380342" cy="881743"/>
            </a:xfrm>
            <a:prstGeom prst="triangle">
              <a:avLst/>
            </a:prstGeom>
            <a:solidFill>
              <a:srgbClr val="2BB5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HRSD" panose="02000906030000020004" pitchFamily="2" charset="-78"/>
                <a:cs typeface="HRSD" panose="02000906030000020004" pitchFamily="2" charset="-78"/>
              </a:endParaRPr>
            </a:p>
          </p:txBody>
        </p:sp>
      </p:grpSp>
      <p:grpSp>
        <p:nvGrpSpPr>
          <p:cNvPr id="131" name="Group 130">
            <a:extLst>
              <a:ext uri="{FF2B5EF4-FFF2-40B4-BE49-F238E27FC236}">
                <a16:creationId xmlns:a16="http://schemas.microsoft.com/office/drawing/2014/main" id="{847FD0F2-D510-483A-8F91-AA7737C223BD}"/>
              </a:ext>
            </a:extLst>
          </p:cNvPr>
          <p:cNvGrpSpPr/>
          <p:nvPr/>
        </p:nvGrpSpPr>
        <p:grpSpPr>
          <a:xfrm rot="5400000">
            <a:off x="-6323111" y="1546172"/>
            <a:ext cx="12192000" cy="6858000"/>
            <a:chOff x="-1030514" y="0"/>
            <a:chExt cx="12192000" cy="6858000"/>
          </a:xfrm>
        </p:grpSpPr>
        <p:sp>
          <p:nvSpPr>
            <p:cNvPr id="132" name="Rectangle 131">
              <a:extLst>
                <a:ext uri="{FF2B5EF4-FFF2-40B4-BE49-F238E27FC236}">
                  <a16:creationId xmlns:a16="http://schemas.microsoft.com/office/drawing/2014/main" id="{71883E71-270A-4B7A-A6F1-8D930DCFAE74}"/>
                </a:ext>
              </a:extLst>
            </p:cNvPr>
            <p:cNvSpPr/>
            <p:nvPr/>
          </p:nvSpPr>
          <p:spPr>
            <a:xfrm>
              <a:off x="-1030514"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33" name="Rectangle 132">
              <a:extLst>
                <a:ext uri="{FF2B5EF4-FFF2-40B4-BE49-F238E27FC236}">
                  <a16:creationId xmlns:a16="http://schemas.microsoft.com/office/drawing/2014/main" id="{6CD52B85-063B-4CBC-8CDA-A7F94686F31D}"/>
                </a:ext>
              </a:extLst>
            </p:cNvPr>
            <p:cNvSpPr/>
            <p:nvPr/>
          </p:nvSpPr>
          <p:spPr>
            <a:xfrm>
              <a:off x="10609943" y="2732314"/>
              <a:ext cx="551543" cy="1393371"/>
            </a:xfrm>
            <a:prstGeom prst="rect">
              <a:avLst/>
            </a:prstGeom>
            <a:solidFill>
              <a:srgbClr val="52C9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34" name="TextBox 133">
              <a:extLst>
                <a:ext uri="{FF2B5EF4-FFF2-40B4-BE49-F238E27FC236}">
                  <a16:creationId xmlns:a16="http://schemas.microsoft.com/office/drawing/2014/main" id="{7CB3F559-D59C-4B04-8E4F-FF9B852686E5}"/>
                </a:ext>
              </a:extLst>
            </p:cNvPr>
            <p:cNvSpPr txBox="1"/>
            <p:nvPr/>
          </p:nvSpPr>
          <p:spPr>
            <a:xfrm rot="16200000">
              <a:off x="9748354" y="3228945"/>
              <a:ext cx="2090057" cy="400110"/>
            </a:xfrm>
            <a:prstGeom prst="rect">
              <a:avLst/>
            </a:prstGeom>
            <a:noFill/>
          </p:spPr>
          <p:txBody>
            <a:bodyPr wrap="square" rtlCol="0">
              <a:spAutoFit/>
            </a:bodyPr>
            <a:lstStyle/>
            <a:p>
              <a:pPr algn="ctr"/>
              <a:r>
                <a:rPr lang="en-US" sz="2000" b="1" dirty="0">
                  <a:solidFill>
                    <a:srgbClr val="F0EEF0"/>
                  </a:solidFill>
                  <a:latin typeface="Montserrat" panose="02000505000000020004" pitchFamily="2" charset="0"/>
                </a:rPr>
                <a:t>2013</a:t>
              </a:r>
            </a:p>
          </p:txBody>
        </p:sp>
      </p:grpSp>
      <p:grpSp>
        <p:nvGrpSpPr>
          <p:cNvPr id="136" name="Group 135">
            <a:extLst>
              <a:ext uri="{FF2B5EF4-FFF2-40B4-BE49-F238E27FC236}">
                <a16:creationId xmlns:a16="http://schemas.microsoft.com/office/drawing/2014/main" id="{8BC03B54-306A-49D5-83B2-3AF41A37C718}"/>
              </a:ext>
            </a:extLst>
          </p:cNvPr>
          <p:cNvGrpSpPr/>
          <p:nvPr/>
        </p:nvGrpSpPr>
        <p:grpSpPr>
          <a:xfrm rot="5400000">
            <a:off x="-6874654" y="1546173"/>
            <a:ext cx="12192000" cy="6858000"/>
            <a:chOff x="-1030514" y="0"/>
            <a:chExt cx="12192000" cy="6858000"/>
          </a:xfrm>
        </p:grpSpPr>
        <p:sp>
          <p:nvSpPr>
            <p:cNvPr id="137" name="Rectangle 136">
              <a:extLst>
                <a:ext uri="{FF2B5EF4-FFF2-40B4-BE49-F238E27FC236}">
                  <a16:creationId xmlns:a16="http://schemas.microsoft.com/office/drawing/2014/main" id="{CEFA7B59-6C33-4D92-B710-A74B87EF968C}"/>
                </a:ext>
              </a:extLst>
            </p:cNvPr>
            <p:cNvSpPr/>
            <p:nvPr/>
          </p:nvSpPr>
          <p:spPr>
            <a:xfrm>
              <a:off x="-1030514"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HRSD" panose="02000906030000020004" pitchFamily="2" charset="-78"/>
                <a:cs typeface="HRSD" panose="02000906030000020004" pitchFamily="2" charset="-78"/>
              </a:endParaRPr>
            </a:p>
          </p:txBody>
        </p:sp>
        <p:sp>
          <p:nvSpPr>
            <p:cNvPr id="138" name="Rectangle 137">
              <a:extLst>
                <a:ext uri="{FF2B5EF4-FFF2-40B4-BE49-F238E27FC236}">
                  <a16:creationId xmlns:a16="http://schemas.microsoft.com/office/drawing/2014/main" id="{F4124761-4256-49BB-BF1D-57354FAECE8E}"/>
                </a:ext>
              </a:extLst>
            </p:cNvPr>
            <p:cNvSpPr/>
            <p:nvPr/>
          </p:nvSpPr>
          <p:spPr>
            <a:xfrm>
              <a:off x="10609943" y="2732314"/>
              <a:ext cx="551543" cy="1393371"/>
            </a:xfrm>
            <a:prstGeom prst="rect">
              <a:avLst/>
            </a:prstGeom>
            <a:solidFill>
              <a:srgbClr val="FEC6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HRSD" panose="02000906030000020004" pitchFamily="2" charset="-78"/>
                <a:cs typeface="HRSD" panose="02000906030000020004" pitchFamily="2" charset="-78"/>
              </a:endParaRPr>
            </a:p>
          </p:txBody>
        </p:sp>
        <p:sp>
          <p:nvSpPr>
            <p:cNvPr id="139" name="TextBox 138">
              <a:extLst>
                <a:ext uri="{FF2B5EF4-FFF2-40B4-BE49-F238E27FC236}">
                  <a16:creationId xmlns:a16="http://schemas.microsoft.com/office/drawing/2014/main" id="{56B62F16-A36A-44C0-BA78-7A19E2AFAA7B}"/>
                </a:ext>
              </a:extLst>
            </p:cNvPr>
            <p:cNvSpPr txBox="1"/>
            <p:nvPr/>
          </p:nvSpPr>
          <p:spPr>
            <a:xfrm rot="16200000">
              <a:off x="9748354" y="3228945"/>
              <a:ext cx="2090057" cy="400110"/>
            </a:xfrm>
            <a:prstGeom prst="rect">
              <a:avLst/>
            </a:prstGeom>
            <a:noFill/>
          </p:spPr>
          <p:txBody>
            <a:bodyPr wrap="square" rtlCol="0">
              <a:spAutoFit/>
            </a:bodyPr>
            <a:lstStyle/>
            <a:p>
              <a:pPr algn="ctr"/>
              <a:r>
                <a:rPr lang="en-US" sz="2000" b="1" dirty="0">
                  <a:solidFill>
                    <a:srgbClr val="F0EEF0"/>
                  </a:solidFill>
                  <a:latin typeface="HRSD" panose="02000906030000020004" pitchFamily="2" charset="-78"/>
                  <a:cs typeface="HRSD" panose="02000906030000020004" pitchFamily="2" charset="-78"/>
                </a:rPr>
                <a:t>2014</a:t>
              </a:r>
            </a:p>
          </p:txBody>
        </p:sp>
      </p:grpSp>
      <p:sp>
        <p:nvSpPr>
          <p:cNvPr id="141" name="Rectangle 140">
            <a:extLst>
              <a:ext uri="{FF2B5EF4-FFF2-40B4-BE49-F238E27FC236}">
                <a16:creationId xmlns:a16="http://schemas.microsoft.com/office/drawing/2014/main" id="{D933D379-7D7A-4103-8EEC-86CB419CCA04}"/>
              </a:ext>
            </a:extLst>
          </p:cNvPr>
          <p:cNvSpPr/>
          <p:nvPr/>
        </p:nvSpPr>
        <p:spPr>
          <a:xfrm rot="5400000">
            <a:off x="-7415982" y="155448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45" name="Rectangle 144">
            <a:extLst>
              <a:ext uri="{FF2B5EF4-FFF2-40B4-BE49-F238E27FC236}">
                <a16:creationId xmlns:a16="http://schemas.microsoft.com/office/drawing/2014/main" id="{C9DA9384-3839-493B-B3B7-E30AB3AF2814}"/>
              </a:ext>
            </a:extLst>
          </p:cNvPr>
          <p:cNvSpPr/>
          <p:nvPr/>
        </p:nvSpPr>
        <p:spPr>
          <a:xfrm rot="5400000">
            <a:off x="-7973634" y="155448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49" name="Rectangle 148">
            <a:extLst>
              <a:ext uri="{FF2B5EF4-FFF2-40B4-BE49-F238E27FC236}">
                <a16:creationId xmlns:a16="http://schemas.microsoft.com/office/drawing/2014/main" id="{1A5DCC23-4EAA-4F6E-96F0-5B2AE8EA2086}"/>
              </a:ext>
            </a:extLst>
          </p:cNvPr>
          <p:cNvSpPr/>
          <p:nvPr/>
        </p:nvSpPr>
        <p:spPr>
          <a:xfrm rot="5400000">
            <a:off x="-8519066" y="155448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52" name="TextBox 51">
            <a:extLst>
              <a:ext uri="{FF2B5EF4-FFF2-40B4-BE49-F238E27FC236}">
                <a16:creationId xmlns:a16="http://schemas.microsoft.com/office/drawing/2014/main" id="{47629BFF-2091-4F34-85A4-D08BDA08FA64}"/>
              </a:ext>
            </a:extLst>
          </p:cNvPr>
          <p:cNvSpPr txBox="1"/>
          <p:nvPr/>
        </p:nvSpPr>
        <p:spPr>
          <a:xfrm>
            <a:off x="2804636" y="2856055"/>
            <a:ext cx="6857997" cy="400110"/>
          </a:xfrm>
          <a:prstGeom prst="rect">
            <a:avLst/>
          </a:prstGeom>
          <a:solidFill>
            <a:srgbClr val="00B050"/>
          </a:solidFill>
        </p:spPr>
        <p:txBody>
          <a:bodyPr wrap="square" rtlCol="0">
            <a:spAutoFit/>
          </a:bodyPr>
          <a:lstStyle/>
          <a:p>
            <a:pPr algn="ctr"/>
            <a:r>
              <a:rPr lang="ar-DZ" sz="2000" b="1" dirty="0">
                <a:solidFill>
                  <a:schemeClr val="bg1"/>
                </a:solidFill>
                <a:latin typeface="HRSD" panose="02000906030000020004" pitchFamily="2" charset="-78"/>
                <a:cs typeface="HRSD" panose="02000906030000020004" pitchFamily="2" charset="-78"/>
              </a:rPr>
              <a:t>الفئات المستهدفة بالتوعية في السلامة والصحة المهنية</a:t>
            </a:r>
          </a:p>
        </p:txBody>
      </p:sp>
      <p:sp>
        <p:nvSpPr>
          <p:cNvPr id="38" name="TextBox 50">
            <a:extLst>
              <a:ext uri="{FF2B5EF4-FFF2-40B4-BE49-F238E27FC236}">
                <a16:creationId xmlns:a16="http://schemas.microsoft.com/office/drawing/2014/main" id="{30AB8361-AAC0-4887-B52A-3D89CFDB12D3}"/>
              </a:ext>
            </a:extLst>
          </p:cNvPr>
          <p:cNvSpPr txBox="1"/>
          <p:nvPr/>
        </p:nvSpPr>
        <p:spPr>
          <a:xfrm>
            <a:off x="2804635" y="2301740"/>
            <a:ext cx="6857998" cy="400110"/>
          </a:xfrm>
          <a:prstGeom prst="rect">
            <a:avLst/>
          </a:prstGeom>
          <a:solidFill>
            <a:srgbClr val="158285"/>
          </a:solidFill>
        </p:spPr>
        <p:txBody>
          <a:bodyPr wrap="square" rtlCol="0">
            <a:spAutoFit/>
          </a:bodyPr>
          <a:lstStyle/>
          <a:p>
            <a:pPr algn="ctr"/>
            <a:r>
              <a:rPr lang="ar-DZ" sz="2000" b="1" dirty="0">
                <a:solidFill>
                  <a:schemeClr val="bg1"/>
                </a:solidFill>
                <a:latin typeface="HRSD" panose="02000906030000020004" pitchFamily="2" charset="-78"/>
                <a:cs typeface="HRSD" panose="02000906030000020004" pitchFamily="2" charset="-78"/>
              </a:rPr>
              <a:t>أفضل الممارسات للتوعية</a:t>
            </a:r>
          </a:p>
        </p:txBody>
      </p:sp>
      <p:sp>
        <p:nvSpPr>
          <p:cNvPr id="39" name="TextBox 52">
            <a:extLst>
              <a:ext uri="{FF2B5EF4-FFF2-40B4-BE49-F238E27FC236}">
                <a16:creationId xmlns:a16="http://schemas.microsoft.com/office/drawing/2014/main" id="{35D28FCF-DDD7-415D-9C64-34DD9CAF081F}"/>
              </a:ext>
            </a:extLst>
          </p:cNvPr>
          <p:cNvSpPr txBox="1"/>
          <p:nvPr/>
        </p:nvSpPr>
        <p:spPr>
          <a:xfrm>
            <a:off x="2804635" y="3455562"/>
            <a:ext cx="6857999" cy="400110"/>
          </a:xfrm>
          <a:prstGeom prst="rect">
            <a:avLst/>
          </a:prstGeom>
          <a:solidFill>
            <a:schemeClr val="accent2"/>
          </a:solidFill>
        </p:spPr>
        <p:txBody>
          <a:bodyPr wrap="square" rtlCol="0">
            <a:spAutoFit/>
          </a:bodyPr>
          <a:lstStyle/>
          <a:p>
            <a:pPr algn="ctr"/>
            <a:r>
              <a:rPr lang="ar-DZ" sz="2000" b="1" dirty="0">
                <a:solidFill>
                  <a:schemeClr val="bg1"/>
                </a:solidFill>
                <a:latin typeface="HRSD" panose="02000906030000020004" pitchFamily="2" charset="-78"/>
                <a:cs typeface="HRSD" panose="02000906030000020004" pitchFamily="2" charset="-78"/>
              </a:rPr>
              <a:t>الأثر المتوقع للتوعية على السلامة والصحة المهنية</a:t>
            </a:r>
          </a:p>
        </p:txBody>
      </p:sp>
      <p:sp>
        <p:nvSpPr>
          <p:cNvPr id="40" name="TextBox 53">
            <a:extLst>
              <a:ext uri="{FF2B5EF4-FFF2-40B4-BE49-F238E27FC236}">
                <a16:creationId xmlns:a16="http://schemas.microsoft.com/office/drawing/2014/main" id="{EBD1A0BF-8E80-4CB2-8444-194EB8881422}"/>
              </a:ext>
            </a:extLst>
          </p:cNvPr>
          <p:cNvSpPr txBox="1"/>
          <p:nvPr/>
        </p:nvSpPr>
        <p:spPr>
          <a:xfrm>
            <a:off x="2804635" y="4024265"/>
            <a:ext cx="6857998" cy="400110"/>
          </a:xfrm>
          <a:prstGeom prst="rect">
            <a:avLst/>
          </a:prstGeom>
          <a:solidFill>
            <a:srgbClr val="92D050"/>
          </a:solidFill>
        </p:spPr>
        <p:txBody>
          <a:bodyPr wrap="square" rtlCol="0">
            <a:spAutoFit/>
          </a:bodyPr>
          <a:lstStyle/>
          <a:p>
            <a:pPr algn="ctr"/>
            <a:r>
              <a:rPr lang="ar-DZ" sz="2000" b="1" dirty="0">
                <a:solidFill>
                  <a:schemeClr val="bg1"/>
                </a:solidFill>
                <a:latin typeface="HRSD" panose="02000906030000020004" pitchFamily="2" charset="-78"/>
                <a:cs typeface="HRSD" panose="02000906030000020004" pitchFamily="2" charset="-78"/>
              </a:rPr>
              <a:t>المحتوى التوعوي في السلامة والصحة المهنية</a:t>
            </a:r>
          </a:p>
        </p:txBody>
      </p:sp>
      <p:sp>
        <p:nvSpPr>
          <p:cNvPr id="41" name="TextBox 54">
            <a:extLst>
              <a:ext uri="{FF2B5EF4-FFF2-40B4-BE49-F238E27FC236}">
                <a16:creationId xmlns:a16="http://schemas.microsoft.com/office/drawing/2014/main" id="{6146D2AD-A314-4B9E-BBBE-71F86CF3487D}"/>
              </a:ext>
            </a:extLst>
          </p:cNvPr>
          <p:cNvSpPr txBox="1"/>
          <p:nvPr/>
        </p:nvSpPr>
        <p:spPr>
          <a:xfrm>
            <a:off x="2804635" y="4554703"/>
            <a:ext cx="6857998" cy="400110"/>
          </a:xfrm>
          <a:prstGeom prst="rect">
            <a:avLst/>
          </a:prstGeom>
          <a:solidFill>
            <a:srgbClr val="00B050"/>
          </a:solidFill>
        </p:spPr>
        <p:txBody>
          <a:bodyPr wrap="square" rtlCol="0">
            <a:spAutoFit/>
          </a:bodyPr>
          <a:lstStyle/>
          <a:p>
            <a:pPr algn="ctr"/>
            <a:r>
              <a:rPr lang="ar-DZ" sz="2000" b="1" dirty="0">
                <a:solidFill>
                  <a:schemeClr val="bg1"/>
                </a:solidFill>
                <a:latin typeface="HRSD" panose="02000906030000020004" pitchFamily="2" charset="-78"/>
                <a:cs typeface="HRSD" panose="02000906030000020004" pitchFamily="2" charset="-78"/>
              </a:rPr>
              <a:t>دور الجهات ذات العلاقة في التوعية بالسلامة والصحة المهنية في بيئة العمل</a:t>
            </a:r>
          </a:p>
        </p:txBody>
      </p:sp>
      <p:sp>
        <p:nvSpPr>
          <p:cNvPr id="45" name="Title 1">
            <a:extLst>
              <a:ext uri="{FF2B5EF4-FFF2-40B4-BE49-F238E27FC236}">
                <a16:creationId xmlns:a16="http://schemas.microsoft.com/office/drawing/2014/main" id="{E58BD872-62B3-4466-BA29-60F62D955ADB}"/>
              </a:ext>
            </a:extLst>
          </p:cNvPr>
          <p:cNvSpPr txBox="1">
            <a:spLocks/>
          </p:cNvSpPr>
          <p:nvPr/>
        </p:nvSpPr>
        <p:spPr>
          <a:xfrm>
            <a:off x="4562111" y="469762"/>
            <a:ext cx="6762553" cy="800238"/>
          </a:xfrm>
          <a:prstGeom prst="rect">
            <a:avLst/>
          </a:prstGeom>
          <a:noFill/>
          <a:ln>
            <a:noFill/>
          </a:ln>
        </p:spPr>
        <p:txBody>
          <a:bodyPr spcFirstLastPara="1" wrap="square" lIns="0" tIns="0" rIns="0" bIns="0" anchor="b" anchorCtr="0">
            <a:noAutofit/>
          </a:bodyPr>
          <a:lstStyle>
            <a:defPPr marR="0" lvl="0" algn="l" rtl="0">
              <a:lnSpc>
                <a:spcPct val="100000"/>
              </a:lnSpc>
              <a:spcBef>
                <a:spcPts val="0"/>
              </a:spcBef>
              <a:spcAft>
                <a:spcPts val="0"/>
              </a:spcAft>
            </a:defPPr>
            <a:lvl1pPr marR="0" lvl="0" algn="r" rtl="1">
              <a:lnSpc>
                <a:spcPct val="100000"/>
              </a:lnSpc>
              <a:spcBef>
                <a:spcPts val="0"/>
              </a:spcBef>
              <a:spcAft>
                <a:spcPts val="0"/>
              </a:spcAft>
              <a:buClr>
                <a:schemeClr val="accent1"/>
              </a:buClr>
              <a:buSzPts val="2400"/>
              <a:buFont typeface="Arial"/>
              <a:buNone/>
              <a:defRPr sz="2800" b="1" i="0" u="none" strike="noStrike" cap="none">
                <a:solidFill>
                  <a:srgbClr val="F79430"/>
                </a:solidFill>
                <a:latin typeface="HRSD Bold" panose="02000906030000020004" pitchFamily="2" charset="-78"/>
                <a:ea typeface="Arial"/>
                <a:cs typeface="HRSD Bold" panose="02000906030000020004" pitchFamily="2" charset="-78"/>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ar-SA" sz="4000" dirty="0"/>
              <a:t>المحتوى</a:t>
            </a:r>
            <a:endParaRPr lang="ar-DZ" sz="4000" dirty="0"/>
          </a:p>
        </p:txBody>
      </p:sp>
      <p:sp>
        <p:nvSpPr>
          <p:cNvPr id="47" name="TextBox 46">
            <a:extLst>
              <a:ext uri="{FF2B5EF4-FFF2-40B4-BE49-F238E27FC236}">
                <a16:creationId xmlns:a16="http://schemas.microsoft.com/office/drawing/2014/main" id="{1EA9246B-EA18-41EC-9478-81A396971F82}"/>
              </a:ext>
            </a:extLst>
          </p:cNvPr>
          <p:cNvSpPr txBox="1"/>
          <p:nvPr/>
        </p:nvSpPr>
        <p:spPr>
          <a:xfrm>
            <a:off x="2804634" y="1789986"/>
            <a:ext cx="6857999" cy="400110"/>
          </a:xfrm>
          <a:prstGeom prst="rect">
            <a:avLst/>
          </a:prstGeom>
          <a:solidFill>
            <a:schemeClr val="accent2"/>
          </a:solidFill>
        </p:spPr>
        <p:txBody>
          <a:bodyPr wrap="square" rtlCol="0">
            <a:spAutoFit/>
          </a:bodyPr>
          <a:lstStyle>
            <a:defPPr>
              <a:defRPr lang="en-US"/>
            </a:defPPr>
            <a:lvl1pPr algn="ctr">
              <a:defRPr sz="2000" b="1">
                <a:solidFill>
                  <a:schemeClr val="bg1"/>
                </a:solidFill>
                <a:latin typeface="HRSD" panose="02000906030000020004" pitchFamily="2" charset="-78"/>
                <a:cs typeface="HRSD" panose="02000906030000020004" pitchFamily="2" charset="-78"/>
              </a:defRPr>
            </a:lvl1pPr>
          </a:lstStyle>
          <a:p>
            <a:r>
              <a:rPr lang="ar-DZ" dirty="0"/>
              <a:t>السلوك والثقافة والمبادئ</a:t>
            </a:r>
          </a:p>
        </p:txBody>
      </p:sp>
    </p:spTree>
    <p:extLst>
      <p:ext uri="{BB962C8B-B14F-4D97-AF65-F5344CB8AC3E}">
        <p14:creationId xmlns:p14="http://schemas.microsoft.com/office/powerpoint/2010/main" val="34198487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0-#ppt_w/2"/>
                                          </p:val>
                                        </p:tav>
                                        <p:tav tm="100000">
                                          <p:val>
                                            <p:strVal val="#ppt_x"/>
                                          </p:val>
                                        </p:tav>
                                      </p:tavLst>
                                    </p:anim>
                                    <p:anim calcmode="lin" valueType="num">
                                      <p:cBhvr additive="base">
                                        <p:cTn id="8" dur="500" fill="hold"/>
                                        <p:tgtEl>
                                          <p:spTgt spid="4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8"/>
                                        </p:tgtEl>
                                        <p:attrNameLst>
                                          <p:attrName>style.visibility</p:attrName>
                                        </p:attrNameLst>
                                      </p:cBhvr>
                                      <p:to>
                                        <p:strVal val="visible"/>
                                      </p:to>
                                    </p:set>
                                    <p:anim calcmode="lin" valueType="num">
                                      <p:cBhvr additive="base">
                                        <p:cTn id="13" dur="500" fill="hold"/>
                                        <p:tgtEl>
                                          <p:spTgt spid="38"/>
                                        </p:tgtEl>
                                        <p:attrNameLst>
                                          <p:attrName>ppt_x</p:attrName>
                                        </p:attrNameLst>
                                      </p:cBhvr>
                                      <p:tavLst>
                                        <p:tav tm="0">
                                          <p:val>
                                            <p:strVal val="0-#ppt_w/2"/>
                                          </p:val>
                                        </p:tav>
                                        <p:tav tm="100000">
                                          <p:val>
                                            <p:strVal val="#ppt_x"/>
                                          </p:val>
                                        </p:tav>
                                      </p:tavLst>
                                    </p:anim>
                                    <p:anim calcmode="lin" valueType="num">
                                      <p:cBhvr additive="base">
                                        <p:cTn id="14" dur="5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2"/>
                                        </p:tgtEl>
                                        <p:attrNameLst>
                                          <p:attrName>style.visibility</p:attrName>
                                        </p:attrNameLst>
                                      </p:cBhvr>
                                      <p:to>
                                        <p:strVal val="visible"/>
                                      </p:to>
                                    </p:set>
                                    <p:anim calcmode="lin" valueType="num">
                                      <p:cBhvr additive="base">
                                        <p:cTn id="19" dur="500" fill="hold"/>
                                        <p:tgtEl>
                                          <p:spTgt spid="52"/>
                                        </p:tgtEl>
                                        <p:attrNameLst>
                                          <p:attrName>ppt_x</p:attrName>
                                        </p:attrNameLst>
                                      </p:cBhvr>
                                      <p:tavLst>
                                        <p:tav tm="0">
                                          <p:val>
                                            <p:strVal val="0-#ppt_w/2"/>
                                          </p:val>
                                        </p:tav>
                                        <p:tav tm="100000">
                                          <p:val>
                                            <p:strVal val="#ppt_x"/>
                                          </p:val>
                                        </p:tav>
                                      </p:tavLst>
                                    </p:anim>
                                    <p:anim calcmode="lin" valueType="num">
                                      <p:cBhvr additive="base">
                                        <p:cTn id="20" dur="500" fill="hold"/>
                                        <p:tgtEl>
                                          <p:spTgt spid="5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9"/>
                                        </p:tgtEl>
                                        <p:attrNameLst>
                                          <p:attrName>style.visibility</p:attrName>
                                        </p:attrNameLst>
                                      </p:cBhvr>
                                      <p:to>
                                        <p:strVal val="visible"/>
                                      </p:to>
                                    </p:set>
                                    <p:anim calcmode="lin" valueType="num">
                                      <p:cBhvr additive="base">
                                        <p:cTn id="25" dur="500" fill="hold"/>
                                        <p:tgtEl>
                                          <p:spTgt spid="39"/>
                                        </p:tgtEl>
                                        <p:attrNameLst>
                                          <p:attrName>ppt_x</p:attrName>
                                        </p:attrNameLst>
                                      </p:cBhvr>
                                      <p:tavLst>
                                        <p:tav tm="0">
                                          <p:val>
                                            <p:strVal val="0-#ppt_w/2"/>
                                          </p:val>
                                        </p:tav>
                                        <p:tav tm="100000">
                                          <p:val>
                                            <p:strVal val="#ppt_x"/>
                                          </p:val>
                                        </p:tav>
                                      </p:tavLst>
                                    </p:anim>
                                    <p:anim calcmode="lin" valueType="num">
                                      <p:cBhvr additive="base">
                                        <p:cTn id="26"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500" fill="hold"/>
                                        <p:tgtEl>
                                          <p:spTgt spid="40"/>
                                        </p:tgtEl>
                                        <p:attrNameLst>
                                          <p:attrName>ppt_x</p:attrName>
                                        </p:attrNameLst>
                                      </p:cBhvr>
                                      <p:tavLst>
                                        <p:tav tm="0">
                                          <p:val>
                                            <p:strVal val="0-#ppt_w/2"/>
                                          </p:val>
                                        </p:tav>
                                        <p:tav tm="100000">
                                          <p:val>
                                            <p:strVal val="#ppt_x"/>
                                          </p:val>
                                        </p:tav>
                                      </p:tavLst>
                                    </p:anim>
                                    <p:anim calcmode="lin" valueType="num">
                                      <p:cBhvr additive="base">
                                        <p:cTn id="32" dur="500" fill="hold"/>
                                        <p:tgtEl>
                                          <p:spTgt spid="40"/>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1"/>
                                        </p:tgtEl>
                                        <p:attrNameLst>
                                          <p:attrName>style.visibility</p:attrName>
                                        </p:attrNameLst>
                                      </p:cBhvr>
                                      <p:to>
                                        <p:strVal val="visible"/>
                                      </p:to>
                                    </p:set>
                                    <p:anim calcmode="lin" valueType="num">
                                      <p:cBhvr additive="base">
                                        <p:cTn id="37" dur="500" fill="hold"/>
                                        <p:tgtEl>
                                          <p:spTgt spid="41"/>
                                        </p:tgtEl>
                                        <p:attrNameLst>
                                          <p:attrName>ppt_x</p:attrName>
                                        </p:attrNameLst>
                                      </p:cBhvr>
                                      <p:tavLst>
                                        <p:tav tm="0">
                                          <p:val>
                                            <p:strVal val="0-#ppt_w/2"/>
                                          </p:val>
                                        </p:tav>
                                        <p:tav tm="100000">
                                          <p:val>
                                            <p:strVal val="#ppt_x"/>
                                          </p:val>
                                        </p:tav>
                                      </p:tavLst>
                                    </p:anim>
                                    <p:anim calcmode="lin" valueType="num">
                                      <p:cBhvr additive="base">
                                        <p:cTn id="38"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38" grpId="0" animBg="1"/>
      <p:bldP spid="39" grpId="0" animBg="1"/>
      <p:bldP spid="40" grpId="0" animBg="1"/>
      <p:bldP spid="41" grpId="0" animBg="1"/>
      <p:bldP spid="4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0EEF0"/>
        </a:solidFill>
        <a:effectLst/>
      </p:bgPr>
    </p:bg>
    <p:spTree>
      <p:nvGrpSpPr>
        <p:cNvPr id="1" name=""/>
        <p:cNvGrpSpPr/>
        <p:nvPr/>
      </p:nvGrpSpPr>
      <p:grpSpPr>
        <a:xfrm>
          <a:off x="0" y="0"/>
          <a:ext cx="0" cy="0"/>
          <a:chOff x="0" y="0"/>
          <a:chExt cx="0" cy="0"/>
        </a:xfrm>
      </p:grpSpPr>
      <p:grpSp>
        <p:nvGrpSpPr>
          <p:cNvPr id="32" name="Group 31">
            <a:extLst>
              <a:ext uri="{FF2B5EF4-FFF2-40B4-BE49-F238E27FC236}">
                <a16:creationId xmlns:a16="http://schemas.microsoft.com/office/drawing/2014/main" id="{DEA36CD1-A232-45C6-81D0-FF676E79B61E}"/>
              </a:ext>
            </a:extLst>
          </p:cNvPr>
          <p:cNvGrpSpPr/>
          <p:nvPr/>
        </p:nvGrpSpPr>
        <p:grpSpPr>
          <a:xfrm>
            <a:off x="-8917214" y="-4"/>
            <a:ext cx="13073742" cy="6858005"/>
            <a:chOff x="-1030514" y="-5"/>
            <a:chExt cx="13073742" cy="6858005"/>
          </a:xfrm>
        </p:grpSpPr>
        <p:sp>
          <p:nvSpPr>
            <p:cNvPr id="28" name="Rectangle 27">
              <a:extLst>
                <a:ext uri="{FF2B5EF4-FFF2-40B4-BE49-F238E27FC236}">
                  <a16:creationId xmlns:a16="http://schemas.microsoft.com/office/drawing/2014/main" id="{A11D4488-BEEE-4523-BF4A-73C4C95CCD2B}"/>
                </a:ext>
              </a:extLst>
            </p:cNvPr>
            <p:cNvSpPr/>
            <p:nvPr/>
          </p:nvSpPr>
          <p:spPr>
            <a:xfrm>
              <a:off x="-1030514"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HRSD" panose="02000906030000020004" pitchFamily="2" charset="-78"/>
                <a:cs typeface="HRSD" panose="02000906030000020004" pitchFamily="2" charset="-78"/>
              </a:endParaRPr>
            </a:p>
          </p:txBody>
        </p:sp>
        <p:sp>
          <p:nvSpPr>
            <p:cNvPr id="29" name="Rectangle 28">
              <a:extLst>
                <a:ext uri="{FF2B5EF4-FFF2-40B4-BE49-F238E27FC236}">
                  <a16:creationId xmlns:a16="http://schemas.microsoft.com/office/drawing/2014/main" id="{E278C53F-B948-4E20-B061-EB63FF9E5B5F}"/>
                </a:ext>
              </a:extLst>
            </p:cNvPr>
            <p:cNvSpPr/>
            <p:nvPr/>
          </p:nvSpPr>
          <p:spPr>
            <a:xfrm>
              <a:off x="10609943" y="2732314"/>
              <a:ext cx="551543" cy="1393371"/>
            </a:xfrm>
            <a:prstGeom prst="rect">
              <a:avLst/>
            </a:pr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HRSD" panose="02000906030000020004" pitchFamily="2" charset="-78"/>
                <a:cs typeface="HRSD" panose="02000906030000020004" pitchFamily="2" charset="-78"/>
              </a:endParaRPr>
            </a:p>
          </p:txBody>
        </p:sp>
        <p:sp>
          <p:nvSpPr>
            <p:cNvPr id="30" name="TextBox 29">
              <a:extLst>
                <a:ext uri="{FF2B5EF4-FFF2-40B4-BE49-F238E27FC236}">
                  <a16:creationId xmlns:a16="http://schemas.microsoft.com/office/drawing/2014/main" id="{F91E323B-6F3E-475A-A5A7-E80446AEA28C}"/>
                </a:ext>
              </a:extLst>
            </p:cNvPr>
            <p:cNvSpPr txBox="1"/>
            <p:nvPr/>
          </p:nvSpPr>
          <p:spPr>
            <a:xfrm rot="16200000">
              <a:off x="7471230" y="3136607"/>
              <a:ext cx="6857999" cy="584775"/>
            </a:xfrm>
            <a:prstGeom prst="rect">
              <a:avLst/>
            </a:prstGeom>
            <a:solidFill>
              <a:srgbClr val="E57B33"/>
            </a:solidFill>
          </p:spPr>
          <p:txBody>
            <a:bodyPr wrap="square" rtlCol="0">
              <a:spAutoFit/>
            </a:bodyPr>
            <a:lstStyle/>
            <a:p>
              <a:pPr algn="ctr"/>
              <a:r>
                <a:rPr lang="ar-DZ" sz="3200" b="1" dirty="0">
                  <a:solidFill>
                    <a:schemeClr val="bg1"/>
                  </a:solidFill>
                  <a:latin typeface="HRSD" panose="02000906030000020004" pitchFamily="2" charset="-78"/>
                  <a:cs typeface="HRSD" panose="02000906030000020004" pitchFamily="2" charset="-78"/>
                </a:rPr>
                <a:t>السلوك والثقافة والمبادئ</a:t>
              </a:r>
            </a:p>
          </p:txBody>
        </p:sp>
        <p:sp>
          <p:nvSpPr>
            <p:cNvPr id="31" name="Isosceles Triangle 30">
              <a:extLst>
                <a:ext uri="{FF2B5EF4-FFF2-40B4-BE49-F238E27FC236}">
                  <a16:creationId xmlns:a16="http://schemas.microsoft.com/office/drawing/2014/main" id="{6F9AD1C9-B71A-4D8D-8F52-77292535D056}"/>
                </a:ext>
              </a:extLst>
            </p:cNvPr>
            <p:cNvSpPr/>
            <p:nvPr/>
          </p:nvSpPr>
          <p:spPr>
            <a:xfrm rot="5400000">
              <a:off x="10412186" y="2988127"/>
              <a:ext cx="2380342" cy="881743"/>
            </a:xfrm>
            <a:prstGeom prst="triangle">
              <a:avLst/>
            </a:prstGeom>
            <a:solidFill>
              <a:srgbClr val="2BB5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HRSD" panose="02000906030000020004" pitchFamily="2" charset="-78"/>
                <a:cs typeface="HRSD" panose="02000906030000020004" pitchFamily="2" charset="-78"/>
              </a:endParaRPr>
            </a:p>
          </p:txBody>
        </p:sp>
      </p:grpSp>
      <p:grpSp>
        <p:nvGrpSpPr>
          <p:cNvPr id="131" name="Group 130">
            <a:extLst>
              <a:ext uri="{FF2B5EF4-FFF2-40B4-BE49-F238E27FC236}">
                <a16:creationId xmlns:a16="http://schemas.microsoft.com/office/drawing/2014/main" id="{847FD0F2-D510-483A-8F91-AA7737C223BD}"/>
              </a:ext>
            </a:extLst>
          </p:cNvPr>
          <p:cNvGrpSpPr/>
          <p:nvPr/>
        </p:nvGrpSpPr>
        <p:grpSpPr>
          <a:xfrm>
            <a:off x="-9470858" y="0"/>
            <a:ext cx="12208615" cy="6858000"/>
            <a:chOff x="-1030514" y="0"/>
            <a:chExt cx="12208615" cy="6858000"/>
          </a:xfrm>
        </p:grpSpPr>
        <p:sp>
          <p:nvSpPr>
            <p:cNvPr id="132" name="Rectangle 131">
              <a:extLst>
                <a:ext uri="{FF2B5EF4-FFF2-40B4-BE49-F238E27FC236}">
                  <a16:creationId xmlns:a16="http://schemas.microsoft.com/office/drawing/2014/main" id="{71883E71-270A-4B7A-A6F1-8D930DCFAE74}"/>
                </a:ext>
              </a:extLst>
            </p:cNvPr>
            <p:cNvSpPr/>
            <p:nvPr/>
          </p:nvSpPr>
          <p:spPr>
            <a:xfrm>
              <a:off x="-1030514"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Rectangle 132">
              <a:extLst>
                <a:ext uri="{FF2B5EF4-FFF2-40B4-BE49-F238E27FC236}">
                  <a16:creationId xmlns:a16="http://schemas.microsoft.com/office/drawing/2014/main" id="{6CD52B85-063B-4CBC-8CDA-A7F94686F31D}"/>
                </a:ext>
              </a:extLst>
            </p:cNvPr>
            <p:cNvSpPr/>
            <p:nvPr/>
          </p:nvSpPr>
          <p:spPr>
            <a:xfrm>
              <a:off x="10609943" y="2732314"/>
              <a:ext cx="551543" cy="1393371"/>
            </a:xfrm>
            <a:prstGeom prst="rect">
              <a:avLst/>
            </a:prstGeom>
            <a:solidFill>
              <a:srgbClr val="52C9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TextBox 133">
              <a:extLst>
                <a:ext uri="{FF2B5EF4-FFF2-40B4-BE49-F238E27FC236}">
                  <a16:creationId xmlns:a16="http://schemas.microsoft.com/office/drawing/2014/main" id="{7CB3F559-D59C-4B04-8E4F-FF9B852686E5}"/>
                </a:ext>
              </a:extLst>
            </p:cNvPr>
            <p:cNvSpPr txBox="1"/>
            <p:nvPr/>
          </p:nvSpPr>
          <p:spPr>
            <a:xfrm rot="16200000">
              <a:off x="9840685" y="3136611"/>
              <a:ext cx="2090057" cy="584775"/>
            </a:xfrm>
            <a:prstGeom prst="rect">
              <a:avLst/>
            </a:prstGeom>
            <a:noFill/>
          </p:spPr>
          <p:txBody>
            <a:bodyPr wrap="square" rtlCol="0">
              <a:spAutoFit/>
            </a:bodyPr>
            <a:lstStyle/>
            <a:p>
              <a:pPr algn="ctr"/>
              <a:r>
                <a:rPr lang="en-US" sz="3200" b="1" dirty="0">
                  <a:solidFill>
                    <a:srgbClr val="F0EEF0"/>
                  </a:solidFill>
                  <a:latin typeface="Montserrat" panose="02000505000000020004" pitchFamily="2" charset="0"/>
                </a:rPr>
                <a:t>2013</a:t>
              </a:r>
            </a:p>
          </p:txBody>
        </p:sp>
      </p:grpSp>
      <p:grpSp>
        <p:nvGrpSpPr>
          <p:cNvPr id="136" name="Group 135">
            <a:extLst>
              <a:ext uri="{FF2B5EF4-FFF2-40B4-BE49-F238E27FC236}">
                <a16:creationId xmlns:a16="http://schemas.microsoft.com/office/drawing/2014/main" id="{8BC03B54-306A-49D5-83B2-3AF41A37C718}"/>
              </a:ext>
            </a:extLst>
          </p:cNvPr>
          <p:cNvGrpSpPr/>
          <p:nvPr/>
        </p:nvGrpSpPr>
        <p:grpSpPr>
          <a:xfrm>
            <a:off x="-10022401" y="1"/>
            <a:ext cx="12208615" cy="6858000"/>
            <a:chOff x="-1030514" y="0"/>
            <a:chExt cx="12208615" cy="6858000"/>
          </a:xfrm>
        </p:grpSpPr>
        <p:sp>
          <p:nvSpPr>
            <p:cNvPr id="137" name="Rectangle 136">
              <a:extLst>
                <a:ext uri="{FF2B5EF4-FFF2-40B4-BE49-F238E27FC236}">
                  <a16:creationId xmlns:a16="http://schemas.microsoft.com/office/drawing/2014/main" id="{CEFA7B59-6C33-4D92-B710-A74B87EF968C}"/>
                </a:ext>
              </a:extLst>
            </p:cNvPr>
            <p:cNvSpPr/>
            <p:nvPr/>
          </p:nvSpPr>
          <p:spPr>
            <a:xfrm>
              <a:off x="-1030514"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HRSD" panose="02000906030000020004" pitchFamily="2" charset="-78"/>
                <a:cs typeface="HRSD" panose="02000906030000020004" pitchFamily="2" charset="-78"/>
              </a:endParaRPr>
            </a:p>
          </p:txBody>
        </p:sp>
        <p:sp>
          <p:nvSpPr>
            <p:cNvPr id="138" name="Rectangle 137">
              <a:extLst>
                <a:ext uri="{FF2B5EF4-FFF2-40B4-BE49-F238E27FC236}">
                  <a16:creationId xmlns:a16="http://schemas.microsoft.com/office/drawing/2014/main" id="{F4124761-4256-49BB-BF1D-57354FAECE8E}"/>
                </a:ext>
              </a:extLst>
            </p:cNvPr>
            <p:cNvSpPr/>
            <p:nvPr/>
          </p:nvSpPr>
          <p:spPr>
            <a:xfrm>
              <a:off x="10609943" y="2732314"/>
              <a:ext cx="551543" cy="1393371"/>
            </a:xfrm>
            <a:prstGeom prst="rect">
              <a:avLst/>
            </a:prstGeom>
            <a:solidFill>
              <a:srgbClr val="FEC6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HRSD" panose="02000906030000020004" pitchFamily="2" charset="-78"/>
                <a:cs typeface="HRSD" panose="02000906030000020004" pitchFamily="2" charset="-78"/>
              </a:endParaRPr>
            </a:p>
          </p:txBody>
        </p:sp>
        <p:sp>
          <p:nvSpPr>
            <p:cNvPr id="139" name="TextBox 138">
              <a:extLst>
                <a:ext uri="{FF2B5EF4-FFF2-40B4-BE49-F238E27FC236}">
                  <a16:creationId xmlns:a16="http://schemas.microsoft.com/office/drawing/2014/main" id="{56B62F16-A36A-44C0-BA78-7A19E2AFAA7B}"/>
                </a:ext>
              </a:extLst>
            </p:cNvPr>
            <p:cNvSpPr txBox="1"/>
            <p:nvPr/>
          </p:nvSpPr>
          <p:spPr>
            <a:xfrm rot="16200000">
              <a:off x="9840685" y="3136611"/>
              <a:ext cx="2090057" cy="584775"/>
            </a:xfrm>
            <a:prstGeom prst="rect">
              <a:avLst/>
            </a:prstGeom>
            <a:noFill/>
          </p:spPr>
          <p:txBody>
            <a:bodyPr wrap="square" rtlCol="0">
              <a:spAutoFit/>
            </a:bodyPr>
            <a:lstStyle/>
            <a:p>
              <a:pPr algn="ctr"/>
              <a:r>
                <a:rPr lang="en-US" sz="3200" b="1" dirty="0">
                  <a:solidFill>
                    <a:srgbClr val="F0EEF0"/>
                  </a:solidFill>
                  <a:latin typeface="HRSD" panose="02000906030000020004" pitchFamily="2" charset="-78"/>
                  <a:cs typeface="HRSD" panose="02000906030000020004" pitchFamily="2" charset="-78"/>
                </a:rPr>
                <a:t>2014</a:t>
              </a:r>
            </a:p>
          </p:txBody>
        </p:sp>
      </p:grpSp>
      <p:sp>
        <p:nvSpPr>
          <p:cNvPr id="141" name="Rectangle 140">
            <a:extLst>
              <a:ext uri="{FF2B5EF4-FFF2-40B4-BE49-F238E27FC236}">
                <a16:creationId xmlns:a16="http://schemas.microsoft.com/office/drawing/2014/main" id="{D933D379-7D7A-4103-8EEC-86CB419CCA04}"/>
              </a:ext>
            </a:extLst>
          </p:cNvPr>
          <p:cNvSpPr/>
          <p:nvPr/>
        </p:nvSpPr>
        <p:spPr>
          <a:xfrm>
            <a:off x="-10555422"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Rectangle 144">
            <a:extLst>
              <a:ext uri="{FF2B5EF4-FFF2-40B4-BE49-F238E27FC236}">
                <a16:creationId xmlns:a16="http://schemas.microsoft.com/office/drawing/2014/main" id="{C9DA9384-3839-493B-B3B7-E30AB3AF2814}"/>
              </a:ext>
            </a:extLst>
          </p:cNvPr>
          <p:cNvSpPr/>
          <p:nvPr/>
        </p:nvSpPr>
        <p:spPr>
          <a:xfrm>
            <a:off x="-11113074"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Rectangle 148">
            <a:extLst>
              <a:ext uri="{FF2B5EF4-FFF2-40B4-BE49-F238E27FC236}">
                <a16:creationId xmlns:a16="http://schemas.microsoft.com/office/drawing/2014/main" id="{1A5DCC23-4EAA-4F6E-96F0-5B2AE8EA2086}"/>
              </a:ext>
            </a:extLst>
          </p:cNvPr>
          <p:cNvSpPr/>
          <p:nvPr/>
        </p:nvSpPr>
        <p:spPr>
          <a:xfrm>
            <a:off x="-11658506"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53C83B2B-32B9-467C-9521-C8413BBCDA7A}"/>
              </a:ext>
            </a:extLst>
          </p:cNvPr>
          <p:cNvSpPr txBox="1"/>
          <p:nvPr/>
        </p:nvSpPr>
        <p:spPr>
          <a:xfrm rot="16200000">
            <a:off x="-977014" y="3136608"/>
            <a:ext cx="6857998" cy="584775"/>
          </a:xfrm>
          <a:prstGeom prst="rect">
            <a:avLst/>
          </a:prstGeom>
          <a:solidFill>
            <a:srgbClr val="158285"/>
          </a:solidFill>
        </p:spPr>
        <p:txBody>
          <a:bodyPr wrap="square" rtlCol="0">
            <a:spAutoFit/>
          </a:bodyPr>
          <a:lstStyle/>
          <a:p>
            <a:pPr algn="ctr"/>
            <a:r>
              <a:rPr lang="ar-DZ" sz="3200" b="1" dirty="0">
                <a:solidFill>
                  <a:schemeClr val="bg1"/>
                </a:solidFill>
                <a:latin typeface="Montserrat" panose="02000505000000020004" pitchFamily="2" charset="0"/>
              </a:rPr>
              <a:t>أفضل الممارسات للتوعية</a:t>
            </a:r>
          </a:p>
        </p:txBody>
      </p:sp>
      <p:sp>
        <p:nvSpPr>
          <p:cNvPr id="52" name="TextBox 51">
            <a:extLst>
              <a:ext uri="{FF2B5EF4-FFF2-40B4-BE49-F238E27FC236}">
                <a16:creationId xmlns:a16="http://schemas.microsoft.com/office/drawing/2014/main" id="{47629BFF-2091-4F34-85A4-D08BDA08FA64}"/>
              </a:ext>
            </a:extLst>
          </p:cNvPr>
          <p:cNvSpPr txBox="1"/>
          <p:nvPr/>
        </p:nvSpPr>
        <p:spPr>
          <a:xfrm rot="16200000">
            <a:off x="-1524369" y="3167389"/>
            <a:ext cx="6857997" cy="523220"/>
          </a:xfrm>
          <a:prstGeom prst="rect">
            <a:avLst/>
          </a:prstGeom>
          <a:solidFill>
            <a:srgbClr val="00B050"/>
          </a:solidFill>
        </p:spPr>
        <p:txBody>
          <a:bodyPr wrap="square" rtlCol="0">
            <a:spAutoFit/>
          </a:bodyPr>
          <a:lstStyle/>
          <a:p>
            <a:pPr algn="ctr"/>
            <a:r>
              <a:rPr lang="ar-DZ" sz="2800" b="1" dirty="0">
                <a:solidFill>
                  <a:schemeClr val="bg1"/>
                </a:solidFill>
                <a:latin typeface="HRSD" panose="02000906030000020004" pitchFamily="2" charset="-78"/>
                <a:cs typeface="HRSD" panose="02000906030000020004" pitchFamily="2" charset="-78"/>
              </a:rPr>
              <a:t>الفئات المستهدفة بالتوعية في السلامة والصحة المهنية</a:t>
            </a:r>
          </a:p>
        </p:txBody>
      </p:sp>
      <p:sp>
        <p:nvSpPr>
          <p:cNvPr id="53" name="TextBox 52">
            <a:extLst>
              <a:ext uri="{FF2B5EF4-FFF2-40B4-BE49-F238E27FC236}">
                <a16:creationId xmlns:a16="http://schemas.microsoft.com/office/drawing/2014/main" id="{CA704908-2181-4020-9338-5A5C4AB0CADF}"/>
              </a:ext>
            </a:extLst>
          </p:cNvPr>
          <p:cNvSpPr txBox="1"/>
          <p:nvPr/>
        </p:nvSpPr>
        <p:spPr>
          <a:xfrm rot="16200000">
            <a:off x="-2050641" y="3151911"/>
            <a:ext cx="6857999" cy="523220"/>
          </a:xfrm>
          <a:prstGeom prst="rect">
            <a:avLst/>
          </a:prstGeom>
          <a:solidFill>
            <a:schemeClr val="accent2"/>
          </a:solidFill>
        </p:spPr>
        <p:txBody>
          <a:bodyPr wrap="square" rtlCol="0">
            <a:spAutoFit/>
          </a:bodyPr>
          <a:lstStyle/>
          <a:p>
            <a:pPr algn="ctr"/>
            <a:r>
              <a:rPr lang="ar-DZ" sz="2800" b="1" dirty="0">
                <a:solidFill>
                  <a:schemeClr val="bg1"/>
                </a:solidFill>
                <a:latin typeface="Montserrat" panose="02000505000000020004" pitchFamily="2" charset="0"/>
              </a:rPr>
              <a:t>الأثر المتوقع للتوعية على السلامة والصحة المهنية</a:t>
            </a:r>
          </a:p>
        </p:txBody>
      </p:sp>
      <p:sp>
        <p:nvSpPr>
          <p:cNvPr id="54" name="TextBox 53">
            <a:extLst>
              <a:ext uri="{FF2B5EF4-FFF2-40B4-BE49-F238E27FC236}">
                <a16:creationId xmlns:a16="http://schemas.microsoft.com/office/drawing/2014/main" id="{5D388F09-AB24-4252-9914-EC48512CBAB1}"/>
              </a:ext>
            </a:extLst>
          </p:cNvPr>
          <p:cNvSpPr txBox="1"/>
          <p:nvPr/>
        </p:nvSpPr>
        <p:spPr>
          <a:xfrm rot="16200000">
            <a:off x="-2587669" y="3136609"/>
            <a:ext cx="6857998" cy="584775"/>
          </a:xfrm>
          <a:prstGeom prst="rect">
            <a:avLst/>
          </a:prstGeom>
          <a:solidFill>
            <a:srgbClr val="92D050"/>
          </a:solidFill>
        </p:spPr>
        <p:txBody>
          <a:bodyPr wrap="square" rtlCol="0">
            <a:spAutoFit/>
          </a:bodyPr>
          <a:lstStyle/>
          <a:p>
            <a:pPr algn="ctr"/>
            <a:r>
              <a:rPr lang="ar-DZ" sz="3200" b="1" dirty="0">
                <a:solidFill>
                  <a:schemeClr val="bg1"/>
                </a:solidFill>
                <a:latin typeface="Montserrat" panose="02000505000000020004" pitchFamily="2" charset="0"/>
              </a:rPr>
              <a:t>المحتوى التوعوي في السلامة والصحة المهنية</a:t>
            </a:r>
          </a:p>
        </p:txBody>
      </p:sp>
      <p:sp>
        <p:nvSpPr>
          <p:cNvPr id="55" name="TextBox 54">
            <a:extLst>
              <a:ext uri="{FF2B5EF4-FFF2-40B4-BE49-F238E27FC236}">
                <a16:creationId xmlns:a16="http://schemas.microsoft.com/office/drawing/2014/main" id="{066C4158-A8E0-493E-AD12-7B8CD23894AC}"/>
              </a:ext>
            </a:extLst>
          </p:cNvPr>
          <p:cNvSpPr txBox="1"/>
          <p:nvPr/>
        </p:nvSpPr>
        <p:spPr>
          <a:xfrm rot="16200000">
            <a:off x="-3102786" y="3228944"/>
            <a:ext cx="6857997" cy="400110"/>
          </a:xfrm>
          <a:prstGeom prst="rect">
            <a:avLst/>
          </a:prstGeom>
          <a:solidFill>
            <a:srgbClr val="00B050"/>
          </a:solidFill>
        </p:spPr>
        <p:txBody>
          <a:bodyPr wrap="square" rtlCol="0">
            <a:spAutoFit/>
          </a:bodyPr>
          <a:lstStyle/>
          <a:p>
            <a:pPr algn="ctr"/>
            <a:r>
              <a:rPr lang="ar-DZ" sz="2000" b="1" dirty="0">
                <a:solidFill>
                  <a:schemeClr val="bg1"/>
                </a:solidFill>
                <a:latin typeface="Montserrat" panose="02000505000000020004" pitchFamily="2" charset="0"/>
              </a:rPr>
              <a:t>دور الجهات ذات العلاقة في التوعية بالسلامة والصحة المهنية في بيئة العمل</a:t>
            </a:r>
          </a:p>
        </p:txBody>
      </p:sp>
      <p:sp>
        <p:nvSpPr>
          <p:cNvPr id="56" name="Title 1">
            <a:extLst>
              <a:ext uri="{FF2B5EF4-FFF2-40B4-BE49-F238E27FC236}">
                <a16:creationId xmlns:a16="http://schemas.microsoft.com/office/drawing/2014/main" id="{B5BD0956-364A-4A17-B6C7-C96F2566BA68}"/>
              </a:ext>
            </a:extLst>
          </p:cNvPr>
          <p:cNvSpPr txBox="1">
            <a:spLocks/>
          </p:cNvSpPr>
          <p:nvPr/>
        </p:nvSpPr>
        <p:spPr>
          <a:xfrm>
            <a:off x="4562111" y="469762"/>
            <a:ext cx="6762553" cy="349837"/>
          </a:xfrm>
          <a:prstGeom prst="rect">
            <a:avLst/>
          </a:prstGeom>
          <a:noFill/>
          <a:ln>
            <a:noFill/>
          </a:ln>
        </p:spPr>
        <p:txBody>
          <a:bodyPr spcFirstLastPara="1" wrap="square" lIns="0" tIns="0" rIns="0" bIns="0" anchor="b" anchorCtr="0">
            <a:noAutofit/>
          </a:bodyPr>
          <a:lstStyle>
            <a:defPPr marR="0" lvl="0" algn="l" rtl="0">
              <a:lnSpc>
                <a:spcPct val="100000"/>
              </a:lnSpc>
              <a:spcBef>
                <a:spcPts val="0"/>
              </a:spcBef>
              <a:spcAft>
                <a:spcPts val="0"/>
              </a:spcAft>
            </a:defPPr>
            <a:lvl1pPr marR="0" lvl="0" algn="r" rtl="1">
              <a:lnSpc>
                <a:spcPct val="100000"/>
              </a:lnSpc>
              <a:spcBef>
                <a:spcPts val="0"/>
              </a:spcBef>
              <a:spcAft>
                <a:spcPts val="0"/>
              </a:spcAft>
              <a:buClr>
                <a:schemeClr val="accent1"/>
              </a:buClr>
              <a:buSzPts val="2400"/>
              <a:buFont typeface="Arial"/>
              <a:buNone/>
              <a:defRPr sz="2800" b="1" i="0" u="none" strike="noStrike" cap="none">
                <a:solidFill>
                  <a:srgbClr val="F79430"/>
                </a:solidFill>
                <a:latin typeface="HRSD Bold" panose="02000906030000020004" pitchFamily="2" charset="-78"/>
                <a:ea typeface="Arial"/>
                <a:cs typeface="HRSD Bold" panose="02000906030000020004" pitchFamily="2" charset="-78"/>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ar-DZ" sz="2400" dirty="0"/>
              <a:t>مقدمة</a:t>
            </a:r>
          </a:p>
        </p:txBody>
      </p:sp>
      <p:sp>
        <p:nvSpPr>
          <p:cNvPr id="33" name="TextBox 53">
            <a:extLst>
              <a:ext uri="{FF2B5EF4-FFF2-40B4-BE49-F238E27FC236}">
                <a16:creationId xmlns:a16="http://schemas.microsoft.com/office/drawing/2014/main" id="{757ADD4F-2F6E-4CEF-92E2-B89F084381CA}"/>
              </a:ext>
            </a:extLst>
          </p:cNvPr>
          <p:cNvSpPr txBox="1"/>
          <p:nvPr/>
        </p:nvSpPr>
        <p:spPr>
          <a:xfrm rot="16200000">
            <a:off x="-2587669" y="3136610"/>
            <a:ext cx="6857998" cy="584775"/>
          </a:xfrm>
          <a:prstGeom prst="rect">
            <a:avLst/>
          </a:prstGeom>
          <a:solidFill>
            <a:srgbClr val="92D050"/>
          </a:solidFill>
        </p:spPr>
        <p:txBody>
          <a:bodyPr wrap="square" rtlCol="0">
            <a:spAutoFit/>
          </a:bodyPr>
          <a:lstStyle/>
          <a:p>
            <a:pPr algn="ctr"/>
            <a:r>
              <a:rPr lang="ar-DZ" sz="3200" b="1" dirty="0">
                <a:solidFill>
                  <a:schemeClr val="bg1"/>
                </a:solidFill>
                <a:latin typeface="Montserrat" panose="02000505000000020004" pitchFamily="2" charset="0"/>
              </a:rPr>
              <a:t>المحتوى التوعوي في السلامة والصحة المهنية</a:t>
            </a:r>
          </a:p>
        </p:txBody>
      </p:sp>
      <p:sp>
        <p:nvSpPr>
          <p:cNvPr id="34" name="TextBox 54">
            <a:extLst>
              <a:ext uri="{FF2B5EF4-FFF2-40B4-BE49-F238E27FC236}">
                <a16:creationId xmlns:a16="http://schemas.microsoft.com/office/drawing/2014/main" id="{21A325A1-07CF-4AD7-867B-10FFF3767C4D}"/>
              </a:ext>
            </a:extLst>
          </p:cNvPr>
          <p:cNvSpPr txBox="1"/>
          <p:nvPr/>
        </p:nvSpPr>
        <p:spPr>
          <a:xfrm rot="16200000">
            <a:off x="-3102786" y="3228945"/>
            <a:ext cx="6857997" cy="400110"/>
          </a:xfrm>
          <a:prstGeom prst="rect">
            <a:avLst/>
          </a:prstGeom>
          <a:solidFill>
            <a:srgbClr val="00B050"/>
          </a:solidFill>
        </p:spPr>
        <p:txBody>
          <a:bodyPr wrap="square" rtlCol="0">
            <a:spAutoFit/>
          </a:bodyPr>
          <a:lstStyle/>
          <a:p>
            <a:pPr algn="ctr"/>
            <a:r>
              <a:rPr lang="ar-DZ" sz="2000" b="1" dirty="0">
                <a:solidFill>
                  <a:schemeClr val="bg1"/>
                </a:solidFill>
                <a:latin typeface="Montserrat" panose="02000505000000020004" pitchFamily="2" charset="0"/>
              </a:rPr>
              <a:t>دور الجهات ذات العلاقة في التوعية بالسلامة والصحة المهنية في بيئة العمل</a:t>
            </a:r>
          </a:p>
        </p:txBody>
      </p:sp>
      <p:sp>
        <p:nvSpPr>
          <p:cNvPr id="35" name="TextBox 52">
            <a:extLst>
              <a:ext uri="{FF2B5EF4-FFF2-40B4-BE49-F238E27FC236}">
                <a16:creationId xmlns:a16="http://schemas.microsoft.com/office/drawing/2014/main" id="{B2B90779-091D-4335-91B6-BF9BC0361E2C}"/>
              </a:ext>
            </a:extLst>
          </p:cNvPr>
          <p:cNvSpPr txBox="1"/>
          <p:nvPr/>
        </p:nvSpPr>
        <p:spPr>
          <a:xfrm rot="16200000">
            <a:off x="-2050641" y="3151912"/>
            <a:ext cx="6857999" cy="523220"/>
          </a:xfrm>
          <a:prstGeom prst="rect">
            <a:avLst/>
          </a:prstGeom>
          <a:solidFill>
            <a:schemeClr val="accent2"/>
          </a:solidFill>
        </p:spPr>
        <p:txBody>
          <a:bodyPr wrap="square" rtlCol="0">
            <a:spAutoFit/>
          </a:bodyPr>
          <a:lstStyle/>
          <a:p>
            <a:pPr algn="ctr"/>
            <a:r>
              <a:rPr lang="ar-DZ" sz="2800" b="1" dirty="0">
                <a:solidFill>
                  <a:schemeClr val="bg1"/>
                </a:solidFill>
                <a:latin typeface="Montserrat" panose="02000505000000020004" pitchFamily="2" charset="0"/>
              </a:rPr>
              <a:t>الأثر المتوقع للتوعية على السلامة والصحة المهنية</a:t>
            </a:r>
          </a:p>
        </p:txBody>
      </p:sp>
      <p:sp>
        <p:nvSpPr>
          <p:cNvPr id="36" name="TextBox 53">
            <a:extLst>
              <a:ext uri="{FF2B5EF4-FFF2-40B4-BE49-F238E27FC236}">
                <a16:creationId xmlns:a16="http://schemas.microsoft.com/office/drawing/2014/main" id="{58C727B0-18FE-4C4B-9E60-E2749C16D29B}"/>
              </a:ext>
            </a:extLst>
          </p:cNvPr>
          <p:cNvSpPr txBox="1"/>
          <p:nvPr/>
        </p:nvSpPr>
        <p:spPr>
          <a:xfrm rot="16200000">
            <a:off x="-2587669" y="3136611"/>
            <a:ext cx="6857998" cy="584775"/>
          </a:xfrm>
          <a:prstGeom prst="rect">
            <a:avLst/>
          </a:prstGeom>
          <a:solidFill>
            <a:srgbClr val="92D050"/>
          </a:solidFill>
        </p:spPr>
        <p:txBody>
          <a:bodyPr wrap="square" rtlCol="0">
            <a:spAutoFit/>
          </a:bodyPr>
          <a:lstStyle/>
          <a:p>
            <a:pPr algn="ctr"/>
            <a:r>
              <a:rPr lang="ar-DZ" sz="3200" b="1" dirty="0">
                <a:solidFill>
                  <a:schemeClr val="bg1"/>
                </a:solidFill>
                <a:latin typeface="Montserrat" panose="02000505000000020004" pitchFamily="2" charset="0"/>
              </a:rPr>
              <a:t>المحتوى التوعوي في السلامة والصحة المهنية</a:t>
            </a:r>
          </a:p>
        </p:txBody>
      </p:sp>
      <p:sp>
        <p:nvSpPr>
          <p:cNvPr id="37" name="TextBox 54">
            <a:extLst>
              <a:ext uri="{FF2B5EF4-FFF2-40B4-BE49-F238E27FC236}">
                <a16:creationId xmlns:a16="http://schemas.microsoft.com/office/drawing/2014/main" id="{C63CB820-63D0-4EE1-9538-7A614F725DBF}"/>
              </a:ext>
            </a:extLst>
          </p:cNvPr>
          <p:cNvSpPr txBox="1"/>
          <p:nvPr/>
        </p:nvSpPr>
        <p:spPr>
          <a:xfrm rot="16200000">
            <a:off x="-3102786" y="3228946"/>
            <a:ext cx="6857997" cy="400110"/>
          </a:xfrm>
          <a:prstGeom prst="rect">
            <a:avLst/>
          </a:prstGeom>
          <a:solidFill>
            <a:srgbClr val="00B050"/>
          </a:solidFill>
        </p:spPr>
        <p:txBody>
          <a:bodyPr wrap="square" rtlCol="0">
            <a:spAutoFit/>
          </a:bodyPr>
          <a:lstStyle/>
          <a:p>
            <a:pPr algn="ctr"/>
            <a:r>
              <a:rPr lang="ar-DZ" sz="2000" b="1" dirty="0">
                <a:solidFill>
                  <a:schemeClr val="bg1"/>
                </a:solidFill>
                <a:latin typeface="Montserrat" panose="02000505000000020004" pitchFamily="2" charset="0"/>
              </a:rPr>
              <a:t>دور الجهات ذات العلاقة في التوعية بالسلامة والصحة المهنية في بيئة العمل</a:t>
            </a:r>
          </a:p>
        </p:txBody>
      </p:sp>
      <p:sp>
        <p:nvSpPr>
          <p:cNvPr id="38" name="TextBox 50">
            <a:extLst>
              <a:ext uri="{FF2B5EF4-FFF2-40B4-BE49-F238E27FC236}">
                <a16:creationId xmlns:a16="http://schemas.microsoft.com/office/drawing/2014/main" id="{30AB8361-AAC0-4887-B52A-3D89CFDB12D3}"/>
              </a:ext>
            </a:extLst>
          </p:cNvPr>
          <p:cNvSpPr txBox="1"/>
          <p:nvPr/>
        </p:nvSpPr>
        <p:spPr>
          <a:xfrm rot="16200000">
            <a:off x="-977014" y="3136610"/>
            <a:ext cx="6857998" cy="584775"/>
          </a:xfrm>
          <a:prstGeom prst="rect">
            <a:avLst/>
          </a:prstGeom>
          <a:solidFill>
            <a:srgbClr val="158285"/>
          </a:solidFill>
        </p:spPr>
        <p:txBody>
          <a:bodyPr wrap="square" rtlCol="0">
            <a:spAutoFit/>
          </a:bodyPr>
          <a:lstStyle/>
          <a:p>
            <a:pPr algn="ctr"/>
            <a:r>
              <a:rPr lang="ar-DZ" sz="3200" b="1" dirty="0">
                <a:solidFill>
                  <a:schemeClr val="bg1"/>
                </a:solidFill>
                <a:latin typeface="HRSD" panose="02000906030000020004" pitchFamily="2" charset="-78"/>
                <a:cs typeface="HRSD" panose="02000906030000020004" pitchFamily="2" charset="-78"/>
              </a:rPr>
              <a:t>أفضل الممارسات للتوعية</a:t>
            </a:r>
          </a:p>
        </p:txBody>
      </p:sp>
      <p:sp>
        <p:nvSpPr>
          <p:cNvPr id="39" name="TextBox 52">
            <a:extLst>
              <a:ext uri="{FF2B5EF4-FFF2-40B4-BE49-F238E27FC236}">
                <a16:creationId xmlns:a16="http://schemas.microsoft.com/office/drawing/2014/main" id="{35D28FCF-DDD7-415D-9C64-34DD9CAF081F}"/>
              </a:ext>
            </a:extLst>
          </p:cNvPr>
          <p:cNvSpPr txBox="1"/>
          <p:nvPr/>
        </p:nvSpPr>
        <p:spPr>
          <a:xfrm rot="16200000">
            <a:off x="-2050641" y="3151914"/>
            <a:ext cx="6857999" cy="523220"/>
          </a:xfrm>
          <a:prstGeom prst="rect">
            <a:avLst/>
          </a:prstGeom>
          <a:solidFill>
            <a:schemeClr val="accent2"/>
          </a:solidFill>
        </p:spPr>
        <p:txBody>
          <a:bodyPr wrap="square" rtlCol="0">
            <a:spAutoFit/>
          </a:bodyPr>
          <a:lstStyle/>
          <a:p>
            <a:pPr algn="ctr"/>
            <a:r>
              <a:rPr lang="ar-DZ" sz="2800" b="1" dirty="0">
                <a:solidFill>
                  <a:schemeClr val="bg1"/>
                </a:solidFill>
                <a:latin typeface="HRSD" panose="02000906030000020004" pitchFamily="2" charset="-78"/>
                <a:cs typeface="HRSD" panose="02000906030000020004" pitchFamily="2" charset="-78"/>
              </a:rPr>
              <a:t>الأثر المتوقع للتوعية على السلامة والصحة المهنية</a:t>
            </a:r>
          </a:p>
        </p:txBody>
      </p:sp>
      <p:sp>
        <p:nvSpPr>
          <p:cNvPr id="40" name="TextBox 53">
            <a:extLst>
              <a:ext uri="{FF2B5EF4-FFF2-40B4-BE49-F238E27FC236}">
                <a16:creationId xmlns:a16="http://schemas.microsoft.com/office/drawing/2014/main" id="{EBD1A0BF-8E80-4CB2-8444-194EB8881422}"/>
              </a:ext>
            </a:extLst>
          </p:cNvPr>
          <p:cNvSpPr txBox="1"/>
          <p:nvPr/>
        </p:nvSpPr>
        <p:spPr>
          <a:xfrm rot="16200000">
            <a:off x="-2587669" y="3136613"/>
            <a:ext cx="6857998" cy="584775"/>
          </a:xfrm>
          <a:prstGeom prst="rect">
            <a:avLst/>
          </a:prstGeom>
          <a:solidFill>
            <a:srgbClr val="92D050"/>
          </a:solidFill>
        </p:spPr>
        <p:txBody>
          <a:bodyPr wrap="square" rtlCol="0">
            <a:spAutoFit/>
          </a:bodyPr>
          <a:lstStyle/>
          <a:p>
            <a:pPr algn="ctr"/>
            <a:r>
              <a:rPr lang="ar-DZ" sz="3200" b="1" dirty="0">
                <a:solidFill>
                  <a:schemeClr val="bg1"/>
                </a:solidFill>
                <a:latin typeface="HRSD" panose="02000906030000020004" pitchFamily="2" charset="-78"/>
                <a:cs typeface="HRSD" panose="02000906030000020004" pitchFamily="2" charset="-78"/>
              </a:rPr>
              <a:t>المحتوى التوعوي في السلامة والصحة المهنية</a:t>
            </a:r>
          </a:p>
        </p:txBody>
      </p:sp>
      <p:sp>
        <p:nvSpPr>
          <p:cNvPr id="41" name="TextBox 54">
            <a:extLst>
              <a:ext uri="{FF2B5EF4-FFF2-40B4-BE49-F238E27FC236}">
                <a16:creationId xmlns:a16="http://schemas.microsoft.com/office/drawing/2014/main" id="{6146D2AD-A314-4B9E-BBBE-71F86CF3487D}"/>
              </a:ext>
            </a:extLst>
          </p:cNvPr>
          <p:cNvSpPr txBox="1"/>
          <p:nvPr/>
        </p:nvSpPr>
        <p:spPr>
          <a:xfrm rot="16200000">
            <a:off x="-3102786" y="3228948"/>
            <a:ext cx="6857997" cy="400110"/>
          </a:xfrm>
          <a:prstGeom prst="rect">
            <a:avLst/>
          </a:prstGeom>
          <a:solidFill>
            <a:srgbClr val="00B050"/>
          </a:solidFill>
        </p:spPr>
        <p:txBody>
          <a:bodyPr wrap="square" rtlCol="0">
            <a:spAutoFit/>
          </a:bodyPr>
          <a:lstStyle/>
          <a:p>
            <a:pPr algn="ctr"/>
            <a:r>
              <a:rPr lang="ar-DZ" sz="2000" b="1" dirty="0">
                <a:solidFill>
                  <a:schemeClr val="bg1"/>
                </a:solidFill>
                <a:latin typeface="HRSD" panose="02000906030000020004" pitchFamily="2" charset="-78"/>
                <a:cs typeface="HRSD" panose="02000906030000020004" pitchFamily="2" charset="-78"/>
              </a:rPr>
              <a:t>دور الجهات ذات العلاقة في التوعية بالسلامة والصحة المهنية في بيئة العمل</a:t>
            </a:r>
          </a:p>
        </p:txBody>
      </p:sp>
      <p:sp>
        <p:nvSpPr>
          <p:cNvPr id="46" name="TextBox 45">
            <a:extLst>
              <a:ext uri="{FF2B5EF4-FFF2-40B4-BE49-F238E27FC236}">
                <a16:creationId xmlns:a16="http://schemas.microsoft.com/office/drawing/2014/main" id="{174C11D7-F1F3-4ED0-B4FC-08B0CB37FE1D}"/>
              </a:ext>
            </a:extLst>
          </p:cNvPr>
          <p:cNvSpPr txBox="1"/>
          <p:nvPr/>
        </p:nvSpPr>
        <p:spPr>
          <a:xfrm>
            <a:off x="4156530" y="3273698"/>
            <a:ext cx="5875874" cy="1089529"/>
          </a:xfrm>
          <a:prstGeom prst="rect">
            <a:avLst/>
          </a:prstGeom>
          <a:noFill/>
        </p:spPr>
        <p:txBody>
          <a:bodyPr wrap="square" rtlCol="0">
            <a:spAutoFit/>
          </a:bodyPr>
          <a:lstStyle>
            <a:defPPr>
              <a:defRPr lang="en-US"/>
            </a:defPPr>
            <a:lvl1pPr algn="justLow" rtl="1">
              <a:lnSpc>
                <a:spcPct val="120000"/>
              </a:lnSpc>
              <a:defRPr>
                <a:latin typeface="HRSD" panose="02000906030000020004" pitchFamily="2" charset="-78"/>
                <a:cs typeface="HRSD" panose="02000906030000020004" pitchFamily="2" charset="-78"/>
              </a:defRPr>
            </a:lvl1pPr>
          </a:lstStyle>
          <a:p>
            <a:r>
              <a:rPr lang="ar-SA" dirty="0"/>
              <a:t>يتمثل في السلوكيات والمفاهيم والمدارك ويمكن حصرها في الكفاءات التي يتميز بها العامل حسب مستواه الوظيفي وأدواره ومسؤولياته اتجاه السلامة والصحة المهنية.</a:t>
            </a:r>
            <a:endParaRPr lang="en-GB" dirty="0"/>
          </a:p>
        </p:txBody>
      </p:sp>
      <p:sp>
        <p:nvSpPr>
          <p:cNvPr id="48" name="TextBox 47">
            <a:extLst>
              <a:ext uri="{FF2B5EF4-FFF2-40B4-BE49-F238E27FC236}">
                <a16:creationId xmlns:a16="http://schemas.microsoft.com/office/drawing/2014/main" id="{35503E70-3031-4163-B898-6217BC97E62B}"/>
              </a:ext>
            </a:extLst>
          </p:cNvPr>
          <p:cNvSpPr txBox="1"/>
          <p:nvPr/>
        </p:nvSpPr>
        <p:spPr>
          <a:xfrm>
            <a:off x="4174705" y="4744386"/>
            <a:ext cx="5875874" cy="1421928"/>
          </a:xfrm>
          <a:prstGeom prst="rect">
            <a:avLst/>
          </a:prstGeom>
          <a:noFill/>
        </p:spPr>
        <p:txBody>
          <a:bodyPr wrap="square" rtlCol="0">
            <a:spAutoFit/>
          </a:bodyPr>
          <a:lstStyle>
            <a:defPPr>
              <a:defRPr lang="en-US"/>
            </a:defPPr>
            <a:lvl1pPr algn="justLow" rtl="1">
              <a:lnSpc>
                <a:spcPct val="120000"/>
              </a:lnSpc>
              <a:defRPr>
                <a:latin typeface="HRSD" panose="02000906030000020004" pitchFamily="2" charset="-78"/>
                <a:cs typeface="HRSD" panose="02000906030000020004" pitchFamily="2" charset="-78"/>
              </a:defRPr>
            </a:lvl1pPr>
          </a:lstStyle>
          <a:p>
            <a:r>
              <a:rPr lang="ar-SA" dirty="0"/>
              <a:t>يتمثَّل في الأنظمة والقوانين واللوائح والإجراءات والتوجيهات المكتوبة وغير المكتوبة والتي تهدف إلى تنظيم سلوكيات وتصرفات العاملين بمختلف مستوياتهم الوظيفية وكذلك مسؤولياتهم اتجاه السلامة والصحة المهنية بالإضافة إلى مواصفات العناصر المادية في بيئة العمل.</a:t>
            </a:r>
            <a:endParaRPr lang="en-GB" dirty="0"/>
          </a:p>
        </p:txBody>
      </p:sp>
      <p:sp>
        <p:nvSpPr>
          <p:cNvPr id="50" name="TextBox 49">
            <a:extLst>
              <a:ext uri="{FF2B5EF4-FFF2-40B4-BE49-F238E27FC236}">
                <a16:creationId xmlns:a16="http://schemas.microsoft.com/office/drawing/2014/main" id="{E7E0B874-11CF-4E09-95A9-294CFD8E8A6A}"/>
              </a:ext>
            </a:extLst>
          </p:cNvPr>
          <p:cNvSpPr txBox="1"/>
          <p:nvPr/>
        </p:nvSpPr>
        <p:spPr>
          <a:xfrm>
            <a:off x="4309353" y="1620568"/>
            <a:ext cx="5771671" cy="726609"/>
          </a:xfrm>
          <a:prstGeom prst="rect">
            <a:avLst/>
          </a:prstGeom>
          <a:noFill/>
        </p:spPr>
        <p:txBody>
          <a:bodyPr wrap="square" rtlCol="0">
            <a:spAutoFit/>
          </a:bodyPr>
          <a:lstStyle>
            <a:defPPr>
              <a:defRPr lang="en-US"/>
            </a:defPPr>
            <a:lvl1pPr algn="justLow" rtl="1">
              <a:lnSpc>
                <a:spcPct val="120000"/>
              </a:lnSpc>
              <a:defRPr sz="2000">
                <a:latin typeface="HRSD" panose="02000906030000020004" pitchFamily="2" charset="-78"/>
                <a:cs typeface="HRSD" panose="02000906030000020004" pitchFamily="2" charset="-78"/>
              </a:defRPr>
            </a:lvl1pPr>
          </a:lstStyle>
          <a:p>
            <a:r>
              <a:rPr lang="ar-SA" sz="1800" dirty="0"/>
              <a:t>ويتمثَّل في جميع التجهيزات الخاملة والنشطة والتصاميم والهياكل التي تعمل على تأمين المستخدمين ومن في محيط الخطر المرتبط بها</a:t>
            </a:r>
            <a:r>
              <a:rPr lang="en-US" sz="1800" dirty="0"/>
              <a:t>.</a:t>
            </a:r>
            <a:endParaRPr lang="en-GB" sz="1800" dirty="0"/>
          </a:p>
        </p:txBody>
      </p:sp>
      <p:grpSp>
        <p:nvGrpSpPr>
          <p:cNvPr id="10" name="Group 9">
            <a:extLst>
              <a:ext uri="{FF2B5EF4-FFF2-40B4-BE49-F238E27FC236}">
                <a16:creationId xmlns:a16="http://schemas.microsoft.com/office/drawing/2014/main" id="{A03D186A-8C30-4CE9-BFF4-5E00488BBC77}"/>
              </a:ext>
            </a:extLst>
          </p:cNvPr>
          <p:cNvGrpSpPr/>
          <p:nvPr/>
        </p:nvGrpSpPr>
        <p:grpSpPr>
          <a:xfrm>
            <a:off x="10130509" y="1396138"/>
            <a:ext cx="1193139" cy="1180932"/>
            <a:chOff x="10130509" y="1396138"/>
            <a:chExt cx="1193139" cy="1180932"/>
          </a:xfrm>
        </p:grpSpPr>
        <p:pic>
          <p:nvPicPr>
            <p:cNvPr id="2" name="Picture 1">
              <a:extLst>
                <a:ext uri="{FF2B5EF4-FFF2-40B4-BE49-F238E27FC236}">
                  <a16:creationId xmlns:a16="http://schemas.microsoft.com/office/drawing/2014/main" id="{67CE4297-3847-456D-A398-70384F648C33}"/>
                </a:ext>
              </a:extLst>
            </p:cNvPr>
            <p:cNvPicPr>
              <a:picLocks noChangeAspect="1"/>
            </p:cNvPicPr>
            <p:nvPr/>
          </p:nvPicPr>
          <p:blipFill>
            <a:blip r:embed="rId2"/>
            <a:stretch>
              <a:fillRect/>
            </a:stretch>
          </p:blipFill>
          <p:spPr>
            <a:xfrm>
              <a:off x="10408458" y="1396138"/>
              <a:ext cx="766598" cy="766598"/>
            </a:xfrm>
            <a:prstGeom prst="rect">
              <a:avLst/>
            </a:prstGeom>
          </p:spPr>
        </p:pic>
        <p:sp>
          <p:nvSpPr>
            <p:cNvPr id="67" name="TextBox 66">
              <a:extLst>
                <a:ext uri="{FF2B5EF4-FFF2-40B4-BE49-F238E27FC236}">
                  <a16:creationId xmlns:a16="http://schemas.microsoft.com/office/drawing/2014/main" id="{F11C0CA0-FBFC-4D9F-89E6-57395A5FB890}"/>
                </a:ext>
              </a:extLst>
            </p:cNvPr>
            <p:cNvSpPr txBox="1"/>
            <p:nvPr/>
          </p:nvSpPr>
          <p:spPr>
            <a:xfrm>
              <a:off x="10130509" y="2207738"/>
              <a:ext cx="1193139" cy="369332"/>
            </a:xfrm>
            <a:prstGeom prst="rect">
              <a:avLst/>
            </a:prstGeom>
            <a:noFill/>
          </p:spPr>
          <p:txBody>
            <a:bodyPr wrap="square">
              <a:spAutoFit/>
            </a:bodyPr>
            <a:lstStyle/>
            <a:p>
              <a:pPr algn="r" rtl="1"/>
              <a:r>
                <a:rPr lang="ar-SA" sz="1800" b="1" dirty="0">
                  <a:solidFill>
                    <a:srgbClr val="6659A6"/>
                  </a:solidFill>
                  <a:latin typeface="HRSD" panose="02000906030000020004" pitchFamily="2" charset="-78"/>
                  <a:cs typeface="HRSD" panose="02000906030000020004" pitchFamily="2" charset="-78"/>
                </a:rPr>
                <a:t>العامل التقني</a:t>
              </a:r>
              <a:endParaRPr lang="en-GB" b="1" dirty="0">
                <a:solidFill>
                  <a:srgbClr val="6659A6"/>
                </a:solidFill>
                <a:latin typeface="HRSD" panose="02000906030000020004" pitchFamily="2" charset="-78"/>
                <a:cs typeface="HRSD" panose="02000906030000020004" pitchFamily="2" charset="-78"/>
              </a:endParaRPr>
            </a:p>
          </p:txBody>
        </p:sp>
      </p:grpSp>
      <p:grpSp>
        <p:nvGrpSpPr>
          <p:cNvPr id="11" name="Group 10">
            <a:extLst>
              <a:ext uri="{FF2B5EF4-FFF2-40B4-BE49-F238E27FC236}">
                <a16:creationId xmlns:a16="http://schemas.microsoft.com/office/drawing/2014/main" id="{E0CA91D1-448A-4054-80AE-5D1C33C637E2}"/>
              </a:ext>
            </a:extLst>
          </p:cNvPr>
          <p:cNvGrpSpPr/>
          <p:nvPr/>
        </p:nvGrpSpPr>
        <p:grpSpPr>
          <a:xfrm>
            <a:off x="10081024" y="3177338"/>
            <a:ext cx="1421467" cy="1159980"/>
            <a:chOff x="10081024" y="3177338"/>
            <a:chExt cx="1421467" cy="1159980"/>
          </a:xfrm>
        </p:grpSpPr>
        <p:pic>
          <p:nvPicPr>
            <p:cNvPr id="3" name="Picture 2">
              <a:extLst>
                <a:ext uri="{FF2B5EF4-FFF2-40B4-BE49-F238E27FC236}">
                  <a16:creationId xmlns:a16="http://schemas.microsoft.com/office/drawing/2014/main" id="{13803D37-A68D-4CDA-89B6-2F172B894BD6}"/>
                </a:ext>
              </a:extLst>
            </p:cNvPr>
            <p:cNvPicPr>
              <a:picLocks noChangeAspect="1"/>
            </p:cNvPicPr>
            <p:nvPr/>
          </p:nvPicPr>
          <p:blipFill>
            <a:blip r:embed="rId3"/>
            <a:stretch>
              <a:fillRect/>
            </a:stretch>
          </p:blipFill>
          <p:spPr>
            <a:xfrm>
              <a:off x="10468000" y="3177338"/>
              <a:ext cx="747073" cy="747073"/>
            </a:xfrm>
            <a:prstGeom prst="rect">
              <a:avLst/>
            </a:prstGeom>
          </p:spPr>
        </p:pic>
        <p:sp>
          <p:nvSpPr>
            <p:cNvPr id="68" name="TextBox 67">
              <a:extLst>
                <a:ext uri="{FF2B5EF4-FFF2-40B4-BE49-F238E27FC236}">
                  <a16:creationId xmlns:a16="http://schemas.microsoft.com/office/drawing/2014/main" id="{34FE1B67-24D6-4971-A3CA-FED4901FAE0E}"/>
                </a:ext>
              </a:extLst>
            </p:cNvPr>
            <p:cNvSpPr txBox="1"/>
            <p:nvPr/>
          </p:nvSpPr>
          <p:spPr>
            <a:xfrm>
              <a:off x="10081024" y="3967986"/>
              <a:ext cx="1421467" cy="369332"/>
            </a:xfrm>
            <a:prstGeom prst="rect">
              <a:avLst/>
            </a:prstGeom>
            <a:noFill/>
          </p:spPr>
          <p:txBody>
            <a:bodyPr wrap="square">
              <a:spAutoFit/>
            </a:bodyPr>
            <a:lstStyle/>
            <a:p>
              <a:pPr algn="r" rtl="1"/>
              <a:r>
                <a:rPr lang="ar-SA" sz="1800" b="1" dirty="0">
                  <a:solidFill>
                    <a:srgbClr val="1395BA"/>
                  </a:solidFill>
                  <a:latin typeface="HRSD" panose="02000906030000020004" pitchFamily="2" charset="-78"/>
                  <a:cs typeface="HRSD" panose="02000906030000020004" pitchFamily="2" charset="-78"/>
                </a:rPr>
                <a:t>العامل </a:t>
              </a:r>
              <a:r>
                <a:rPr lang="ar-SA" b="1" dirty="0">
                  <a:solidFill>
                    <a:srgbClr val="1395BA"/>
                  </a:solidFill>
                  <a:latin typeface="HRSD" panose="02000906030000020004" pitchFamily="2" charset="-78"/>
                  <a:cs typeface="HRSD" panose="02000906030000020004" pitchFamily="2" charset="-78"/>
                </a:rPr>
                <a:t>البشري</a:t>
              </a:r>
              <a:endParaRPr lang="en-GB" b="1" dirty="0">
                <a:solidFill>
                  <a:srgbClr val="1395BA"/>
                </a:solidFill>
                <a:latin typeface="HRSD" panose="02000906030000020004" pitchFamily="2" charset="-78"/>
                <a:cs typeface="HRSD" panose="02000906030000020004" pitchFamily="2" charset="-78"/>
              </a:endParaRPr>
            </a:p>
          </p:txBody>
        </p:sp>
      </p:grpSp>
      <p:grpSp>
        <p:nvGrpSpPr>
          <p:cNvPr id="12" name="Group 11">
            <a:extLst>
              <a:ext uri="{FF2B5EF4-FFF2-40B4-BE49-F238E27FC236}">
                <a16:creationId xmlns:a16="http://schemas.microsoft.com/office/drawing/2014/main" id="{25DC0DBD-2007-456C-95EE-AAAE8C7AA0B6}"/>
              </a:ext>
            </a:extLst>
          </p:cNvPr>
          <p:cNvGrpSpPr/>
          <p:nvPr/>
        </p:nvGrpSpPr>
        <p:grpSpPr>
          <a:xfrm>
            <a:off x="10104393" y="4892997"/>
            <a:ext cx="1470088" cy="1273317"/>
            <a:chOff x="10032403" y="4820776"/>
            <a:chExt cx="1470088" cy="1273317"/>
          </a:xfrm>
        </p:grpSpPr>
        <p:pic>
          <p:nvPicPr>
            <p:cNvPr id="4" name="Picture 3">
              <a:extLst>
                <a:ext uri="{FF2B5EF4-FFF2-40B4-BE49-F238E27FC236}">
                  <a16:creationId xmlns:a16="http://schemas.microsoft.com/office/drawing/2014/main" id="{E75D6F6F-3EA7-4786-BCD3-69A50790A87A}"/>
                </a:ext>
              </a:extLst>
            </p:cNvPr>
            <p:cNvPicPr>
              <a:picLocks noChangeAspect="1"/>
            </p:cNvPicPr>
            <p:nvPr/>
          </p:nvPicPr>
          <p:blipFill>
            <a:blip r:embed="rId4">
              <a:duotone>
                <a:schemeClr val="accent1">
                  <a:shade val="45000"/>
                  <a:satMod val="135000"/>
                </a:schemeClr>
                <a:prstClr val="white"/>
              </a:duotone>
            </a:blip>
            <a:stretch>
              <a:fillRect/>
            </a:stretch>
          </p:blipFill>
          <p:spPr>
            <a:xfrm>
              <a:off x="10537910" y="4820776"/>
              <a:ext cx="607251" cy="759064"/>
            </a:xfrm>
            <a:prstGeom prst="rect">
              <a:avLst/>
            </a:prstGeom>
          </p:spPr>
        </p:pic>
        <p:sp>
          <p:nvSpPr>
            <p:cNvPr id="69" name="TextBox 68">
              <a:extLst>
                <a:ext uri="{FF2B5EF4-FFF2-40B4-BE49-F238E27FC236}">
                  <a16:creationId xmlns:a16="http://schemas.microsoft.com/office/drawing/2014/main" id="{78EDFAAB-8553-4B6D-908A-798FA6AF75B5}"/>
                </a:ext>
              </a:extLst>
            </p:cNvPr>
            <p:cNvSpPr txBox="1"/>
            <p:nvPr/>
          </p:nvSpPr>
          <p:spPr>
            <a:xfrm>
              <a:off x="10032403" y="5724761"/>
              <a:ext cx="1470088" cy="369332"/>
            </a:xfrm>
            <a:prstGeom prst="rect">
              <a:avLst/>
            </a:prstGeom>
            <a:noFill/>
          </p:spPr>
          <p:txBody>
            <a:bodyPr wrap="square">
              <a:spAutoFit/>
            </a:bodyPr>
            <a:lstStyle/>
            <a:p>
              <a:pPr algn="r" rtl="1"/>
              <a:r>
                <a:rPr lang="ar-SA" sz="1800" b="1" dirty="0">
                  <a:solidFill>
                    <a:srgbClr val="1C4999"/>
                  </a:solidFill>
                  <a:latin typeface="HRSD" panose="02000906030000020004" pitchFamily="2" charset="-78"/>
                  <a:cs typeface="HRSD" panose="02000906030000020004" pitchFamily="2" charset="-78"/>
                </a:rPr>
                <a:t>العامل </a:t>
              </a:r>
              <a:r>
                <a:rPr lang="ar-SA" b="1" dirty="0">
                  <a:solidFill>
                    <a:srgbClr val="1C4999"/>
                  </a:solidFill>
                  <a:latin typeface="HRSD" panose="02000906030000020004" pitchFamily="2" charset="-78"/>
                  <a:cs typeface="HRSD" panose="02000906030000020004" pitchFamily="2" charset="-78"/>
                </a:rPr>
                <a:t>التنظيمي</a:t>
              </a:r>
              <a:endParaRPr lang="en-GB" b="1" dirty="0">
                <a:solidFill>
                  <a:srgbClr val="1C4999"/>
                </a:solidFill>
                <a:latin typeface="HRSD" panose="02000906030000020004" pitchFamily="2" charset="-78"/>
                <a:cs typeface="HRSD" panose="02000906030000020004" pitchFamily="2" charset="-78"/>
              </a:endParaRPr>
            </a:p>
          </p:txBody>
        </p:sp>
      </p:grpSp>
    </p:spTree>
    <p:extLst>
      <p:ext uri="{BB962C8B-B14F-4D97-AF65-F5344CB8AC3E}">
        <p14:creationId xmlns:p14="http://schemas.microsoft.com/office/powerpoint/2010/main" val="400309250"/>
      </p:ext>
    </p:extLst>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out)">
                                      <p:cBhvr>
                                        <p:cTn id="7" dur="1000"/>
                                        <p:tgtEl>
                                          <p:spTgt spid="10"/>
                                        </p:tgtEl>
                                      </p:cBhvr>
                                    </p:animEffect>
                                  </p:childTnLst>
                                </p:cTn>
                              </p:par>
                            </p:childTnLst>
                          </p:cTn>
                        </p:par>
                        <p:par>
                          <p:cTn id="8" fill="hold">
                            <p:stCondLst>
                              <p:cond delay="1000"/>
                            </p:stCondLst>
                            <p:childTnLst>
                              <p:par>
                                <p:cTn id="9" presetID="22" presetClass="entr" presetSubtype="1" fill="hold" grpId="0" nodeType="after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wipe(up)">
                                      <p:cBhvr>
                                        <p:cTn id="11" dur="500"/>
                                        <p:tgtEl>
                                          <p:spTgt spid="50"/>
                                        </p:tgtEl>
                                      </p:cBhvr>
                                    </p:animEffect>
                                  </p:childTnLst>
                                </p:cTn>
                              </p:par>
                            </p:childTnLst>
                          </p:cTn>
                        </p:par>
                      </p:childTnLst>
                    </p:cTn>
                  </p:par>
                  <p:par>
                    <p:cTn id="12" fill="hold">
                      <p:stCondLst>
                        <p:cond delay="indefinite"/>
                      </p:stCondLst>
                      <p:childTnLst>
                        <p:par>
                          <p:cTn id="13" fill="hold">
                            <p:stCondLst>
                              <p:cond delay="0"/>
                            </p:stCondLst>
                            <p:childTnLst>
                              <p:par>
                                <p:cTn id="14" presetID="6" presetClass="entr" presetSubtype="32" fill="hold" nodeType="click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circle(out)">
                                      <p:cBhvr>
                                        <p:cTn id="16" dur="1000"/>
                                        <p:tgtEl>
                                          <p:spTgt spid="11"/>
                                        </p:tgtEl>
                                      </p:cBhvr>
                                    </p:animEffect>
                                  </p:childTnLst>
                                </p:cTn>
                              </p:par>
                            </p:childTnLst>
                          </p:cTn>
                        </p:par>
                        <p:par>
                          <p:cTn id="17" fill="hold">
                            <p:stCondLst>
                              <p:cond delay="1000"/>
                            </p:stCondLst>
                            <p:childTnLst>
                              <p:par>
                                <p:cTn id="18" presetID="22" presetClass="entr" presetSubtype="1" fill="hold" grpId="0" nodeType="afterEffect">
                                  <p:stCondLst>
                                    <p:cond delay="0"/>
                                  </p:stCondLst>
                                  <p:childTnLst>
                                    <p:set>
                                      <p:cBhvr>
                                        <p:cTn id="19" dur="1" fill="hold">
                                          <p:stCondLst>
                                            <p:cond delay="0"/>
                                          </p:stCondLst>
                                        </p:cTn>
                                        <p:tgtEl>
                                          <p:spTgt spid="46"/>
                                        </p:tgtEl>
                                        <p:attrNameLst>
                                          <p:attrName>style.visibility</p:attrName>
                                        </p:attrNameLst>
                                      </p:cBhvr>
                                      <p:to>
                                        <p:strVal val="visible"/>
                                      </p:to>
                                    </p:set>
                                    <p:animEffect transition="in" filter="wipe(up)">
                                      <p:cBhvr>
                                        <p:cTn id="20" dur="500"/>
                                        <p:tgtEl>
                                          <p:spTgt spid="46"/>
                                        </p:tgtEl>
                                      </p:cBhvr>
                                    </p:animEffect>
                                  </p:childTnLst>
                                </p:cTn>
                              </p:par>
                            </p:childTnLst>
                          </p:cTn>
                        </p:par>
                      </p:childTnLst>
                    </p:cTn>
                  </p:par>
                  <p:par>
                    <p:cTn id="21" fill="hold">
                      <p:stCondLst>
                        <p:cond delay="indefinite"/>
                      </p:stCondLst>
                      <p:childTnLst>
                        <p:par>
                          <p:cTn id="22" fill="hold">
                            <p:stCondLst>
                              <p:cond delay="0"/>
                            </p:stCondLst>
                            <p:childTnLst>
                              <p:par>
                                <p:cTn id="23" presetID="6" presetClass="entr" presetSubtype="32"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circle(out)">
                                      <p:cBhvr>
                                        <p:cTn id="25" dur="1000"/>
                                        <p:tgtEl>
                                          <p:spTgt spid="12"/>
                                        </p:tgtEl>
                                      </p:cBhvr>
                                    </p:animEffect>
                                  </p:childTnLst>
                                </p:cTn>
                              </p:par>
                            </p:childTnLst>
                          </p:cTn>
                        </p:par>
                        <p:par>
                          <p:cTn id="26" fill="hold">
                            <p:stCondLst>
                              <p:cond delay="1000"/>
                            </p:stCondLst>
                            <p:childTnLst>
                              <p:par>
                                <p:cTn id="27" presetID="22" presetClass="entr" presetSubtype="1" fill="hold" grpId="0" nodeType="afterEffect">
                                  <p:stCondLst>
                                    <p:cond delay="0"/>
                                  </p:stCondLst>
                                  <p:childTnLst>
                                    <p:set>
                                      <p:cBhvr>
                                        <p:cTn id="28" dur="1" fill="hold">
                                          <p:stCondLst>
                                            <p:cond delay="0"/>
                                          </p:stCondLst>
                                        </p:cTn>
                                        <p:tgtEl>
                                          <p:spTgt spid="48"/>
                                        </p:tgtEl>
                                        <p:attrNameLst>
                                          <p:attrName>style.visibility</p:attrName>
                                        </p:attrNameLst>
                                      </p:cBhvr>
                                      <p:to>
                                        <p:strVal val="visible"/>
                                      </p:to>
                                    </p:set>
                                    <p:animEffect transition="in" filter="wipe(up)">
                                      <p:cBhvr>
                                        <p:cTn id="29"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8" grpId="0"/>
      <p:bldP spid="50"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0EEF0"/>
        </a:solidFill>
        <a:effectLst/>
      </p:bgPr>
    </p:bg>
    <p:spTree>
      <p:nvGrpSpPr>
        <p:cNvPr id="1" name=""/>
        <p:cNvGrpSpPr/>
        <p:nvPr/>
      </p:nvGrpSpPr>
      <p:grpSpPr>
        <a:xfrm>
          <a:off x="0" y="0"/>
          <a:ext cx="0" cy="0"/>
          <a:chOff x="0" y="0"/>
          <a:chExt cx="0" cy="0"/>
        </a:xfrm>
      </p:grpSpPr>
      <p:grpSp>
        <p:nvGrpSpPr>
          <p:cNvPr id="32" name="Group 31">
            <a:extLst>
              <a:ext uri="{FF2B5EF4-FFF2-40B4-BE49-F238E27FC236}">
                <a16:creationId xmlns:a16="http://schemas.microsoft.com/office/drawing/2014/main" id="{DEA36CD1-A232-45C6-81D0-FF676E79B61E}"/>
              </a:ext>
            </a:extLst>
          </p:cNvPr>
          <p:cNvGrpSpPr/>
          <p:nvPr/>
        </p:nvGrpSpPr>
        <p:grpSpPr>
          <a:xfrm>
            <a:off x="-8917214" y="-2"/>
            <a:ext cx="13073742" cy="6858003"/>
            <a:chOff x="-1030514" y="-3"/>
            <a:chExt cx="13073742" cy="6858003"/>
          </a:xfrm>
        </p:grpSpPr>
        <p:sp>
          <p:nvSpPr>
            <p:cNvPr id="28" name="Rectangle 27">
              <a:extLst>
                <a:ext uri="{FF2B5EF4-FFF2-40B4-BE49-F238E27FC236}">
                  <a16:creationId xmlns:a16="http://schemas.microsoft.com/office/drawing/2014/main" id="{A11D4488-BEEE-4523-BF4A-73C4C95CCD2B}"/>
                </a:ext>
              </a:extLst>
            </p:cNvPr>
            <p:cNvSpPr/>
            <p:nvPr/>
          </p:nvSpPr>
          <p:spPr>
            <a:xfrm>
              <a:off x="-1030514"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HRSD" panose="02000906030000020004" pitchFamily="2" charset="-78"/>
                <a:cs typeface="HRSD" panose="02000906030000020004" pitchFamily="2" charset="-78"/>
              </a:endParaRPr>
            </a:p>
          </p:txBody>
        </p:sp>
        <p:sp>
          <p:nvSpPr>
            <p:cNvPr id="29" name="Rectangle 28">
              <a:extLst>
                <a:ext uri="{FF2B5EF4-FFF2-40B4-BE49-F238E27FC236}">
                  <a16:creationId xmlns:a16="http://schemas.microsoft.com/office/drawing/2014/main" id="{E278C53F-B948-4E20-B061-EB63FF9E5B5F}"/>
                </a:ext>
              </a:extLst>
            </p:cNvPr>
            <p:cNvSpPr/>
            <p:nvPr/>
          </p:nvSpPr>
          <p:spPr>
            <a:xfrm>
              <a:off x="10609943" y="2732314"/>
              <a:ext cx="551543" cy="1393371"/>
            </a:xfrm>
            <a:prstGeom prst="rect">
              <a:avLst/>
            </a:pr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HRSD" panose="02000906030000020004" pitchFamily="2" charset="-78"/>
                <a:cs typeface="HRSD" panose="02000906030000020004" pitchFamily="2" charset="-78"/>
              </a:endParaRPr>
            </a:p>
          </p:txBody>
        </p:sp>
        <p:sp>
          <p:nvSpPr>
            <p:cNvPr id="30" name="TextBox 29">
              <a:extLst>
                <a:ext uri="{FF2B5EF4-FFF2-40B4-BE49-F238E27FC236}">
                  <a16:creationId xmlns:a16="http://schemas.microsoft.com/office/drawing/2014/main" id="{F91E323B-6F3E-475A-A5A7-E80446AEA28C}"/>
                </a:ext>
              </a:extLst>
            </p:cNvPr>
            <p:cNvSpPr txBox="1"/>
            <p:nvPr/>
          </p:nvSpPr>
          <p:spPr>
            <a:xfrm rot="16200000">
              <a:off x="7456716" y="3136609"/>
              <a:ext cx="6857999" cy="584775"/>
            </a:xfrm>
            <a:prstGeom prst="rect">
              <a:avLst/>
            </a:prstGeom>
            <a:solidFill>
              <a:srgbClr val="E57B33"/>
            </a:solidFill>
          </p:spPr>
          <p:txBody>
            <a:bodyPr wrap="square" rtlCol="0">
              <a:spAutoFit/>
            </a:bodyPr>
            <a:lstStyle/>
            <a:p>
              <a:pPr algn="ctr"/>
              <a:r>
                <a:rPr lang="ar-DZ" sz="3200" b="1" dirty="0">
                  <a:solidFill>
                    <a:schemeClr val="bg1"/>
                  </a:solidFill>
                  <a:latin typeface="HRSD" panose="02000906030000020004" pitchFamily="2" charset="-78"/>
                  <a:cs typeface="HRSD" panose="02000906030000020004" pitchFamily="2" charset="-78"/>
                </a:rPr>
                <a:t>السلوك والثقافة والمبادئ</a:t>
              </a:r>
            </a:p>
          </p:txBody>
        </p:sp>
        <p:sp>
          <p:nvSpPr>
            <p:cNvPr id="31" name="Isosceles Triangle 30">
              <a:extLst>
                <a:ext uri="{FF2B5EF4-FFF2-40B4-BE49-F238E27FC236}">
                  <a16:creationId xmlns:a16="http://schemas.microsoft.com/office/drawing/2014/main" id="{6F9AD1C9-B71A-4D8D-8F52-77292535D056}"/>
                </a:ext>
              </a:extLst>
            </p:cNvPr>
            <p:cNvSpPr/>
            <p:nvPr/>
          </p:nvSpPr>
          <p:spPr>
            <a:xfrm rot="5400000">
              <a:off x="10412186" y="2988127"/>
              <a:ext cx="2380342" cy="881743"/>
            </a:xfrm>
            <a:prstGeom prst="triangle">
              <a:avLst/>
            </a:prstGeom>
            <a:solidFill>
              <a:srgbClr val="2BB5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HRSD" panose="02000906030000020004" pitchFamily="2" charset="-78"/>
                <a:cs typeface="HRSD" panose="02000906030000020004" pitchFamily="2" charset="-78"/>
              </a:endParaRPr>
            </a:p>
          </p:txBody>
        </p:sp>
      </p:grpSp>
      <p:grpSp>
        <p:nvGrpSpPr>
          <p:cNvPr id="131" name="Group 130">
            <a:extLst>
              <a:ext uri="{FF2B5EF4-FFF2-40B4-BE49-F238E27FC236}">
                <a16:creationId xmlns:a16="http://schemas.microsoft.com/office/drawing/2014/main" id="{847FD0F2-D510-483A-8F91-AA7737C223BD}"/>
              </a:ext>
            </a:extLst>
          </p:cNvPr>
          <p:cNvGrpSpPr/>
          <p:nvPr/>
        </p:nvGrpSpPr>
        <p:grpSpPr>
          <a:xfrm>
            <a:off x="-9470858" y="0"/>
            <a:ext cx="12208615" cy="6858000"/>
            <a:chOff x="-1030514" y="0"/>
            <a:chExt cx="12208615" cy="6858000"/>
          </a:xfrm>
        </p:grpSpPr>
        <p:sp>
          <p:nvSpPr>
            <p:cNvPr id="132" name="Rectangle 131">
              <a:extLst>
                <a:ext uri="{FF2B5EF4-FFF2-40B4-BE49-F238E27FC236}">
                  <a16:creationId xmlns:a16="http://schemas.microsoft.com/office/drawing/2014/main" id="{71883E71-270A-4B7A-A6F1-8D930DCFAE74}"/>
                </a:ext>
              </a:extLst>
            </p:cNvPr>
            <p:cNvSpPr/>
            <p:nvPr/>
          </p:nvSpPr>
          <p:spPr>
            <a:xfrm>
              <a:off x="-1030514"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Rectangle 132">
              <a:extLst>
                <a:ext uri="{FF2B5EF4-FFF2-40B4-BE49-F238E27FC236}">
                  <a16:creationId xmlns:a16="http://schemas.microsoft.com/office/drawing/2014/main" id="{6CD52B85-063B-4CBC-8CDA-A7F94686F31D}"/>
                </a:ext>
              </a:extLst>
            </p:cNvPr>
            <p:cNvSpPr/>
            <p:nvPr/>
          </p:nvSpPr>
          <p:spPr>
            <a:xfrm>
              <a:off x="10609943" y="2732314"/>
              <a:ext cx="551543" cy="1393371"/>
            </a:xfrm>
            <a:prstGeom prst="rect">
              <a:avLst/>
            </a:prstGeom>
            <a:solidFill>
              <a:srgbClr val="52C9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TextBox 133">
              <a:extLst>
                <a:ext uri="{FF2B5EF4-FFF2-40B4-BE49-F238E27FC236}">
                  <a16:creationId xmlns:a16="http://schemas.microsoft.com/office/drawing/2014/main" id="{7CB3F559-D59C-4B04-8E4F-FF9B852686E5}"/>
                </a:ext>
              </a:extLst>
            </p:cNvPr>
            <p:cNvSpPr txBox="1"/>
            <p:nvPr/>
          </p:nvSpPr>
          <p:spPr>
            <a:xfrm rot="16200000">
              <a:off x="9840685" y="3136611"/>
              <a:ext cx="2090057" cy="584775"/>
            </a:xfrm>
            <a:prstGeom prst="rect">
              <a:avLst/>
            </a:prstGeom>
            <a:noFill/>
          </p:spPr>
          <p:txBody>
            <a:bodyPr wrap="square" rtlCol="0">
              <a:spAutoFit/>
            </a:bodyPr>
            <a:lstStyle/>
            <a:p>
              <a:pPr algn="ctr"/>
              <a:r>
                <a:rPr lang="en-US" sz="3200" b="1" dirty="0">
                  <a:solidFill>
                    <a:srgbClr val="F0EEF0"/>
                  </a:solidFill>
                  <a:latin typeface="Montserrat" panose="02000505000000020004" pitchFamily="2" charset="0"/>
                </a:rPr>
                <a:t>2013</a:t>
              </a:r>
            </a:p>
          </p:txBody>
        </p:sp>
      </p:grpSp>
      <p:grpSp>
        <p:nvGrpSpPr>
          <p:cNvPr id="136" name="Group 135">
            <a:extLst>
              <a:ext uri="{FF2B5EF4-FFF2-40B4-BE49-F238E27FC236}">
                <a16:creationId xmlns:a16="http://schemas.microsoft.com/office/drawing/2014/main" id="{8BC03B54-306A-49D5-83B2-3AF41A37C718}"/>
              </a:ext>
            </a:extLst>
          </p:cNvPr>
          <p:cNvGrpSpPr/>
          <p:nvPr/>
        </p:nvGrpSpPr>
        <p:grpSpPr>
          <a:xfrm>
            <a:off x="-10022401" y="1"/>
            <a:ext cx="12208615" cy="6858000"/>
            <a:chOff x="-1030514" y="0"/>
            <a:chExt cx="12208615" cy="6858000"/>
          </a:xfrm>
        </p:grpSpPr>
        <p:sp>
          <p:nvSpPr>
            <p:cNvPr id="137" name="Rectangle 136">
              <a:extLst>
                <a:ext uri="{FF2B5EF4-FFF2-40B4-BE49-F238E27FC236}">
                  <a16:creationId xmlns:a16="http://schemas.microsoft.com/office/drawing/2014/main" id="{CEFA7B59-6C33-4D92-B710-A74B87EF968C}"/>
                </a:ext>
              </a:extLst>
            </p:cNvPr>
            <p:cNvSpPr/>
            <p:nvPr/>
          </p:nvSpPr>
          <p:spPr>
            <a:xfrm>
              <a:off x="-1030514"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HRSD" panose="02000906030000020004" pitchFamily="2" charset="-78"/>
                <a:cs typeface="HRSD" panose="02000906030000020004" pitchFamily="2" charset="-78"/>
              </a:endParaRPr>
            </a:p>
          </p:txBody>
        </p:sp>
        <p:sp>
          <p:nvSpPr>
            <p:cNvPr id="138" name="Rectangle 137">
              <a:extLst>
                <a:ext uri="{FF2B5EF4-FFF2-40B4-BE49-F238E27FC236}">
                  <a16:creationId xmlns:a16="http://schemas.microsoft.com/office/drawing/2014/main" id="{F4124761-4256-49BB-BF1D-57354FAECE8E}"/>
                </a:ext>
              </a:extLst>
            </p:cNvPr>
            <p:cNvSpPr/>
            <p:nvPr/>
          </p:nvSpPr>
          <p:spPr>
            <a:xfrm>
              <a:off x="10609943" y="2732314"/>
              <a:ext cx="551543" cy="1393371"/>
            </a:xfrm>
            <a:prstGeom prst="rect">
              <a:avLst/>
            </a:prstGeom>
            <a:solidFill>
              <a:srgbClr val="FEC6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HRSD" panose="02000906030000020004" pitchFamily="2" charset="-78"/>
                <a:cs typeface="HRSD" panose="02000906030000020004" pitchFamily="2" charset="-78"/>
              </a:endParaRPr>
            </a:p>
          </p:txBody>
        </p:sp>
        <p:sp>
          <p:nvSpPr>
            <p:cNvPr id="139" name="TextBox 138">
              <a:extLst>
                <a:ext uri="{FF2B5EF4-FFF2-40B4-BE49-F238E27FC236}">
                  <a16:creationId xmlns:a16="http://schemas.microsoft.com/office/drawing/2014/main" id="{56B62F16-A36A-44C0-BA78-7A19E2AFAA7B}"/>
                </a:ext>
              </a:extLst>
            </p:cNvPr>
            <p:cNvSpPr txBox="1"/>
            <p:nvPr/>
          </p:nvSpPr>
          <p:spPr>
            <a:xfrm rot="16200000">
              <a:off x="9840685" y="3136611"/>
              <a:ext cx="2090057" cy="584775"/>
            </a:xfrm>
            <a:prstGeom prst="rect">
              <a:avLst/>
            </a:prstGeom>
            <a:noFill/>
          </p:spPr>
          <p:txBody>
            <a:bodyPr wrap="square" rtlCol="0">
              <a:spAutoFit/>
            </a:bodyPr>
            <a:lstStyle/>
            <a:p>
              <a:pPr algn="ctr"/>
              <a:r>
                <a:rPr lang="en-US" sz="3200" b="1" dirty="0">
                  <a:solidFill>
                    <a:srgbClr val="F0EEF0"/>
                  </a:solidFill>
                  <a:latin typeface="HRSD" panose="02000906030000020004" pitchFamily="2" charset="-78"/>
                  <a:cs typeface="HRSD" panose="02000906030000020004" pitchFamily="2" charset="-78"/>
                </a:rPr>
                <a:t>2014</a:t>
              </a:r>
            </a:p>
          </p:txBody>
        </p:sp>
      </p:grpSp>
      <p:sp>
        <p:nvSpPr>
          <p:cNvPr id="141" name="Rectangle 140">
            <a:extLst>
              <a:ext uri="{FF2B5EF4-FFF2-40B4-BE49-F238E27FC236}">
                <a16:creationId xmlns:a16="http://schemas.microsoft.com/office/drawing/2014/main" id="{D933D379-7D7A-4103-8EEC-86CB419CCA04}"/>
              </a:ext>
            </a:extLst>
          </p:cNvPr>
          <p:cNvSpPr/>
          <p:nvPr/>
        </p:nvSpPr>
        <p:spPr>
          <a:xfrm>
            <a:off x="-10555422"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Rectangle 144">
            <a:extLst>
              <a:ext uri="{FF2B5EF4-FFF2-40B4-BE49-F238E27FC236}">
                <a16:creationId xmlns:a16="http://schemas.microsoft.com/office/drawing/2014/main" id="{C9DA9384-3839-493B-B3B7-E30AB3AF2814}"/>
              </a:ext>
            </a:extLst>
          </p:cNvPr>
          <p:cNvSpPr/>
          <p:nvPr/>
        </p:nvSpPr>
        <p:spPr>
          <a:xfrm>
            <a:off x="-11113074"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Rectangle 148">
            <a:extLst>
              <a:ext uri="{FF2B5EF4-FFF2-40B4-BE49-F238E27FC236}">
                <a16:creationId xmlns:a16="http://schemas.microsoft.com/office/drawing/2014/main" id="{1A5DCC23-4EAA-4F6E-96F0-5B2AE8EA2086}"/>
              </a:ext>
            </a:extLst>
          </p:cNvPr>
          <p:cNvSpPr/>
          <p:nvPr/>
        </p:nvSpPr>
        <p:spPr>
          <a:xfrm>
            <a:off x="-11658506"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53C83B2B-32B9-467C-9521-C8413BBCDA7A}"/>
              </a:ext>
            </a:extLst>
          </p:cNvPr>
          <p:cNvSpPr txBox="1"/>
          <p:nvPr/>
        </p:nvSpPr>
        <p:spPr>
          <a:xfrm rot="16200000">
            <a:off x="-977014" y="3136608"/>
            <a:ext cx="6857998" cy="584775"/>
          </a:xfrm>
          <a:prstGeom prst="rect">
            <a:avLst/>
          </a:prstGeom>
          <a:solidFill>
            <a:srgbClr val="158285"/>
          </a:solidFill>
        </p:spPr>
        <p:txBody>
          <a:bodyPr wrap="square" rtlCol="0">
            <a:spAutoFit/>
          </a:bodyPr>
          <a:lstStyle/>
          <a:p>
            <a:pPr algn="ctr"/>
            <a:r>
              <a:rPr lang="ar-DZ" sz="3200" b="1" dirty="0">
                <a:solidFill>
                  <a:schemeClr val="bg1"/>
                </a:solidFill>
                <a:latin typeface="Montserrat" panose="02000505000000020004" pitchFamily="2" charset="0"/>
              </a:rPr>
              <a:t>أفضل الممارسات للتوعية</a:t>
            </a:r>
          </a:p>
        </p:txBody>
      </p:sp>
      <p:sp>
        <p:nvSpPr>
          <p:cNvPr id="52" name="TextBox 51">
            <a:extLst>
              <a:ext uri="{FF2B5EF4-FFF2-40B4-BE49-F238E27FC236}">
                <a16:creationId xmlns:a16="http://schemas.microsoft.com/office/drawing/2014/main" id="{47629BFF-2091-4F34-85A4-D08BDA08FA64}"/>
              </a:ext>
            </a:extLst>
          </p:cNvPr>
          <p:cNvSpPr txBox="1"/>
          <p:nvPr/>
        </p:nvSpPr>
        <p:spPr>
          <a:xfrm rot="16200000">
            <a:off x="-1524369" y="3167389"/>
            <a:ext cx="6857997" cy="523220"/>
          </a:xfrm>
          <a:prstGeom prst="rect">
            <a:avLst/>
          </a:prstGeom>
          <a:solidFill>
            <a:srgbClr val="00B050"/>
          </a:solidFill>
        </p:spPr>
        <p:txBody>
          <a:bodyPr wrap="square" rtlCol="0">
            <a:spAutoFit/>
          </a:bodyPr>
          <a:lstStyle/>
          <a:p>
            <a:pPr algn="ctr"/>
            <a:r>
              <a:rPr lang="ar-DZ" sz="2800" b="1" dirty="0">
                <a:solidFill>
                  <a:schemeClr val="bg1"/>
                </a:solidFill>
                <a:latin typeface="HRSD" panose="02000906030000020004" pitchFamily="2" charset="-78"/>
                <a:cs typeface="HRSD" panose="02000906030000020004" pitchFamily="2" charset="-78"/>
              </a:rPr>
              <a:t>الفئات المستهدفة بالتوعية في السلامة والصحة المهنية</a:t>
            </a:r>
          </a:p>
        </p:txBody>
      </p:sp>
      <p:sp>
        <p:nvSpPr>
          <p:cNvPr id="53" name="TextBox 52">
            <a:extLst>
              <a:ext uri="{FF2B5EF4-FFF2-40B4-BE49-F238E27FC236}">
                <a16:creationId xmlns:a16="http://schemas.microsoft.com/office/drawing/2014/main" id="{CA704908-2181-4020-9338-5A5C4AB0CADF}"/>
              </a:ext>
            </a:extLst>
          </p:cNvPr>
          <p:cNvSpPr txBox="1"/>
          <p:nvPr/>
        </p:nvSpPr>
        <p:spPr>
          <a:xfrm rot="16200000">
            <a:off x="-2050641" y="3151911"/>
            <a:ext cx="6857999" cy="523220"/>
          </a:xfrm>
          <a:prstGeom prst="rect">
            <a:avLst/>
          </a:prstGeom>
          <a:solidFill>
            <a:schemeClr val="accent2"/>
          </a:solidFill>
        </p:spPr>
        <p:txBody>
          <a:bodyPr wrap="square" rtlCol="0">
            <a:spAutoFit/>
          </a:bodyPr>
          <a:lstStyle/>
          <a:p>
            <a:pPr algn="ctr"/>
            <a:r>
              <a:rPr lang="ar-DZ" sz="2800" b="1" dirty="0">
                <a:solidFill>
                  <a:schemeClr val="bg1"/>
                </a:solidFill>
                <a:latin typeface="Montserrat" panose="02000505000000020004" pitchFamily="2" charset="0"/>
              </a:rPr>
              <a:t>الأثر المتوقع للتوعية على السلامة والصحة المهنية</a:t>
            </a:r>
          </a:p>
        </p:txBody>
      </p:sp>
      <p:sp>
        <p:nvSpPr>
          <p:cNvPr id="54" name="TextBox 53">
            <a:extLst>
              <a:ext uri="{FF2B5EF4-FFF2-40B4-BE49-F238E27FC236}">
                <a16:creationId xmlns:a16="http://schemas.microsoft.com/office/drawing/2014/main" id="{5D388F09-AB24-4252-9914-EC48512CBAB1}"/>
              </a:ext>
            </a:extLst>
          </p:cNvPr>
          <p:cNvSpPr txBox="1"/>
          <p:nvPr/>
        </p:nvSpPr>
        <p:spPr>
          <a:xfrm rot="16200000">
            <a:off x="-2587669" y="3136609"/>
            <a:ext cx="6857998" cy="584775"/>
          </a:xfrm>
          <a:prstGeom prst="rect">
            <a:avLst/>
          </a:prstGeom>
          <a:solidFill>
            <a:srgbClr val="92D050"/>
          </a:solidFill>
        </p:spPr>
        <p:txBody>
          <a:bodyPr wrap="square" rtlCol="0">
            <a:spAutoFit/>
          </a:bodyPr>
          <a:lstStyle/>
          <a:p>
            <a:pPr algn="ctr"/>
            <a:r>
              <a:rPr lang="ar-DZ" sz="3200" b="1" dirty="0">
                <a:solidFill>
                  <a:schemeClr val="bg1"/>
                </a:solidFill>
                <a:latin typeface="Montserrat" panose="02000505000000020004" pitchFamily="2" charset="0"/>
              </a:rPr>
              <a:t>المحتوى التوعوي في السلامة والصحة المهنية</a:t>
            </a:r>
          </a:p>
        </p:txBody>
      </p:sp>
      <p:sp>
        <p:nvSpPr>
          <p:cNvPr id="55" name="TextBox 54">
            <a:extLst>
              <a:ext uri="{FF2B5EF4-FFF2-40B4-BE49-F238E27FC236}">
                <a16:creationId xmlns:a16="http://schemas.microsoft.com/office/drawing/2014/main" id="{066C4158-A8E0-493E-AD12-7B8CD23894AC}"/>
              </a:ext>
            </a:extLst>
          </p:cNvPr>
          <p:cNvSpPr txBox="1"/>
          <p:nvPr/>
        </p:nvSpPr>
        <p:spPr>
          <a:xfrm rot="16200000">
            <a:off x="-3102786" y="3228944"/>
            <a:ext cx="6857997" cy="400110"/>
          </a:xfrm>
          <a:prstGeom prst="rect">
            <a:avLst/>
          </a:prstGeom>
          <a:solidFill>
            <a:srgbClr val="00B050"/>
          </a:solidFill>
        </p:spPr>
        <p:txBody>
          <a:bodyPr wrap="square" rtlCol="0">
            <a:spAutoFit/>
          </a:bodyPr>
          <a:lstStyle/>
          <a:p>
            <a:pPr algn="ctr"/>
            <a:r>
              <a:rPr lang="ar-DZ" sz="2000" b="1" dirty="0">
                <a:solidFill>
                  <a:schemeClr val="bg1"/>
                </a:solidFill>
                <a:latin typeface="Montserrat" panose="02000505000000020004" pitchFamily="2" charset="0"/>
              </a:rPr>
              <a:t>دور الجهات ذات العلاقة في التوعية بالسلامة والصحة المهنية في بيئة العمل</a:t>
            </a:r>
          </a:p>
        </p:txBody>
      </p:sp>
      <p:sp>
        <p:nvSpPr>
          <p:cNvPr id="56" name="Title 1">
            <a:extLst>
              <a:ext uri="{FF2B5EF4-FFF2-40B4-BE49-F238E27FC236}">
                <a16:creationId xmlns:a16="http://schemas.microsoft.com/office/drawing/2014/main" id="{B5BD0956-364A-4A17-B6C7-C96F2566BA68}"/>
              </a:ext>
            </a:extLst>
          </p:cNvPr>
          <p:cNvSpPr txBox="1">
            <a:spLocks/>
          </p:cNvSpPr>
          <p:nvPr/>
        </p:nvSpPr>
        <p:spPr>
          <a:xfrm>
            <a:off x="4562111" y="469762"/>
            <a:ext cx="6762553" cy="349837"/>
          </a:xfrm>
          <a:prstGeom prst="rect">
            <a:avLst/>
          </a:prstGeom>
          <a:noFill/>
          <a:ln>
            <a:noFill/>
          </a:ln>
        </p:spPr>
        <p:txBody>
          <a:bodyPr spcFirstLastPara="1" wrap="square" lIns="0" tIns="0" rIns="0" bIns="0" anchor="b" anchorCtr="0">
            <a:noAutofit/>
          </a:bodyPr>
          <a:lstStyle>
            <a:defPPr marR="0" lvl="0" algn="l" rtl="0">
              <a:lnSpc>
                <a:spcPct val="100000"/>
              </a:lnSpc>
              <a:spcBef>
                <a:spcPts val="0"/>
              </a:spcBef>
              <a:spcAft>
                <a:spcPts val="0"/>
              </a:spcAft>
            </a:defPPr>
            <a:lvl1pPr marR="0" lvl="0" algn="r" rtl="1">
              <a:lnSpc>
                <a:spcPct val="100000"/>
              </a:lnSpc>
              <a:spcBef>
                <a:spcPts val="0"/>
              </a:spcBef>
              <a:spcAft>
                <a:spcPts val="0"/>
              </a:spcAft>
              <a:buClr>
                <a:schemeClr val="accent1"/>
              </a:buClr>
              <a:buSzPts val="2400"/>
              <a:buFont typeface="Arial"/>
              <a:buNone/>
              <a:defRPr sz="2800" b="1" i="0" u="none" strike="noStrike" cap="none">
                <a:solidFill>
                  <a:srgbClr val="F79430"/>
                </a:solidFill>
                <a:latin typeface="HRSD Bold" panose="02000906030000020004" pitchFamily="2" charset="-78"/>
                <a:ea typeface="Arial"/>
                <a:cs typeface="HRSD Bold" panose="02000906030000020004" pitchFamily="2" charset="-78"/>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ar-DZ" sz="2400" dirty="0"/>
              <a:t>مقدمة</a:t>
            </a:r>
          </a:p>
        </p:txBody>
      </p:sp>
      <p:sp>
        <p:nvSpPr>
          <p:cNvPr id="57" name="2">
            <a:extLst>
              <a:ext uri="{FF2B5EF4-FFF2-40B4-BE49-F238E27FC236}">
                <a16:creationId xmlns:a16="http://schemas.microsoft.com/office/drawing/2014/main" id="{CDA98BE3-DAA3-47AA-991C-4B16BEEA1B96}"/>
              </a:ext>
            </a:extLst>
          </p:cNvPr>
          <p:cNvSpPr/>
          <p:nvPr/>
        </p:nvSpPr>
        <p:spPr>
          <a:xfrm>
            <a:off x="4746172" y="1301182"/>
            <a:ext cx="2349352" cy="4598875"/>
          </a:xfrm>
          <a:custGeom>
            <a:avLst/>
            <a:gdLst>
              <a:gd name="connsiteX0" fmla="*/ 2350294 w 2352675"/>
              <a:gd name="connsiteY0" fmla="*/ 2426494 h 2428875"/>
              <a:gd name="connsiteX1" fmla="*/ 7144 w 2352675"/>
              <a:gd name="connsiteY1" fmla="*/ 2426494 h 2428875"/>
              <a:gd name="connsiteX2" fmla="*/ 7144 w 2352675"/>
              <a:gd name="connsiteY2" fmla="*/ 7144 h 2428875"/>
              <a:gd name="connsiteX3" fmla="*/ 2350294 w 2352675"/>
              <a:gd name="connsiteY3" fmla="*/ 7144 h 2428875"/>
            </a:gdLst>
            <a:ahLst/>
            <a:cxnLst>
              <a:cxn ang="0">
                <a:pos x="connsiteX0" y="connsiteY0"/>
              </a:cxn>
              <a:cxn ang="0">
                <a:pos x="connsiteX1" y="connsiteY1"/>
              </a:cxn>
              <a:cxn ang="0">
                <a:pos x="connsiteX2" y="connsiteY2"/>
              </a:cxn>
              <a:cxn ang="0">
                <a:pos x="connsiteX3" y="connsiteY3"/>
              </a:cxn>
            </a:cxnLst>
            <a:rect l="l" t="t" r="r" b="b"/>
            <a:pathLst>
              <a:path w="2352675" h="2428875">
                <a:moveTo>
                  <a:pt x="2350294" y="2426494"/>
                </a:moveTo>
                <a:lnTo>
                  <a:pt x="7144" y="2426494"/>
                </a:lnTo>
                <a:lnTo>
                  <a:pt x="7144" y="7144"/>
                </a:lnTo>
                <a:lnTo>
                  <a:pt x="2350294" y="7144"/>
                </a:lnTo>
              </a:path>
            </a:pathLst>
          </a:custGeom>
          <a:noFill/>
          <a:ln w="63500" cap="flat">
            <a:solidFill>
              <a:srgbClr val="2BB574"/>
            </a:solidFill>
            <a:prstDash val="solid"/>
            <a:miter/>
          </a:ln>
        </p:spPr>
        <p:txBody>
          <a:bodyPr rtlCol="0" anchor="ctr"/>
          <a:lstStyle/>
          <a:p>
            <a:endParaRPr lang="en-US" dirty="0">
              <a:solidFill>
                <a:prstClr val="black"/>
              </a:solidFill>
              <a:latin typeface="Cairo" panose="00000500000000000000" pitchFamily="2" charset="-78"/>
              <a:cs typeface="Cairo" panose="00000500000000000000" pitchFamily="2" charset="-78"/>
            </a:endParaRPr>
          </a:p>
        </p:txBody>
      </p:sp>
      <p:grpSp>
        <p:nvGrpSpPr>
          <p:cNvPr id="58" name="Group 57">
            <a:extLst>
              <a:ext uri="{FF2B5EF4-FFF2-40B4-BE49-F238E27FC236}">
                <a16:creationId xmlns:a16="http://schemas.microsoft.com/office/drawing/2014/main" id="{622A4351-A47C-4959-82A7-4C44043AD872}"/>
              </a:ext>
            </a:extLst>
          </p:cNvPr>
          <p:cNvGrpSpPr/>
          <p:nvPr/>
        </p:nvGrpSpPr>
        <p:grpSpPr>
          <a:xfrm>
            <a:off x="7504434" y="5722104"/>
            <a:ext cx="848631" cy="745884"/>
            <a:chOff x="11710893" y="3597504"/>
            <a:chExt cx="965388" cy="771680"/>
          </a:xfrm>
        </p:grpSpPr>
        <p:sp>
          <p:nvSpPr>
            <p:cNvPr id="59" name="Freeform: Shape 13">
              <a:extLst>
                <a:ext uri="{FF2B5EF4-FFF2-40B4-BE49-F238E27FC236}">
                  <a16:creationId xmlns:a16="http://schemas.microsoft.com/office/drawing/2014/main" id="{46392E2E-2BED-49DE-AE6E-A1874AB6BF2E}"/>
                </a:ext>
              </a:extLst>
            </p:cNvPr>
            <p:cNvSpPr/>
            <p:nvPr/>
          </p:nvSpPr>
          <p:spPr>
            <a:xfrm rot="10800000">
              <a:off x="11710893" y="3597504"/>
              <a:ext cx="393715" cy="771680"/>
            </a:xfrm>
            <a:custGeom>
              <a:avLst/>
              <a:gdLst>
                <a:gd name="connsiteX0" fmla="*/ 469106 w 476250"/>
                <a:gd name="connsiteY0" fmla="*/ 7144 h 933450"/>
                <a:gd name="connsiteX1" fmla="*/ 471964 w 476250"/>
                <a:gd name="connsiteY1" fmla="*/ 179546 h 933450"/>
                <a:gd name="connsiteX2" fmla="*/ 474821 w 476250"/>
                <a:gd name="connsiteY2" fmla="*/ 348139 h 933450"/>
                <a:gd name="connsiteX3" fmla="*/ 468154 w 476250"/>
                <a:gd name="connsiteY3" fmla="*/ 531019 h 933450"/>
                <a:gd name="connsiteX4" fmla="*/ 440531 w 476250"/>
                <a:gd name="connsiteY4" fmla="*/ 687229 h 933450"/>
                <a:gd name="connsiteX5" fmla="*/ 381476 w 476250"/>
                <a:gd name="connsiteY5" fmla="*/ 817721 h 933450"/>
                <a:gd name="connsiteX6" fmla="*/ 278606 w 476250"/>
                <a:gd name="connsiteY6" fmla="*/ 898684 h 933450"/>
                <a:gd name="connsiteX7" fmla="*/ 123349 w 476250"/>
                <a:gd name="connsiteY7" fmla="*/ 930116 h 933450"/>
                <a:gd name="connsiteX8" fmla="*/ 7144 w 476250"/>
                <a:gd name="connsiteY8" fmla="*/ 699611 h 933450"/>
                <a:gd name="connsiteX9" fmla="*/ 185261 w 476250"/>
                <a:gd name="connsiteY9" fmla="*/ 645319 h 933450"/>
                <a:gd name="connsiteX10" fmla="*/ 238601 w 476250"/>
                <a:gd name="connsiteY10" fmla="*/ 469106 h 933450"/>
                <a:gd name="connsiteX11" fmla="*/ 7144 w 476250"/>
                <a:gd name="connsiteY11" fmla="*/ 469106 h 933450"/>
                <a:gd name="connsiteX12" fmla="*/ 7144 w 476250"/>
                <a:gd name="connsiteY12" fmla="*/ 7144 h 933450"/>
                <a:gd name="connsiteX13" fmla="*/ 469106 w 476250"/>
                <a:gd name="connsiteY13" fmla="*/ 7144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76250" h="933450">
                  <a:moveTo>
                    <a:pt x="469106" y="7144"/>
                  </a:moveTo>
                  <a:cubicBezTo>
                    <a:pt x="469106" y="46196"/>
                    <a:pt x="470059" y="102394"/>
                    <a:pt x="471964" y="179546"/>
                  </a:cubicBezTo>
                  <a:cubicBezTo>
                    <a:pt x="473869" y="255746"/>
                    <a:pt x="474821" y="312896"/>
                    <a:pt x="474821" y="348139"/>
                  </a:cubicBezTo>
                  <a:cubicBezTo>
                    <a:pt x="474821" y="418624"/>
                    <a:pt x="472916" y="479584"/>
                    <a:pt x="468154" y="531019"/>
                  </a:cubicBezTo>
                  <a:cubicBezTo>
                    <a:pt x="464344" y="581501"/>
                    <a:pt x="455771" y="634841"/>
                    <a:pt x="440531" y="687229"/>
                  </a:cubicBezTo>
                  <a:cubicBezTo>
                    <a:pt x="426244" y="740569"/>
                    <a:pt x="406241" y="784384"/>
                    <a:pt x="381476" y="817721"/>
                  </a:cubicBezTo>
                  <a:cubicBezTo>
                    <a:pt x="355759" y="850106"/>
                    <a:pt x="321469" y="877729"/>
                    <a:pt x="278606" y="898684"/>
                  </a:cubicBezTo>
                  <a:cubicBezTo>
                    <a:pt x="234791" y="919639"/>
                    <a:pt x="183356" y="930116"/>
                    <a:pt x="123349" y="930116"/>
                  </a:cubicBezTo>
                  <a:lnTo>
                    <a:pt x="7144" y="699611"/>
                  </a:lnTo>
                  <a:cubicBezTo>
                    <a:pt x="90964" y="699611"/>
                    <a:pt x="150019" y="680561"/>
                    <a:pt x="185261" y="645319"/>
                  </a:cubicBezTo>
                  <a:cubicBezTo>
                    <a:pt x="220504" y="609124"/>
                    <a:pt x="238601" y="550069"/>
                    <a:pt x="238601" y="469106"/>
                  </a:cubicBezTo>
                  <a:lnTo>
                    <a:pt x="7144" y="469106"/>
                  </a:lnTo>
                  <a:lnTo>
                    <a:pt x="7144" y="7144"/>
                  </a:lnTo>
                  <a:lnTo>
                    <a:pt x="469106" y="7144"/>
                  </a:lnTo>
                  <a:close/>
                </a:path>
              </a:pathLst>
            </a:custGeom>
            <a:solidFill>
              <a:srgbClr val="158285"/>
            </a:solidFill>
            <a:ln w="9525" cap="flat">
              <a:noFill/>
              <a:prstDash val="solid"/>
              <a:miter/>
            </a:ln>
          </p:spPr>
          <p:txBody>
            <a:bodyPr rtlCol="0" anchor="ctr"/>
            <a:lstStyle/>
            <a:p>
              <a:endParaRPr lang="en-US" dirty="0">
                <a:solidFill>
                  <a:prstClr val="black"/>
                </a:solidFill>
                <a:latin typeface="Cairo" panose="00000500000000000000" pitchFamily="2" charset="-78"/>
                <a:cs typeface="Cairo" panose="00000500000000000000" pitchFamily="2" charset="-78"/>
              </a:endParaRPr>
            </a:p>
          </p:txBody>
        </p:sp>
        <p:sp>
          <p:nvSpPr>
            <p:cNvPr id="60" name="Freeform: Shape 14">
              <a:extLst>
                <a:ext uri="{FF2B5EF4-FFF2-40B4-BE49-F238E27FC236}">
                  <a16:creationId xmlns:a16="http://schemas.microsoft.com/office/drawing/2014/main" id="{99375A74-EEFE-4543-BEAC-F7B1A73DDB8C}"/>
                </a:ext>
              </a:extLst>
            </p:cNvPr>
            <p:cNvSpPr/>
            <p:nvPr/>
          </p:nvSpPr>
          <p:spPr>
            <a:xfrm rot="10800000">
              <a:off x="12282566" y="3597504"/>
              <a:ext cx="393715" cy="771680"/>
            </a:xfrm>
            <a:custGeom>
              <a:avLst/>
              <a:gdLst>
                <a:gd name="connsiteX0" fmla="*/ 468154 w 476250"/>
                <a:gd name="connsiteY0" fmla="*/ 7144 h 933450"/>
                <a:gd name="connsiteX1" fmla="*/ 471011 w 476250"/>
                <a:gd name="connsiteY1" fmla="*/ 179546 h 933450"/>
                <a:gd name="connsiteX2" fmla="*/ 473869 w 476250"/>
                <a:gd name="connsiteY2" fmla="*/ 348139 h 933450"/>
                <a:gd name="connsiteX3" fmla="*/ 468154 w 476250"/>
                <a:gd name="connsiteY3" fmla="*/ 531019 h 933450"/>
                <a:gd name="connsiteX4" fmla="*/ 440531 w 476250"/>
                <a:gd name="connsiteY4" fmla="*/ 687229 h 933450"/>
                <a:gd name="connsiteX5" fmla="*/ 380524 w 476250"/>
                <a:gd name="connsiteY5" fmla="*/ 817721 h 933450"/>
                <a:gd name="connsiteX6" fmla="*/ 277654 w 476250"/>
                <a:gd name="connsiteY6" fmla="*/ 898684 h 933450"/>
                <a:gd name="connsiteX7" fmla="*/ 122396 w 476250"/>
                <a:gd name="connsiteY7" fmla="*/ 930116 h 933450"/>
                <a:gd name="connsiteX8" fmla="*/ 7144 w 476250"/>
                <a:gd name="connsiteY8" fmla="*/ 699611 h 933450"/>
                <a:gd name="connsiteX9" fmla="*/ 184309 w 476250"/>
                <a:gd name="connsiteY9" fmla="*/ 645319 h 933450"/>
                <a:gd name="connsiteX10" fmla="*/ 237649 w 476250"/>
                <a:gd name="connsiteY10" fmla="*/ 469106 h 933450"/>
                <a:gd name="connsiteX11" fmla="*/ 7144 w 476250"/>
                <a:gd name="connsiteY11" fmla="*/ 469106 h 933450"/>
                <a:gd name="connsiteX12" fmla="*/ 7144 w 476250"/>
                <a:gd name="connsiteY12" fmla="*/ 7144 h 933450"/>
                <a:gd name="connsiteX13" fmla="*/ 468154 w 476250"/>
                <a:gd name="connsiteY13" fmla="*/ 7144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76250" h="933450">
                  <a:moveTo>
                    <a:pt x="468154" y="7144"/>
                  </a:moveTo>
                  <a:cubicBezTo>
                    <a:pt x="468154" y="46196"/>
                    <a:pt x="469106" y="102394"/>
                    <a:pt x="471011" y="179546"/>
                  </a:cubicBezTo>
                  <a:cubicBezTo>
                    <a:pt x="472916" y="255746"/>
                    <a:pt x="473869" y="312896"/>
                    <a:pt x="473869" y="348139"/>
                  </a:cubicBezTo>
                  <a:cubicBezTo>
                    <a:pt x="473869" y="418624"/>
                    <a:pt x="471964" y="479584"/>
                    <a:pt x="468154" y="531019"/>
                  </a:cubicBezTo>
                  <a:cubicBezTo>
                    <a:pt x="464344" y="581501"/>
                    <a:pt x="454819" y="634841"/>
                    <a:pt x="440531" y="687229"/>
                  </a:cubicBezTo>
                  <a:cubicBezTo>
                    <a:pt x="425291" y="740569"/>
                    <a:pt x="406241" y="784384"/>
                    <a:pt x="380524" y="817721"/>
                  </a:cubicBezTo>
                  <a:cubicBezTo>
                    <a:pt x="354806" y="850106"/>
                    <a:pt x="320516" y="877729"/>
                    <a:pt x="277654" y="898684"/>
                  </a:cubicBezTo>
                  <a:cubicBezTo>
                    <a:pt x="233839" y="919639"/>
                    <a:pt x="182404" y="930116"/>
                    <a:pt x="122396" y="930116"/>
                  </a:cubicBezTo>
                  <a:lnTo>
                    <a:pt x="7144" y="699611"/>
                  </a:lnTo>
                  <a:cubicBezTo>
                    <a:pt x="90011" y="699611"/>
                    <a:pt x="149066" y="680561"/>
                    <a:pt x="184309" y="645319"/>
                  </a:cubicBezTo>
                  <a:cubicBezTo>
                    <a:pt x="219551" y="609124"/>
                    <a:pt x="237649" y="550069"/>
                    <a:pt x="237649" y="469106"/>
                  </a:cubicBezTo>
                  <a:lnTo>
                    <a:pt x="7144" y="469106"/>
                  </a:lnTo>
                  <a:lnTo>
                    <a:pt x="7144" y="7144"/>
                  </a:lnTo>
                  <a:lnTo>
                    <a:pt x="468154" y="7144"/>
                  </a:lnTo>
                  <a:close/>
                </a:path>
              </a:pathLst>
            </a:custGeom>
            <a:solidFill>
              <a:srgbClr val="FCB614"/>
            </a:solidFill>
            <a:ln w="9525" cap="flat">
              <a:noFill/>
              <a:prstDash val="solid"/>
              <a:miter/>
            </a:ln>
          </p:spPr>
          <p:txBody>
            <a:bodyPr rtlCol="0" anchor="ctr"/>
            <a:lstStyle/>
            <a:p>
              <a:endParaRPr lang="en-US" dirty="0">
                <a:solidFill>
                  <a:prstClr val="black"/>
                </a:solidFill>
                <a:latin typeface="Cairo" panose="00000500000000000000" pitchFamily="2" charset="-78"/>
                <a:cs typeface="Cairo" panose="00000500000000000000" pitchFamily="2" charset="-78"/>
              </a:endParaRPr>
            </a:p>
          </p:txBody>
        </p:sp>
      </p:grpSp>
      <p:grpSp>
        <p:nvGrpSpPr>
          <p:cNvPr id="61" name="Group 60">
            <a:extLst>
              <a:ext uri="{FF2B5EF4-FFF2-40B4-BE49-F238E27FC236}">
                <a16:creationId xmlns:a16="http://schemas.microsoft.com/office/drawing/2014/main" id="{A045ADC2-5C19-4496-9AE6-621A4008EC40}"/>
              </a:ext>
            </a:extLst>
          </p:cNvPr>
          <p:cNvGrpSpPr/>
          <p:nvPr/>
        </p:nvGrpSpPr>
        <p:grpSpPr>
          <a:xfrm rot="10800000">
            <a:off x="7494204" y="1026790"/>
            <a:ext cx="848631" cy="745884"/>
            <a:chOff x="11710893" y="3597504"/>
            <a:chExt cx="965388" cy="771680"/>
          </a:xfrm>
        </p:grpSpPr>
        <p:sp>
          <p:nvSpPr>
            <p:cNvPr id="62" name="Freeform: Shape 4">
              <a:extLst>
                <a:ext uri="{FF2B5EF4-FFF2-40B4-BE49-F238E27FC236}">
                  <a16:creationId xmlns:a16="http://schemas.microsoft.com/office/drawing/2014/main" id="{F4EEB163-9DCB-444E-A534-9EE90A17284E}"/>
                </a:ext>
              </a:extLst>
            </p:cNvPr>
            <p:cNvSpPr/>
            <p:nvPr/>
          </p:nvSpPr>
          <p:spPr>
            <a:xfrm rot="10800000">
              <a:off x="11710893" y="3597504"/>
              <a:ext cx="393715" cy="771680"/>
            </a:xfrm>
            <a:custGeom>
              <a:avLst/>
              <a:gdLst>
                <a:gd name="connsiteX0" fmla="*/ 469106 w 476250"/>
                <a:gd name="connsiteY0" fmla="*/ 7144 h 933450"/>
                <a:gd name="connsiteX1" fmla="*/ 471964 w 476250"/>
                <a:gd name="connsiteY1" fmla="*/ 179546 h 933450"/>
                <a:gd name="connsiteX2" fmla="*/ 474821 w 476250"/>
                <a:gd name="connsiteY2" fmla="*/ 348139 h 933450"/>
                <a:gd name="connsiteX3" fmla="*/ 468154 w 476250"/>
                <a:gd name="connsiteY3" fmla="*/ 531019 h 933450"/>
                <a:gd name="connsiteX4" fmla="*/ 440531 w 476250"/>
                <a:gd name="connsiteY4" fmla="*/ 687229 h 933450"/>
                <a:gd name="connsiteX5" fmla="*/ 381476 w 476250"/>
                <a:gd name="connsiteY5" fmla="*/ 817721 h 933450"/>
                <a:gd name="connsiteX6" fmla="*/ 278606 w 476250"/>
                <a:gd name="connsiteY6" fmla="*/ 898684 h 933450"/>
                <a:gd name="connsiteX7" fmla="*/ 123349 w 476250"/>
                <a:gd name="connsiteY7" fmla="*/ 930116 h 933450"/>
                <a:gd name="connsiteX8" fmla="*/ 7144 w 476250"/>
                <a:gd name="connsiteY8" fmla="*/ 699611 h 933450"/>
                <a:gd name="connsiteX9" fmla="*/ 185261 w 476250"/>
                <a:gd name="connsiteY9" fmla="*/ 645319 h 933450"/>
                <a:gd name="connsiteX10" fmla="*/ 238601 w 476250"/>
                <a:gd name="connsiteY10" fmla="*/ 469106 h 933450"/>
                <a:gd name="connsiteX11" fmla="*/ 7144 w 476250"/>
                <a:gd name="connsiteY11" fmla="*/ 469106 h 933450"/>
                <a:gd name="connsiteX12" fmla="*/ 7144 w 476250"/>
                <a:gd name="connsiteY12" fmla="*/ 7144 h 933450"/>
                <a:gd name="connsiteX13" fmla="*/ 469106 w 476250"/>
                <a:gd name="connsiteY13" fmla="*/ 7144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76250" h="933450">
                  <a:moveTo>
                    <a:pt x="469106" y="7144"/>
                  </a:moveTo>
                  <a:cubicBezTo>
                    <a:pt x="469106" y="46196"/>
                    <a:pt x="470059" y="102394"/>
                    <a:pt x="471964" y="179546"/>
                  </a:cubicBezTo>
                  <a:cubicBezTo>
                    <a:pt x="473869" y="255746"/>
                    <a:pt x="474821" y="312896"/>
                    <a:pt x="474821" y="348139"/>
                  </a:cubicBezTo>
                  <a:cubicBezTo>
                    <a:pt x="474821" y="418624"/>
                    <a:pt x="472916" y="479584"/>
                    <a:pt x="468154" y="531019"/>
                  </a:cubicBezTo>
                  <a:cubicBezTo>
                    <a:pt x="464344" y="581501"/>
                    <a:pt x="455771" y="634841"/>
                    <a:pt x="440531" y="687229"/>
                  </a:cubicBezTo>
                  <a:cubicBezTo>
                    <a:pt x="426244" y="740569"/>
                    <a:pt x="406241" y="784384"/>
                    <a:pt x="381476" y="817721"/>
                  </a:cubicBezTo>
                  <a:cubicBezTo>
                    <a:pt x="355759" y="850106"/>
                    <a:pt x="321469" y="877729"/>
                    <a:pt x="278606" y="898684"/>
                  </a:cubicBezTo>
                  <a:cubicBezTo>
                    <a:pt x="234791" y="919639"/>
                    <a:pt x="183356" y="930116"/>
                    <a:pt x="123349" y="930116"/>
                  </a:cubicBezTo>
                  <a:lnTo>
                    <a:pt x="7144" y="699611"/>
                  </a:lnTo>
                  <a:cubicBezTo>
                    <a:pt x="90964" y="699611"/>
                    <a:pt x="150019" y="680561"/>
                    <a:pt x="185261" y="645319"/>
                  </a:cubicBezTo>
                  <a:cubicBezTo>
                    <a:pt x="220504" y="609124"/>
                    <a:pt x="238601" y="550069"/>
                    <a:pt x="238601" y="469106"/>
                  </a:cubicBezTo>
                  <a:lnTo>
                    <a:pt x="7144" y="469106"/>
                  </a:lnTo>
                  <a:lnTo>
                    <a:pt x="7144" y="7144"/>
                  </a:lnTo>
                  <a:lnTo>
                    <a:pt x="469106" y="7144"/>
                  </a:lnTo>
                  <a:close/>
                </a:path>
              </a:pathLst>
            </a:custGeom>
            <a:solidFill>
              <a:srgbClr val="158285"/>
            </a:solidFill>
            <a:ln w="9525" cap="flat">
              <a:noFill/>
              <a:prstDash val="solid"/>
              <a:miter/>
            </a:ln>
          </p:spPr>
          <p:txBody>
            <a:bodyPr rtlCol="0" anchor="ctr"/>
            <a:lstStyle/>
            <a:p>
              <a:endParaRPr lang="en-US" dirty="0">
                <a:solidFill>
                  <a:prstClr val="black"/>
                </a:solidFill>
                <a:latin typeface="Cairo" panose="00000500000000000000" pitchFamily="2" charset="-78"/>
                <a:cs typeface="Cairo" panose="00000500000000000000" pitchFamily="2" charset="-78"/>
              </a:endParaRPr>
            </a:p>
          </p:txBody>
        </p:sp>
        <p:sp>
          <p:nvSpPr>
            <p:cNvPr id="63" name="Freeform: Shape 5">
              <a:extLst>
                <a:ext uri="{FF2B5EF4-FFF2-40B4-BE49-F238E27FC236}">
                  <a16:creationId xmlns:a16="http://schemas.microsoft.com/office/drawing/2014/main" id="{ADBDCD0D-C134-4159-A119-5A48112871E4}"/>
                </a:ext>
              </a:extLst>
            </p:cNvPr>
            <p:cNvSpPr/>
            <p:nvPr/>
          </p:nvSpPr>
          <p:spPr>
            <a:xfrm rot="10800000">
              <a:off x="12282566" y="3597504"/>
              <a:ext cx="393715" cy="771680"/>
            </a:xfrm>
            <a:custGeom>
              <a:avLst/>
              <a:gdLst>
                <a:gd name="connsiteX0" fmla="*/ 468154 w 476250"/>
                <a:gd name="connsiteY0" fmla="*/ 7144 h 933450"/>
                <a:gd name="connsiteX1" fmla="*/ 471011 w 476250"/>
                <a:gd name="connsiteY1" fmla="*/ 179546 h 933450"/>
                <a:gd name="connsiteX2" fmla="*/ 473869 w 476250"/>
                <a:gd name="connsiteY2" fmla="*/ 348139 h 933450"/>
                <a:gd name="connsiteX3" fmla="*/ 468154 w 476250"/>
                <a:gd name="connsiteY3" fmla="*/ 531019 h 933450"/>
                <a:gd name="connsiteX4" fmla="*/ 440531 w 476250"/>
                <a:gd name="connsiteY4" fmla="*/ 687229 h 933450"/>
                <a:gd name="connsiteX5" fmla="*/ 380524 w 476250"/>
                <a:gd name="connsiteY5" fmla="*/ 817721 h 933450"/>
                <a:gd name="connsiteX6" fmla="*/ 277654 w 476250"/>
                <a:gd name="connsiteY6" fmla="*/ 898684 h 933450"/>
                <a:gd name="connsiteX7" fmla="*/ 122396 w 476250"/>
                <a:gd name="connsiteY7" fmla="*/ 930116 h 933450"/>
                <a:gd name="connsiteX8" fmla="*/ 7144 w 476250"/>
                <a:gd name="connsiteY8" fmla="*/ 699611 h 933450"/>
                <a:gd name="connsiteX9" fmla="*/ 184309 w 476250"/>
                <a:gd name="connsiteY9" fmla="*/ 645319 h 933450"/>
                <a:gd name="connsiteX10" fmla="*/ 237649 w 476250"/>
                <a:gd name="connsiteY10" fmla="*/ 469106 h 933450"/>
                <a:gd name="connsiteX11" fmla="*/ 7144 w 476250"/>
                <a:gd name="connsiteY11" fmla="*/ 469106 h 933450"/>
                <a:gd name="connsiteX12" fmla="*/ 7144 w 476250"/>
                <a:gd name="connsiteY12" fmla="*/ 7144 h 933450"/>
                <a:gd name="connsiteX13" fmla="*/ 468154 w 476250"/>
                <a:gd name="connsiteY13" fmla="*/ 7144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76250" h="933450">
                  <a:moveTo>
                    <a:pt x="468154" y="7144"/>
                  </a:moveTo>
                  <a:cubicBezTo>
                    <a:pt x="468154" y="46196"/>
                    <a:pt x="469106" y="102394"/>
                    <a:pt x="471011" y="179546"/>
                  </a:cubicBezTo>
                  <a:cubicBezTo>
                    <a:pt x="472916" y="255746"/>
                    <a:pt x="473869" y="312896"/>
                    <a:pt x="473869" y="348139"/>
                  </a:cubicBezTo>
                  <a:cubicBezTo>
                    <a:pt x="473869" y="418624"/>
                    <a:pt x="471964" y="479584"/>
                    <a:pt x="468154" y="531019"/>
                  </a:cubicBezTo>
                  <a:cubicBezTo>
                    <a:pt x="464344" y="581501"/>
                    <a:pt x="454819" y="634841"/>
                    <a:pt x="440531" y="687229"/>
                  </a:cubicBezTo>
                  <a:cubicBezTo>
                    <a:pt x="425291" y="740569"/>
                    <a:pt x="406241" y="784384"/>
                    <a:pt x="380524" y="817721"/>
                  </a:cubicBezTo>
                  <a:cubicBezTo>
                    <a:pt x="354806" y="850106"/>
                    <a:pt x="320516" y="877729"/>
                    <a:pt x="277654" y="898684"/>
                  </a:cubicBezTo>
                  <a:cubicBezTo>
                    <a:pt x="233839" y="919639"/>
                    <a:pt x="182404" y="930116"/>
                    <a:pt x="122396" y="930116"/>
                  </a:cubicBezTo>
                  <a:lnTo>
                    <a:pt x="7144" y="699611"/>
                  </a:lnTo>
                  <a:cubicBezTo>
                    <a:pt x="90011" y="699611"/>
                    <a:pt x="149066" y="680561"/>
                    <a:pt x="184309" y="645319"/>
                  </a:cubicBezTo>
                  <a:cubicBezTo>
                    <a:pt x="219551" y="609124"/>
                    <a:pt x="237649" y="550069"/>
                    <a:pt x="237649" y="469106"/>
                  </a:cubicBezTo>
                  <a:lnTo>
                    <a:pt x="7144" y="469106"/>
                  </a:lnTo>
                  <a:lnTo>
                    <a:pt x="7144" y="7144"/>
                  </a:lnTo>
                  <a:lnTo>
                    <a:pt x="468154" y="7144"/>
                  </a:lnTo>
                  <a:close/>
                </a:path>
              </a:pathLst>
            </a:custGeom>
            <a:solidFill>
              <a:srgbClr val="FCB614"/>
            </a:solidFill>
            <a:ln w="9525" cap="flat">
              <a:noFill/>
              <a:prstDash val="solid"/>
              <a:miter/>
            </a:ln>
          </p:spPr>
          <p:txBody>
            <a:bodyPr rtlCol="0" anchor="ctr"/>
            <a:lstStyle/>
            <a:p>
              <a:endParaRPr lang="en-US" dirty="0">
                <a:solidFill>
                  <a:prstClr val="black"/>
                </a:solidFill>
                <a:latin typeface="Cairo" panose="00000500000000000000" pitchFamily="2" charset="-78"/>
                <a:cs typeface="Cairo" panose="00000500000000000000" pitchFamily="2" charset="-78"/>
              </a:endParaRPr>
            </a:p>
          </p:txBody>
        </p:sp>
      </p:grpSp>
      <p:sp>
        <p:nvSpPr>
          <p:cNvPr id="64" name="Graphic 18">
            <a:extLst>
              <a:ext uri="{FF2B5EF4-FFF2-40B4-BE49-F238E27FC236}">
                <a16:creationId xmlns:a16="http://schemas.microsoft.com/office/drawing/2014/main" id="{90954F60-DBBC-4305-8ACB-7E195360A740}"/>
              </a:ext>
            </a:extLst>
          </p:cNvPr>
          <p:cNvSpPr/>
          <p:nvPr/>
        </p:nvSpPr>
        <p:spPr>
          <a:xfrm flipH="1">
            <a:off x="8859899" y="1301184"/>
            <a:ext cx="2464765" cy="4598873"/>
          </a:xfrm>
          <a:custGeom>
            <a:avLst/>
            <a:gdLst>
              <a:gd name="connsiteX0" fmla="*/ 2350294 w 2352675"/>
              <a:gd name="connsiteY0" fmla="*/ 2426494 h 2428875"/>
              <a:gd name="connsiteX1" fmla="*/ 7144 w 2352675"/>
              <a:gd name="connsiteY1" fmla="*/ 2426494 h 2428875"/>
              <a:gd name="connsiteX2" fmla="*/ 7144 w 2352675"/>
              <a:gd name="connsiteY2" fmla="*/ 7144 h 2428875"/>
              <a:gd name="connsiteX3" fmla="*/ 2350294 w 2352675"/>
              <a:gd name="connsiteY3" fmla="*/ 7144 h 2428875"/>
            </a:gdLst>
            <a:ahLst/>
            <a:cxnLst>
              <a:cxn ang="0">
                <a:pos x="connsiteX0" y="connsiteY0"/>
              </a:cxn>
              <a:cxn ang="0">
                <a:pos x="connsiteX1" y="connsiteY1"/>
              </a:cxn>
              <a:cxn ang="0">
                <a:pos x="connsiteX2" y="connsiteY2"/>
              </a:cxn>
              <a:cxn ang="0">
                <a:pos x="connsiteX3" y="connsiteY3"/>
              </a:cxn>
            </a:cxnLst>
            <a:rect l="l" t="t" r="r" b="b"/>
            <a:pathLst>
              <a:path w="2352675" h="2428875">
                <a:moveTo>
                  <a:pt x="2350294" y="2426494"/>
                </a:moveTo>
                <a:lnTo>
                  <a:pt x="7144" y="2426494"/>
                </a:lnTo>
                <a:lnTo>
                  <a:pt x="7144" y="7144"/>
                </a:lnTo>
                <a:lnTo>
                  <a:pt x="2350294" y="7144"/>
                </a:lnTo>
              </a:path>
            </a:pathLst>
          </a:custGeom>
          <a:noFill/>
          <a:ln w="63500" cap="flat">
            <a:solidFill>
              <a:srgbClr val="F7941D"/>
            </a:solidFill>
            <a:prstDash val="solid"/>
            <a:miter/>
          </a:ln>
        </p:spPr>
        <p:txBody>
          <a:bodyPr rtlCol="0" anchor="ctr"/>
          <a:lstStyle/>
          <a:p>
            <a:endParaRPr lang="en-US" dirty="0">
              <a:solidFill>
                <a:prstClr val="black"/>
              </a:solidFill>
              <a:latin typeface="Cairo" panose="00000500000000000000" pitchFamily="2" charset="-78"/>
              <a:cs typeface="Cairo" panose="00000500000000000000" pitchFamily="2" charset="-78"/>
            </a:endParaRPr>
          </a:p>
        </p:txBody>
      </p:sp>
      <p:sp>
        <p:nvSpPr>
          <p:cNvPr id="65" name="TextBox 64">
            <a:extLst>
              <a:ext uri="{FF2B5EF4-FFF2-40B4-BE49-F238E27FC236}">
                <a16:creationId xmlns:a16="http://schemas.microsoft.com/office/drawing/2014/main" id="{7C16CA5A-38C4-4622-B060-E0D103D8B9EA}"/>
              </a:ext>
            </a:extLst>
          </p:cNvPr>
          <p:cNvSpPr txBox="1"/>
          <p:nvPr/>
        </p:nvSpPr>
        <p:spPr>
          <a:xfrm>
            <a:off x="4359242" y="1926649"/>
            <a:ext cx="7401263" cy="3194721"/>
          </a:xfrm>
          <a:prstGeom prst="rect">
            <a:avLst/>
          </a:prstGeom>
          <a:solidFill>
            <a:srgbClr val="F0EEF0"/>
          </a:solidFill>
        </p:spPr>
        <p:txBody>
          <a:bodyPr wrap="square" rtlCol="0">
            <a:spAutoFit/>
          </a:bodyPr>
          <a:lstStyle/>
          <a:p>
            <a:pPr algn="ctr" rtl="1">
              <a:lnSpc>
                <a:spcPct val="120000"/>
              </a:lnSpc>
            </a:pPr>
            <a:r>
              <a:rPr lang="ar-SA" sz="2400" dirty="0">
                <a:latin typeface="HRSD" panose="02000906030000020004" pitchFamily="2" charset="-78"/>
                <a:cs typeface="HRSD" panose="02000906030000020004" pitchFamily="2" charset="-78"/>
              </a:rPr>
              <a:t>يُعتبر العامل البشري العنصر الحاسم في التحكم بالمخاطر المهنية. وتعتمد فعاليته على مدى وعيه وإدراكه للمخاطر التي تحيط به وسبل التعامل الآمن معها أثناء العمل، ويشمل ذلك تحمله المسؤولية تجاه تلك المخاطر.</a:t>
            </a:r>
          </a:p>
          <a:p>
            <a:pPr algn="ctr" rtl="1">
              <a:lnSpc>
                <a:spcPct val="120000"/>
              </a:lnSpc>
            </a:pPr>
            <a:r>
              <a:rPr lang="ar-SA" sz="2400" dirty="0">
                <a:latin typeface="HRSD" panose="02000906030000020004" pitchFamily="2" charset="-78"/>
                <a:cs typeface="HRSD" panose="02000906030000020004" pitchFamily="2" charset="-78"/>
              </a:rPr>
              <a:t> </a:t>
            </a:r>
          </a:p>
          <a:p>
            <a:pPr algn="ctr" rtl="1">
              <a:lnSpc>
                <a:spcPct val="120000"/>
              </a:lnSpc>
            </a:pPr>
            <a:r>
              <a:rPr lang="ar-SA" sz="2400" dirty="0">
                <a:latin typeface="HRSD" panose="02000906030000020004" pitchFamily="2" charset="-78"/>
                <a:cs typeface="HRSD" panose="02000906030000020004" pitchFamily="2" charset="-78"/>
              </a:rPr>
              <a:t>من هنا تتجلى ضرورة البرامج التوعوية التي تهدف إلى رفع مستوى الوعي وتعزيز المسؤولية المهنية اتجاه مخاطر السلامة والصحة المهنية في بيئة العمل.</a:t>
            </a:r>
          </a:p>
        </p:txBody>
      </p:sp>
      <p:sp>
        <p:nvSpPr>
          <p:cNvPr id="33" name="TextBox 53">
            <a:extLst>
              <a:ext uri="{FF2B5EF4-FFF2-40B4-BE49-F238E27FC236}">
                <a16:creationId xmlns:a16="http://schemas.microsoft.com/office/drawing/2014/main" id="{757ADD4F-2F6E-4CEF-92E2-B89F084381CA}"/>
              </a:ext>
            </a:extLst>
          </p:cNvPr>
          <p:cNvSpPr txBox="1"/>
          <p:nvPr/>
        </p:nvSpPr>
        <p:spPr>
          <a:xfrm rot="16200000">
            <a:off x="-2587669" y="3136610"/>
            <a:ext cx="6857998" cy="584775"/>
          </a:xfrm>
          <a:prstGeom prst="rect">
            <a:avLst/>
          </a:prstGeom>
          <a:solidFill>
            <a:srgbClr val="92D050"/>
          </a:solidFill>
        </p:spPr>
        <p:txBody>
          <a:bodyPr wrap="square" rtlCol="0">
            <a:spAutoFit/>
          </a:bodyPr>
          <a:lstStyle/>
          <a:p>
            <a:pPr algn="ctr"/>
            <a:r>
              <a:rPr lang="ar-DZ" sz="3200" b="1" dirty="0">
                <a:solidFill>
                  <a:schemeClr val="bg1"/>
                </a:solidFill>
                <a:latin typeface="Montserrat" panose="02000505000000020004" pitchFamily="2" charset="0"/>
              </a:rPr>
              <a:t>المحتوى التوعوي في السلامة والصحة المهنية</a:t>
            </a:r>
          </a:p>
        </p:txBody>
      </p:sp>
      <p:sp>
        <p:nvSpPr>
          <p:cNvPr id="34" name="TextBox 54">
            <a:extLst>
              <a:ext uri="{FF2B5EF4-FFF2-40B4-BE49-F238E27FC236}">
                <a16:creationId xmlns:a16="http://schemas.microsoft.com/office/drawing/2014/main" id="{21A325A1-07CF-4AD7-867B-10FFF3767C4D}"/>
              </a:ext>
            </a:extLst>
          </p:cNvPr>
          <p:cNvSpPr txBox="1"/>
          <p:nvPr/>
        </p:nvSpPr>
        <p:spPr>
          <a:xfrm rot="16200000">
            <a:off x="-3102786" y="3228945"/>
            <a:ext cx="6857997" cy="400110"/>
          </a:xfrm>
          <a:prstGeom prst="rect">
            <a:avLst/>
          </a:prstGeom>
          <a:solidFill>
            <a:srgbClr val="00B050"/>
          </a:solidFill>
        </p:spPr>
        <p:txBody>
          <a:bodyPr wrap="square" rtlCol="0">
            <a:spAutoFit/>
          </a:bodyPr>
          <a:lstStyle/>
          <a:p>
            <a:pPr algn="ctr"/>
            <a:r>
              <a:rPr lang="ar-DZ" sz="2000" b="1" dirty="0">
                <a:solidFill>
                  <a:schemeClr val="bg1"/>
                </a:solidFill>
                <a:latin typeface="Montserrat" panose="02000505000000020004" pitchFamily="2" charset="0"/>
              </a:rPr>
              <a:t>دور الجهات ذات العلاقة في التوعية بالسلامة والصحة المهنية في بيئة العمل</a:t>
            </a:r>
          </a:p>
        </p:txBody>
      </p:sp>
      <p:sp>
        <p:nvSpPr>
          <p:cNvPr id="35" name="TextBox 52">
            <a:extLst>
              <a:ext uri="{FF2B5EF4-FFF2-40B4-BE49-F238E27FC236}">
                <a16:creationId xmlns:a16="http://schemas.microsoft.com/office/drawing/2014/main" id="{B2B90779-091D-4335-91B6-BF9BC0361E2C}"/>
              </a:ext>
            </a:extLst>
          </p:cNvPr>
          <p:cNvSpPr txBox="1"/>
          <p:nvPr/>
        </p:nvSpPr>
        <p:spPr>
          <a:xfrm rot="16200000">
            <a:off x="-2050641" y="3151912"/>
            <a:ext cx="6857999" cy="523220"/>
          </a:xfrm>
          <a:prstGeom prst="rect">
            <a:avLst/>
          </a:prstGeom>
          <a:solidFill>
            <a:schemeClr val="accent2"/>
          </a:solidFill>
        </p:spPr>
        <p:txBody>
          <a:bodyPr wrap="square" rtlCol="0">
            <a:spAutoFit/>
          </a:bodyPr>
          <a:lstStyle/>
          <a:p>
            <a:pPr algn="ctr"/>
            <a:r>
              <a:rPr lang="ar-DZ" sz="2800" b="1" dirty="0">
                <a:solidFill>
                  <a:schemeClr val="bg1"/>
                </a:solidFill>
                <a:latin typeface="Montserrat" panose="02000505000000020004" pitchFamily="2" charset="0"/>
              </a:rPr>
              <a:t>الأثر المتوقع للتوعية على السلامة والصحة المهنية</a:t>
            </a:r>
          </a:p>
        </p:txBody>
      </p:sp>
      <p:sp>
        <p:nvSpPr>
          <p:cNvPr id="36" name="TextBox 53">
            <a:extLst>
              <a:ext uri="{FF2B5EF4-FFF2-40B4-BE49-F238E27FC236}">
                <a16:creationId xmlns:a16="http://schemas.microsoft.com/office/drawing/2014/main" id="{58C727B0-18FE-4C4B-9E60-E2749C16D29B}"/>
              </a:ext>
            </a:extLst>
          </p:cNvPr>
          <p:cNvSpPr txBox="1"/>
          <p:nvPr/>
        </p:nvSpPr>
        <p:spPr>
          <a:xfrm rot="16200000">
            <a:off x="-2587669" y="3136611"/>
            <a:ext cx="6857998" cy="584775"/>
          </a:xfrm>
          <a:prstGeom prst="rect">
            <a:avLst/>
          </a:prstGeom>
          <a:solidFill>
            <a:srgbClr val="92D050"/>
          </a:solidFill>
        </p:spPr>
        <p:txBody>
          <a:bodyPr wrap="square" rtlCol="0">
            <a:spAutoFit/>
          </a:bodyPr>
          <a:lstStyle/>
          <a:p>
            <a:pPr algn="ctr"/>
            <a:r>
              <a:rPr lang="ar-DZ" sz="3200" b="1" dirty="0">
                <a:solidFill>
                  <a:schemeClr val="bg1"/>
                </a:solidFill>
                <a:latin typeface="Montserrat" panose="02000505000000020004" pitchFamily="2" charset="0"/>
              </a:rPr>
              <a:t>المحتوى التوعوي في السلامة والصحة المهنية</a:t>
            </a:r>
          </a:p>
        </p:txBody>
      </p:sp>
      <p:sp>
        <p:nvSpPr>
          <p:cNvPr id="37" name="TextBox 54">
            <a:extLst>
              <a:ext uri="{FF2B5EF4-FFF2-40B4-BE49-F238E27FC236}">
                <a16:creationId xmlns:a16="http://schemas.microsoft.com/office/drawing/2014/main" id="{C63CB820-63D0-4EE1-9538-7A614F725DBF}"/>
              </a:ext>
            </a:extLst>
          </p:cNvPr>
          <p:cNvSpPr txBox="1"/>
          <p:nvPr/>
        </p:nvSpPr>
        <p:spPr>
          <a:xfrm rot="16200000">
            <a:off x="-3102786" y="3228946"/>
            <a:ext cx="6857997" cy="400110"/>
          </a:xfrm>
          <a:prstGeom prst="rect">
            <a:avLst/>
          </a:prstGeom>
          <a:solidFill>
            <a:srgbClr val="00B050"/>
          </a:solidFill>
        </p:spPr>
        <p:txBody>
          <a:bodyPr wrap="square" rtlCol="0">
            <a:spAutoFit/>
          </a:bodyPr>
          <a:lstStyle/>
          <a:p>
            <a:pPr algn="ctr"/>
            <a:r>
              <a:rPr lang="ar-DZ" sz="2000" b="1" dirty="0">
                <a:solidFill>
                  <a:schemeClr val="bg1"/>
                </a:solidFill>
                <a:latin typeface="Montserrat" panose="02000505000000020004" pitchFamily="2" charset="0"/>
              </a:rPr>
              <a:t>دور الجهات ذات العلاقة في التوعية بالسلامة والصحة المهنية في بيئة العمل</a:t>
            </a:r>
          </a:p>
        </p:txBody>
      </p:sp>
      <p:sp>
        <p:nvSpPr>
          <p:cNvPr id="38" name="TextBox 50">
            <a:extLst>
              <a:ext uri="{FF2B5EF4-FFF2-40B4-BE49-F238E27FC236}">
                <a16:creationId xmlns:a16="http://schemas.microsoft.com/office/drawing/2014/main" id="{30AB8361-AAC0-4887-B52A-3D89CFDB12D3}"/>
              </a:ext>
            </a:extLst>
          </p:cNvPr>
          <p:cNvSpPr txBox="1"/>
          <p:nvPr/>
        </p:nvSpPr>
        <p:spPr>
          <a:xfrm rot="16200000">
            <a:off x="-977014" y="3136610"/>
            <a:ext cx="6857998" cy="584775"/>
          </a:xfrm>
          <a:prstGeom prst="rect">
            <a:avLst/>
          </a:prstGeom>
          <a:solidFill>
            <a:srgbClr val="158285"/>
          </a:solidFill>
        </p:spPr>
        <p:txBody>
          <a:bodyPr wrap="square" rtlCol="0">
            <a:spAutoFit/>
          </a:bodyPr>
          <a:lstStyle/>
          <a:p>
            <a:pPr algn="ctr"/>
            <a:r>
              <a:rPr lang="ar-DZ" sz="3200" b="1" dirty="0">
                <a:solidFill>
                  <a:schemeClr val="bg1"/>
                </a:solidFill>
                <a:latin typeface="HRSD" panose="02000906030000020004" pitchFamily="2" charset="-78"/>
                <a:cs typeface="HRSD" panose="02000906030000020004" pitchFamily="2" charset="-78"/>
              </a:rPr>
              <a:t>أفضل الممارسات للتوعية</a:t>
            </a:r>
          </a:p>
        </p:txBody>
      </p:sp>
      <p:sp>
        <p:nvSpPr>
          <p:cNvPr id="39" name="TextBox 52">
            <a:extLst>
              <a:ext uri="{FF2B5EF4-FFF2-40B4-BE49-F238E27FC236}">
                <a16:creationId xmlns:a16="http://schemas.microsoft.com/office/drawing/2014/main" id="{35D28FCF-DDD7-415D-9C64-34DD9CAF081F}"/>
              </a:ext>
            </a:extLst>
          </p:cNvPr>
          <p:cNvSpPr txBox="1"/>
          <p:nvPr/>
        </p:nvSpPr>
        <p:spPr>
          <a:xfrm rot="16200000">
            <a:off x="-2050641" y="3151914"/>
            <a:ext cx="6857999" cy="523220"/>
          </a:xfrm>
          <a:prstGeom prst="rect">
            <a:avLst/>
          </a:prstGeom>
          <a:solidFill>
            <a:schemeClr val="accent2"/>
          </a:solidFill>
        </p:spPr>
        <p:txBody>
          <a:bodyPr wrap="square" rtlCol="0">
            <a:spAutoFit/>
          </a:bodyPr>
          <a:lstStyle/>
          <a:p>
            <a:pPr algn="ctr"/>
            <a:r>
              <a:rPr lang="ar-DZ" sz="2800" b="1" dirty="0">
                <a:solidFill>
                  <a:schemeClr val="bg1"/>
                </a:solidFill>
                <a:latin typeface="HRSD" panose="02000906030000020004" pitchFamily="2" charset="-78"/>
                <a:cs typeface="HRSD" panose="02000906030000020004" pitchFamily="2" charset="-78"/>
              </a:rPr>
              <a:t>الأثر المتوقع للتوعية على السلامة والصحة المهنية</a:t>
            </a:r>
          </a:p>
        </p:txBody>
      </p:sp>
      <p:sp>
        <p:nvSpPr>
          <p:cNvPr id="40" name="TextBox 53">
            <a:extLst>
              <a:ext uri="{FF2B5EF4-FFF2-40B4-BE49-F238E27FC236}">
                <a16:creationId xmlns:a16="http://schemas.microsoft.com/office/drawing/2014/main" id="{EBD1A0BF-8E80-4CB2-8444-194EB8881422}"/>
              </a:ext>
            </a:extLst>
          </p:cNvPr>
          <p:cNvSpPr txBox="1"/>
          <p:nvPr/>
        </p:nvSpPr>
        <p:spPr>
          <a:xfrm rot="16200000">
            <a:off x="-2587669" y="3136613"/>
            <a:ext cx="6857998" cy="584775"/>
          </a:xfrm>
          <a:prstGeom prst="rect">
            <a:avLst/>
          </a:prstGeom>
          <a:solidFill>
            <a:srgbClr val="92D050"/>
          </a:solidFill>
        </p:spPr>
        <p:txBody>
          <a:bodyPr wrap="square" rtlCol="0">
            <a:spAutoFit/>
          </a:bodyPr>
          <a:lstStyle/>
          <a:p>
            <a:pPr algn="ctr"/>
            <a:r>
              <a:rPr lang="ar-DZ" sz="3200" b="1" dirty="0">
                <a:solidFill>
                  <a:schemeClr val="bg1"/>
                </a:solidFill>
                <a:latin typeface="HRSD" panose="02000906030000020004" pitchFamily="2" charset="-78"/>
                <a:cs typeface="HRSD" panose="02000906030000020004" pitchFamily="2" charset="-78"/>
              </a:rPr>
              <a:t>المحتوى التوعوي في السلامة والصحة المهنية</a:t>
            </a:r>
          </a:p>
        </p:txBody>
      </p:sp>
      <p:sp>
        <p:nvSpPr>
          <p:cNvPr id="41" name="TextBox 54">
            <a:extLst>
              <a:ext uri="{FF2B5EF4-FFF2-40B4-BE49-F238E27FC236}">
                <a16:creationId xmlns:a16="http://schemas.microsoft.com/office/drawing/2014/main" id="{6146D2AD-A314-4B9E-BBBE-71F86CF3487D}"/>
              </a:ext>
            </a:extLst>
          </p:cNvPr>
          <p:cNvSpPr txBox="1"/>
          <p:nvPr/>
        </p:nvSpPr>
        <p:spPr>
          <a:xfrm rot="16200000">
            <a:off x="-3102786" y="3228948"/>
            <a:ext cx="6857997" cy="400110"/>
          </a:xfrm>
          <a:prstGeom prst="rect">
            <a:avLst/>
          </a:prstGeom>
          <a:solidFill>
            <a:srgbClr val="00B050"/>
          </a:solidFill>
        </p:spPr>
        <p:txBody>
          <a:bodyPr wrap="square" rtlCol="0">
            <a:spAutoFit/>
          </a:bodyPr>
          <a:lstStyle/>
          <a:p>
            <a:pPr algn="ctr"/>
            <a:r>
              <a:rPr lang="ar-DZ" sz="2000" b="1" dirty="0">
                <a:solidFill>
                  <a:schemeClr val="bg1"/>
                </a:solidFill>
                <a:latin typeface="HRSD" panose="02000906030000020004" pitchFamily="2" charset="-78"/>
                <a:cs typeface="HRSD" panose="02000906030000020004" pitchFamily="2" charset="-78"/>
              </a:rPr>
              <a:t>دور الجهات ذات العلاقة في التوعية بالسلامة والصحة المهنية في بيئة العمل</a:t>
            </a:r>
          </a:p>
        </p:txBody>
      </p:sp>
    </p:spTree>
    <p:extLst>
      <p:ext uri="{BB962C8B-B14F-4D97-AF65-F5344CB8AC3E}">
        <p14:creationId xmlns:p14="http://schemas.microsoft.com/office/powerpoint/2010/main" val="4242208783"/>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xit" presetSubtype="2" fill="hold" grpId="0" nodeType="withEffect">
                                  <p:stCondLst>
                                    <p:cond delay="0"/>
                                  </p:stCondLst>
                                  <p:childTnLst>
                                    <p:animEffect transition="out" filter="wipe(right)">
                                      <p:cBhvr>
                                        <p:cTn id="6" dur="500"/>
                                        <p:tgtEl>
                                          <p:spTgt spid="64"/>
                                        </p:tgtEl>
                                      </p:cBhvr>
                                    </p:animEffect>
                                    <p:set>
                                      <p:cBhvr>
                                        <p:cTn id="7" dur="1" fill="hold">
                                          <p:stCondLst>
                                            <p:cond delay="499"/>
                                          </p:stCondLst>
                                        </p:cTn>
                                        <p:tgtEl>
                                          <p:spTgt spid="64"/>
                                        </p:tgtEl>
                                        <p:attrNameLst>
                                          <p:attrName>style.visibility</p:attrName>
                                        </p:attrNameLst>
                                      </p:cBhvr>
                                      <p:to>
                                        <p:strVal val="hidden"/>
                                      </p:to>
                                    </p:set>
                                  </p:childTnLst>
                                </p:cTn>
                              </p:par>
                              <p:par>
                                <p:cTn id="8" presetID="22" presetClass="exit" presetSubtype="8" fill="hold" grpId="0" nodeType="withEffect">
                                  <p:stCondLst>
                                    <p:cond delay="0"/>
                                  </p:stCondLst>
                                  <p:childTnLst>
                                    <p:animEffect transition="out" filter="wipe(left)">
                                      <p:cBhvr>
                                        <p:cTn id="9" dur="500"/>
                                        <p:tgtEl>
                                          <p:spTgt spid="57"/>
                                        </p:tgtEl>
                                      </p:cBhvr>
                                    </p:animEffect>
                                    <p:set>
                                      <p:cBhvr>
                                        <p:cTn id="10" dur="1" fill="hold">
                                          <p:stCondLst>
                                            <p:cond delay="499"/>
                                          </p:stCondLst>
                                        </p:cTn>
                                        <p:tgtEl>
                                          <p:spTgt spid="57"/>
                                        </p:tgtEl>
                                        <p:attrNameLst>
                                          <p:attrName>style.visibility</p:attrName>
                                        </p:attrNameLst>
                                      </p:cBhvr>
                                      <p:to>
                                        <p:strVal val="hidden"/>
                                      </p:to>
                                    </p:set>
                                  </p:childTnLst>
                                </p:cTn>
                              </p:par>
                            </p:childTnLst>
                          </p:cTn>
                        </p:par>
                        <p:par>
                          <p:cTn id="11" fill="hold">
                            <p:stCondLst>
                              <p:cond delay="500"/>
                            </p:stCondLst>
                            <p:childTnLst>
                              <p:par>
                                <p:cTn id="12" presetID="16" presetClass="entr" presetSubtype="37" fill="hold" grpId="0" nodeType="afterEffect">
                                  <p:stCondLst>
                                    <p:cond delay="0"/>
                                  </p:stCondLst>
                                  <p:childTnLst>
                                    <p:set>
                                      <p:cBhvr>
                                        <p:cTn id="13" dur="1" fill="hold">
                                          <p:stCondLst>
                                            <p:cond delay="0"/>
                                          </p:stCondLst>
                                        </p:cTn>
                                        <p:tgtEl>
                                          <p:spTgt spid="65"/>
                                        </p:tgtEl>
                                        <p:attrNameLst>
                                          <p:attrName>style.visibility</p:attrName>
                                        </p:attrNameLst>
                                      </p:cBhvr>
                                      <p:to>
                                        <p:strVal val="visible"/>
                                      </p:to>
                                    </p:set>
                                    <p:animEffect transition="in" filter="barn(outVertical)">
                                      <p:cBhvr>
                                        <p:cTn id="14" dur="750"/>
                                        <p:tgtEl>
                                          <p:spTgt spid="65"/>
                                        </p:tgtEl>
                                      </p:cBhvr>
                                    </p:animEffect>
                                  </p:childTnLst>
                                </p:cTn>
                              </p:par>
                              <p:par>
                                <p:cTn id="15" presetID="63" presetClass="path" presetSubtype="0" accel="50000" decel="50000" fill="hold" nodeType="withEffect">
                                  <p:stCondLst>
                                    <p:cond delay="0"/>
                                  </p:stCondLst>
                                  <p:childTnLst>
                                    <p:animMotion origin="layout" path="M 0 0 L 0.25 0 E" pathEditMode="relative" ptsTypes="">
                                      <p:cBhvr>
                                        <p:cTn id="16" dur="1250" fill="hold"/>
                                        <p:tgtEl>
                                          <p:spTgt spid="61"/>
                                        </p:tgtEl>
                                        <p:attrNameLst>
                                          <p:attrName>ppt_x</p:attrName>
                                          <p:attrName>ppt_y</p:attrName>
                                        </p:attrNameLst>
                                      </p:cBhvr>
                                    </p:animMotion>
                                  </p:childTnLst>
                                </p:cTn>
                              </p:par>
                              <p:par>
                                <p:cTn id="17" presetID="35" presetClass="path" presetSubtype="0" accel="50000" decel="50000" fill="hold" nodeType="withEffect">
                                  <p:stCondLst>
                                    <p:cond delay="0"/>
                                  </p:stCondLst>
                                  <p:childTnLst>
                                    <p:animMotion origin="layout" path="M 0 0 L -0.25 0 E" pathEditMode="relative" ptsTypes="">
                                      <p:cBhvr>
                                        <p:cTn id="18" dur="1250" fill="hold"/>
                                        <p:tgtEl>
                                          <p:spTgt spid="58"/>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64" grpId="0" animBg="1"/>
      <p:bldP spid="6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0EEF0"/>
        </a:solidFill>
        <a:effectLst/>
      </p:bgPr>
    </p:bg>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A11D4488-BEEE-4523-BF4A-73C4C95CCD2B}"/>
              </a:ext>
            </a:extLst>
          </p:cNvPr>
          <p:cNvSpPr/>
          <p:nvPr/>
        </p:nvSpPr>
        <p:spPr>
          <a:xfrm>
            <a:off x="-881742"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E278C53F-B948-4E20-B061-EB63FF9E5B5F}"/>
              </a:ext>
            </a:extLst>
          </p:cNvPr>
          <p:cNvSpPr/>
          <p:nvPr/>
        </p:nvSpPr>
        <p:spPr>
          <a:xfrm>
            <a:off x="10758715" y="2732314"/>
            <a:ext cx="551543" cy="1393371"/>
          </a:xfrm>
          <a:prstGeom prst="rect">
            <a:avLst/>
          </a:pr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Isosceles Triangle 30">
            <a:extLst>
              <a:ext uri="{FF2B5EF4-FFF2-40B4-BE49-F238E27FC236}">
                <a16:creationId xmlns:a16="http://schemas.microsoft.com/office/drawing/2014/main" id="{6F9AD1C9-B71A-4D8D-8F52-77292535D056}"/>
              </a:ext>
            </a:extLst>
          </p:cNvPr>
          <p:cNvSpPr/>
          <p:nvPr/>
        </p:nvSpPr>
        <p:spPr>
          <a:xfrm rot="5400000">
            <a:off x="10560958" y="2988127"/>
            <a:ext cx="2380342" cy="881743"/>
          </a:xfrm>
          <a:prstGeom prst="triangle">
            <a:avLst/>
          </a:prstGeom>
          <a:solidFill>
            <a:srgbClr val="2BB5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Rectangle 131">
            <a:extLst>
              <a:ext uri="{FF2B5EF4-FFF2-40B4-BE49-F238E27FC236}">
                <a16:creationId xmlns:a16="http://schemas.microsoft.com/office/drawing/2014/main" id="{71883E71-270A-4B7A-A6F1-8D930DCFAE74}"/>
              </a:ext>
            </a:extLst>
          </p:cNvPr>
          <p:cNvSpPr/>
          <p:nvPr/>
        </p:nvSpPr>
        <p:spPr>
          <a:xfrm>
            <a:off x="-9470858"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HRSD" panose="02000906030000020004" pitchFamily="2" charset="-78"/>
              <a:cs typeface="HRSD" panose="02000906030000020004" pitchFamily="2" charset="-78"/>
            </a:endParaRPr>
          </a:p>
        </p:txBody>
      </p:sp>
      <p:sp>
        <p:nvSpPr>
          <p:cNvPr id="137" name="Rectangle 136">
            <a:extLst>
              <a:ext uri="{FF2B5EF4-FFF2-40B4-BE49-F238E27FC236}">
                <a16:creationId xmlns:a16="http://schemas.microsoft.com/office/drawing/2014/main" id="{CEFA7B59-6C33-4D92-B710-A74B87EF968C}"/>
              </a:ext>
            </a:extLst>
          </p:cNvPr>
          <p:cNvSpPr/>
          <p:nvPr/>
        </p:nvSpPr>
        <p:spPr>
          <a:xfrm>
            <a:off x="-10022401"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Rectangle 140">
            <a:extLst>
              <a:ext uri="{FF2B5EF4-FFF2-40B4-BE49-F238E27FC236}">
                <a16:creationId xmlns:a16="http://schemas.microsoft.com/office/drawing/2014/main" id="{D933D379-7D7A-4103-8EEC-86CB419CCA04}"/>
              </a:ext>
            </a:extLst>
          </p:cNvPr>
          <p:cNvSpPr/>
          <p:nvPr/>
        </p:nvSpPr>
        <p:spPr>
          <a:xfrm>
            <a:off x="-10555422"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Rectangle 144">
            <a:extLst>
              <a:ext uri="{FF2B5EF4-FFF2-40B4-BE49-F238E27FC236}">
                <a16:creationId xmlns:a16="http://schemas.microsoft.com/office/drawing/2014/main" id="{C9DA9384-3839-493B-B3B7-E30AB3AF2814}"/>
              </a:ext>
            </a:extLst>
          </p:cNvPr>
          <p:cNvSpPr/>
          <p:nvPr/>
        </p:nvSpPr>
        <p:spPr>
          <a:xfrm>
            <a:off x="-11113074"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Rectangle 148">
            <a:extLst>
              <a:ext uri="{FF2B5EF4-FFF2-40B4-BE49-F238E27FC236}">
                <a16:creationId xmlns:a16="http://schemas.microsoft.com/office/drawing/2014/main" id="{1A5DCC23-4EAA-4F6E-96F0-5B2AE8EA2086}"/>
              </a:ext>
            </a:extLst>
          </p:cNvPr>
          <p:cNvSpPr/>
          <p:nvPr/>
        </p:nvSpPr>
        <p:spPr>
          <a:xfrm>
            <a:off x="-11658506"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a:extLst>
              <a:ext uri="{FF2B5EF4-FFF2-40B4-BE49-F238E27FC236}">
                <a16:creationId xmlns:a16="http://schemas.microsoft.com/office/drawing/2014/main" id="{E6787BA0-EBB6-450E-8E7B-DCC82DD07F81}"/>
              </a:ext>
            </a:extLst>
          </p:cNvPr>
          <p:cNvSpPr txBox="1"/>
          <p:nvPr/>
        </p:nvSpPr>
        <p:spPr>
          <a:xfrm rot="16200000">
            <a:off x="7591652" y="3136610"/>
            <a:ext cx="6857999" cy="584775"/>
          </a:xfrm>
          <a:prstGeom prst="rect">
            <a:avLst/>
          </a:prstGeom>
          <a:solidFill>
            <a:srgbClr val="E57B33"/>
          </a:solidFill>
        </p:spPr>
        <p:txBody>
          <a:bodyPr wrap="square" rtlCol="0">
            <a:spAutoFit/>
          </a:bodyPr>
          <a:lstStyle/>
          <a:p>
            <a:pPr algn="ctr"/>
            <a:r>
              <a:rPr lang="ar-DZ" sz="3200" b="1" dirty="0">
                <a:solidFill>
                  <a:schemeClr val="bg1"/>
                </a:solidFill>
                <a:latin typeface="HRSD" panose="02000906030000020004" pitchFamily="2" charset="-78"/>
                <a:cs typeface="HRSD" panose="02000906030000020004" pitchFamily="2" charset="-78"/>
              </a:rPr>
              <a:t>السلوك والثقافة والمبادئ</a:t>
            </a:r>
          </a:p>
        </p:txBody>
      </p:sp>
      <p:sp>
        <p:nvSpPr>
          <p:cNvPr id="65" name="TextBox 64">
            <a:extLst>
              <a:ext uri="{FF2B5EF4-FFF2-40B4-BE49-F238E27FC236}">
                <a16:creationId xmlns:a16="http://schemas.microsoft.com/office/drawing/2014/main" id="{A0B9CF96-697B-41A3-A835-C386F079F25A}"/>
              </a:ext>
            </a:extLst>
          </p:cNvPr>
          <p:cNvSpPr txBox="1"/>
          <p:nvPr/>
        </p:nvSpPr>
        <p:spPr>
          <a:xfrm rot="16200000">
            <a:off x="-977014" y="3136608"/>
            <a:ext cx="6857998" cy="584775"/>
          </a:xfrm>
          <a:prstGeom prst="rect">
            <a:avLst/>
          </a:prstGeom>
          <a:solidFill>
            <a:srgbClr val="158285"/>
          </a:solidFill>
        </p:spPr>
        <p:txBody>
          <a:bodyPr wrap="square" rtlCol="0">
            <a:spAutoFit/>
          </a:bodyPr>
          <a:lstStyle/>
          <a:p>
            <a:pPr algn="ctr"/>
            <a:r>
              <a:rPr lang="ar-DZ" sz="3200" b="1" dirty="0">
                <a:solidFill>
                  <a:schemeClr val="bg1"/>
                </a:solidFill>
                <a:latin typeface="Montserrat" panose="02000505000000020004" pitchFamily="2" charset="0"/>
              </a:rPr>
              <a:t>أفضل الممارسات للتوعية</a:t>
            </a:r>
          </a:p>
        </p:txBody>
      </p:sp>
      <p:sp>
        <p:nvSpPr>
          <p:cNvPr id="66" name="TextBox 65">
            <a:extLst>
              <a:ext uri="{FF2B5EF4-FFF2-40B4-BE49-F238E27FC236}">
                <a16:creationId xmlns:a16="http://schemas.microsoft.com/office/drawing/2014/main" id="{28201548-F967-44F8-A967-1A1479335710}"/>
              </a:ext>
            </a:extLst>
          </p:cNvPr>
          <p:cNvSpPr txBox="1"/>
          <p:nvPr/>
        </p:nvSpPr>
        <p:spPr>
          <a:xfrm rot="16200000">
            <a:off x="-1524369" y="3167388"/>
            <a:ext cx="6857997" cy="523220"/>
          </a:xfrm>
          <a:prstGeom prst="rect">
            <a:avLst/>
          </a:prstGeom>
          <a:solidFill>
            <a:srgbClr val="00B050"/>
          </a:solidFill>
        </p:spPr>
        <p:txBody>
          <a:bodyPr wrap="square" rtlCol="0">
            <a:spAutoFit/>
          </a:bodyPr>
          <a:lstStyle/>
          <a:p>
            <a:pPr algn="ctr"/>
            <a:r>
              <a:rPr lang="ar-DZ" sz="2800" b="1" dirty="0">
                <a:solidFill>
                  <a:schemeClr val="bg1"/>
                </a:solidFill>
                <a:latin typeface="HRSD" panose="02000906030000020004" pitchFamily="2" charset="-78"/>
                <a:cs typeface="HRSD" panose="02000906030000020004" pitchFamily="2" charset="-78"/>
              </a:rPr>
              <a:t>الفئات المستهدفة بالتوعية في السلامة والصحة المهنية</a:t>
            </a:r>
          </a:p>
        </p:txBody>
      </p:sp>
      <p:sp>
        <p:nvSpPr>
          <p:cNvPr id="67" name="TextBox 66">
            <a:extLst>
              <a:ext uri="{FF2B5EF4-FFF2-40B4-BE49-F238E27FC236}">
                <a16:creationId xmlns:a16="http://schemas.microsoft.com/office/drawing/2014/main" id="{5DBBB12F-CEAE-4B05-84D2-588681007B8A}"/>
              </a:ext>
            </a:extLst>
          </p:cNvPr>
          <p:cNvSpPr txBox="1"/>
          <p:nvPr/>
        </p:nvSpPr>
        <p:spPr>
          <a:xfrm rot="16200000">
            <a:off x="-2050641" y="3151911"/>
            <a:ext cx="6857999" cy="523220"/>
          </a:xfrm>
          <a:prstGeom prst="rect">
            <a:avLst/>
          </a:prstGeom>
          <a:solidFill>
            <a:schemeClr val="accent2"/>
          </a:solidFill>
        </p:spPr>
        <p:txBody>
          <a:bodyPr wrap="square" rtlCol="0">
            <a:spAutoFit/>
          </a:bodyPr>
          <a:lstStyle/>
          <a:p>
            <a:pPr algn="ctr"/>
            <a:r>
              <a:rPr lang="ar-DZ" sz="2800" b="1" dirty="0">
                <a:solidFill>
                  <a:schemeClr val="bg1"/>
                </a:solidFill>
                <a:latin typeface="Montserrat" panose="02000505000000020004" pitchFamily="2" charset="0"/>
              </a:rPr>
              <a:t>الأثر المتوقع للتوعية على السلامة والصحة المهنية</a:t>
            </a:r>
          </a:p>
        </p:txBody>
      </p:sp>
      <p:sp>
        <p:nvSpPr>
          <p:cNvPr id="68" name="TextBox 67">
            <a:extLst>
              <a:ext uri="{FF2B5EF4-FFF2-40B4-BE49-F238E27FC236}">
                <a16:creationId xmlns:a16="http://schemas.microsoft.com/office/drawing/2014/main" id="{287D2D23-5425-47F2-999F-72EB6AE593D4}"/>
              </a:ext>
            </a:extLst>
          </p:cNvPr>
          <p:cNvSpPr txBox="1"/>
          <p:nvPr/>
        </p:nvSpPr>
        <p:spPr>
          <a:xfrm rot="16200000">
            <a:off x="-2587669" y="3136609"/>
            <a:ext cx="6857998" cy="584775"/>
          </a:xfrm>
          <a:prstGeom prst="rect">
            <a:avLst/>
          </a:prstGeom>
          <a:solidFill>
            <a:srgbClr val="92D050"/>
          </a:solidFill>
        </p:spPr>
        <p:txBody>
          <a:bodyPr wrap="square" rtlCol="0">
            <a:spAutoFit/>
          </a:bodyPr>
          <a:lstStyle/>
          <a:p>
            <a:pPr algn="ctr"/>
            <a:r>
              <a:rPr lang="ar-DZ" sz="3200" b="1" dirty="0">
                <a:solidFill>
                  <a:schemeClr val="bg1"/>
                </a:solidFill>
                <a:latin typeface="Montserrat" panose="02000505000000020004" pitchFamily="2" charset="0"/>
              </a:rPr>
              <a:t>المحتوى التوعوي في السلامة والصحة المهنية</a:t>
            </a:r>
          </a:p>
        </p:txBody>
      </p:sp>
      <p:sp>
        <p:nvSpPr>
          <p:cNvPr id="69" name="TextBox 68">
            <a:extLst>
              <a:ext uri="{FF2B5EF4-FFF2-40B4-BE49-F238E27FC236}">
                <a16:creationId xmlns:a16="http://schemas.microsoft.com/office/drawing/2014/main" id="{CB77BA70-F02E-47E2-AD1A-FEB2F094FDC0}"/>
              </a:ext>
            </a:extLst>
          </p:cNvPr>
          <p:cNvSpPr txBox="1"/>
          <p:nvPr/>
        </p:nvSpPr>
        <p:spPr>
          <a:xfrm rot="16200000">
            <a:off x="-3102786" y="3228944"/>
            <a:ext cx="6857997" cy="400110"/>
          </a:xfrm>
          <a:prstGeom prst="rect">
            <a:avLst/>
          </a:prstGeom>
          <a:solidFill>
            <a:srgbClr val="00B050"/>
          </a:solidFill>
        </p:spPr>
        <p:txBody>
          <a:bodyPr wrap="square" rtlCol="0">
            <a:spAutoFit/>
          </a:bodyPr>
          <a:lstStyle/>
          <a:p>
            <a:pPr algn="ctr"/>
            <a:r>
              <a:rPr lang="ar-DZ" sz="2000" b="1" dirty="0">
                <a:solidFill>
                  <a:schemeClr val="bg1"/>
                </a:solidFill>
                <a:latin typeface="HRSD" panose="02000906030000020004" pitchFamily="2" charset="-78"/>
                <a:cs typeface="HRSD" panose="02000906030000020004" pitchFamily="2" charset="-78"/>
              </a:rPr>
              <a:t>دور الجهات ذات العلاقة في التوعية بالسلامة والصحة المهنية في بيئة العمل</a:t>
            </a:r>
          </a:p>
        </p:txBody>
      </p:sp>
      <p:sp>
        <p:nvSpPr>
          <p:cNvPr id="2" name="Rectangle 1">
            <a:extLst>
              <a:ext uri="{FF2B5EF4-FFF2-40B4-BE49-F238E27FC236}">
                <a16:creationId xmlns:a16="http://schemas.microsoft.com/office/drawing/2014/main" id="{2121746E-9B49-4E6F-BE6D-806B349A0218}"/>
              </a:ext>
            </a:extLst>
          </p:cNvPr>
          <p:cNvSpPr/>
          <p:nvPr/>
        </p:nvSpPr>
        <p:spPr>
          <a:xfrm>
            <a:off x="3679371" y="1332689"/>
            <a:ext cx="6546323" cy="4640094"/>
          </a:xfrm>
          <a:solidFill>
            <a:srgbClr val="F0EEF0"/>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Low" rtl="1"/>
            <a:r>
              <a:rPr lang="ar-SA" sz="2400" dirty="0">
                <a:solidFill>
                  <a:schemeClr val="tx1"/>
                </a:solidFill>
                <a:latin typeface="HRSD" panose="02000906030000020004" pitchFamily="2" charset="-78"/>
                <a:cs typeface="HRSD" panose="02000906030000020004" pitchFamily="2" charset="-78"/>
              </a:rPr>
              <a:t>تتداخل المبادئ والثقافة والسلوك بشكل وثيق في بيئة العمل بشكل عام وفي مجال السلامة والصحة المهنية بشكل خاص. </a:t>
            </a:r>
            <a:endParaRPr lang="en-US" sz="2400" dirty="0">
              <a:solidFill>
                <a:schemeClr val="tx1"/>
              </a:solidFill>
              <a:latin typeface="HRSD" panose="02000906030000020004" pitchFamily="2" charset="-78"/>
              <a:cs typeface="HRSD" panose="02000906030000020004" pitchFamily="2" charset="-78"/>
            </a:endParaRPr>
          </a:p>
          <a:p>
            <a:pPr algn="justLow" rtl="1"/>
            <a:endParaRPr lang="fr-FR" sz="2400" dirty="0">
              <a:solidFill>
                <a:schemeClr val="tx1"/>
              </a:solidFill>
              <a:latin typeface="HRSD" panose="02000906030000020004" pitchFamily="2" charset="-78"/>
              <a:cs typeface="HRSD" panose="02000906030000020004" pitchFamily="2" charset="-78"/>
            </a:endParaRPr>
          </a:p>
          <a:p>
            <a:pPr algn="justLow" rtl="1"/>
            <a:r>
              <a:rPr lang="ar-SA" sz="2400" dirty="0">
                <a:solidFill>
                  <a:schemeClr val="tx1"/>
                </a:solidFill>
                <a:latin typeface="HRSD" panose="02000906030000020004" pitchFamily="2" charset="-78"/>
                <a:cs typeface="HRSD" panose="02000906030000020004" pitchFamily="2" charset="-78"/>
              </a:rPr>
              <a:t>المبادئ هي القيم الأساسية التي توجه تصرفات الأفراد والمجموعات، بينما تمثل الثقافة في الإطار الذي يتكون من تلك المبادئ.</a:t>
            </a:r>
            <a:endParaRPr lang="en-US" sz="2400" dirty="0">
              <a:solidFill>
                <a:schemeClr val="tx1"/>
              </a:solidFill>
              <a:latin typeface="HRSD" panose="02000906030000020004" pitchFamily="2" charset="-78"/>
              <a:cs typeface="HRSD" panose="02000906030000020004" pitchFamily="2" charset="-78"/>
            </a:endParaRPr>
          </a:p>
          <a:p>
            <a:pPr algn="justLow" rtl="1"/>
            <a:endParaRPr lang="fr-FR" sz="2400" dirty="0">
              <a:solidFill>
                <a:schemeClr val="tx1"/>
              </a:solidFill>
              <a:latin typeface="HRSD" panose="02000906030000020004" pitchFamily="2" charset="-78"/>
              <a:cs typeface="HRSD" panose="02000906030000020004" pitchFamily="2" charset="-78"/>
            </a:endParaRPr>
          </a:p>
          <a:p>
            <a:pPr algn="justLow" rtl="1"/>
            <a:r>
              <a:rPr lang="ar-SA" sz="2400" dirty="0">
                <a:solidFill>
                  <a:schemeClr val="tx1"/>
                </a:solidFill>
                <a:latin typeface="HRSD" panose="02000906030000020004" pitchFamily="2" charset="-78"/>
                <a:cs typeface="HRSD" panose="02000906030000020004" pitchFamily="2" charset="-78"/>
              </a:rPr>
              <a:t>السلوك يمثل في الناتج الإيجابي المستهدف من بناء وتعزيز ثقافة للسلامة والصحة المهنية في بيئة العمل.</a:t>
            </a:r>
          </a:p>
        </p:txBody>
      </p:sp>
      <p:sp>
        <p:nvSpPr>
          <p:cNvPr id="24" name="TextBox 66">
            <a:extLst>
              <a:ext uri="{FF2B5EF4-FFF2-40B4-BE49-F238E27FC236}">
                <a16:creationId xmlns:a16="http://schemas.microsoft.com/office/drawing/2014/main" id="{20D28DC3-8F8F-43C4-A6DC-DCBB21FCD9A4}"/>
              </a:ext>
            </a:extLst>
          </p:cNvPr>
          <p:cNvSpPr txBox="1"/>
          <p:nvPr/>
        </p:nvSpPr>
        <p:spPr>
          <a:xfrm rot="16200000">
            <a:off x="-2050641" y="3151912"/>
            <a:ext cx="6857999" cy="523220"/>
          </a:xfrm>
          <a:prstGeom prst="rect">
            <a:avLst/>
          </a:prstGeom>
          <a:solidFill>
            <a:schemeClr val="accent2"/>
          </a:solidFill>
        </p:spPr>
        <p:txBody>
          <a:bodyPr wrap="square" rtlCol="0">
            <a:spAutoFit/>
          </a:bodyPr>
          <a:lstStyle/>
          <a:p>
            <a:pPr algn="ctr"/>
            <a:r>
              <a:rPr lang="ar-DZ" sz="2800" b="1" dirty="0">
                <a:solidFill>
                  <a:schemeClr val="bg1"/>
                </a:solidFill>
                <a:latin typeface="Montserrat" panose="02000505000000020004" pitchFamily="2" charset="0"/>
              </a:rPr>
              <a:t>الأثر المتوقع للتوعية على السلامة والصحة المهنية</a:t>
            </a:r>
          </a:p>
        </p:txBody>
      </p:sp>
      <p:sp>
        <p:nvSpPr>
          <p:cNvPr id="25" name="TextBox 67">
            <a:extLst>
              <a:ext uri="{FF2B5EF4-FFF2-40B4-BE49-F238E27FC236}">
                <a16:creationId xmlns:a16="http://schemas.microsoft.com/office/drawing/2014/main" id="{4B9550A8-ADBB-47AB-96AF-3FBD0E8FD6AC}"/>
              </a:ext>
            </a:extLst>
          </p:cNvPr>
          <p:cNvSpPr txBox="1"/>
          <p:nvPr/>
        </p:nvSpPr>
        <p:spPr>
          <a:xfrm rot="16200000">
            <a:off x="-2587669" y="3136610"/>
            <a:ext cx="6857998" cy="584775"/>
          </a:xfrm>
          <a:prstGeom prst="rect">
            <a:avLst/>
          </a:prstGeom>
          <a:solidFill>
            <a:srgbClr val="92D050"/>
          </a:solidFill>
        </p:spPr>
        <p:txBody>
          <a:bodyPr wrap="square" rtlCol="0">
            <a:spAutoFit/>
          </a:bodyPr>
          <a:lstStyle/>
          <a:p>
            <a:pPr algn="ctr"/>
            <a:r>
              <a:rPr lang="ar-DZ" sz="3200" b="1" dirty="0">
                <a:solidFill>
                  <a:schemeClr val="bg1"/>
                </a:solidFill>
                <a:latin typeface="Montserrat" panose="02000505000000020004" pitchFamily="2" charset="0"/>
              </a:rPr>
              <a:t>المحتوى التوعوي في السلامة والصحة المهنية</a:t>
            </a:r>
          </a:p>
        </p:txBody>
      </p:sp>
      <p:sp>
        <p:nvSpPr>
          <p:cNvPr id="26" name="TextBox 64">
            <a:extLst>
              <a:ext uri="{FF2B5EF4-FFF2-40B4-BE49-F238E27FC236}">
                <a16:creationId xmlns:a16="http://schemas.microsoft.com/office/drawing/2014/main" id="{7056C5A3-539C-4DD6-80D7-A9A42E8901A0}"/>
              </a:ext>
            </a:extLst>
          </p:cNvPr>
          <p:cNvSpPr txBox="1"/>
          <p:nvPr/>
        </p:nvSpPr>
        <p:spPr>
          <a:xfrm rot="16200000">
            <a:off x="-977014" y="3136609"/>
            <a:ext cx="6857998" cy="584775"/>
          </a:xfrm>
          <a:prstGeom prst="rect">
            <a:avLst/>
          </a:prstGeom>
          <a:solidFill>
            <a:srgbClr val="158285"/>
          </a:solidFill>
        </p:spPr>
        <p:txBody>
          <a:bodyPr wrap="square" rtlCol="0">
            <a:spAutoFit/>
          </a:bodyPr>
          <a:lstStyle/>
          <a:p>
            <a:pPr algn="ctr"/>
            <a:r>
              <a:rPr lang="ar-DZ" sz="3200" b="1" dirty="0">
                <a:solidFill>
                  <a:schemeClr val="bg1"/>
                </a:solidFill>
                <a:latin typeface="HRSD" panose="02000906030000020004" pitchFamily="2" charset="-78"/>
                <a:cs typeface="HRSD" panose="02000906030000020004" pitchFamily="2" charset="-78"/>
              </a:rPr>
              <a:t>أفضل الممارسات للتوعية</a:t>
            </a:r>
          </a:p>
        </p:txBody>
      </p:sp>
      <p:sp>
        <p:nvSpPr>
          <p:cNvPr id="27" name="TextBox 66">
            <a:extLst>
              <a:ext uri="{FF2B5EF4-FFF2-40B4-BE49-F238E27FC236}">
                <a16:creationId xmlns:a16="http://schemas.microsoft.com/office/drawing/2014/main" id="{5363E996-B068-4C8B-B4EE-FDFDB1FC10D0}"/>
              </a:ext>
            </a:extLst>
          </p:cNvPr>
          <p:cNvSpPr txBox="1"/>
          <p:nvPr/>
        </p:nvSpPr>
        <p:spPr>
          <a:xfrm rot="16200000">
            <a:off x="-2050641" y="3151913"/>
            <a:ext cx="6857999" cy="523220"/>
          </a:xfrm>
          <a:prstGeom prst="rect">
            <a:avLst/>
          </a:prstGeom>
          <a:solidFill>
            <a:schemeClr val="accent2"/>
          </a:solidFill>
        </p:spPr>
        <p:txBody>
          <a:bodyPr wrap="square" rtlCol="0">
            <a:spAutoFit/>
          </a:bodyPr>
          <a:lstStyle/>
          <a:p>
            <a:pPr algn="ctr"/>
            <a:r>
              <a:rPr lang="ar-DZ" sz="2800" b="1" dirty="0">
                <a:solidFill>
                  <a:schemeClr val="bg1"/>
                </a:solidFill>
                <a:latin typeface="HRSD" panose="02000906030000020004" pitchFamily="2" charset="-78"/>
                <a:cs typeface="HRSD" panose="02000906030000020004" pitchFamily="2" charset="-78"/>
              </a:rPr>
              <a:t>الأثر المتوقع للتوعية على السلامة والصحة المهنية</a:t>
            </a:r>
          </a:p>
        </p:txBody>
      </p:sp>
      <p:sp>
        <p:nvSpPr>
          <p:cNvPr id="30" name="TextBox 67">
            <a:extLst>
              <a:ext uri="{FF2B5EF4-FFF2-40B4-BE49-F238E27FC236}">
                <a16:creationId xmlns:a16="http://schemas.microsoft.com/office/drawing/2014/main" id="{238543D4-63BC-4492-B97C-E2CF8874CF1B}"/>
              </a:ext>
            </a:extLst>
          </p:cNvPr>
          <p:cNvSpPr txBox="1"/>
          <p:nvPr/>
        </p:nvSpPr>
        <p:spPr>
          <a:xfrm rot="16200000">
            <a:off x="-2587669" y="3136611"/>
            <a:ext cx="6857998" cy="584775"/>
          </a:xfrm>
          <a:prstGeom prst="rect">
            <a:avLst/>
          </a:prstGeom>
          <a:solidFill>
            <a:srgbClr val="92D050"/>
          </a:solidFill>
        </p:spPr>
        <p:txBody>
          <a:bodyPr wrap="square" rtlCol="0">
            <a:spAutoFit/>
          </a:bodyPr>
          <a:lstStyle/>
          <a:p>
            <a:pPr algn="ctr"/>
            <a:r>
              <a:rPr lang="ar-DZ" sz="3200" b="1" dirty="0">
                <a:solidFill>
                  <a:schemeClr val="bg1"/>
                </a:solidFill>
                <a:latin typeface="HRSD" panose="02000906030000020004" pitchFamily="2" charset="-78"/>
                <a:cs typeface="HRSD" panose="02000906030000020004" pitchFamily="2" charset="-78"/>
              </a:rPr>
              <a:t>المحتوى التوعوي في السلامة والصحة المهنية</a:t>
            </a:r>
          </a:p>
        </p:txBody>
      </p:sp>
    </p:spTree>
    <p:extLst>
      <p:ext uri="{BB962C8B-B14F-4D97-AF65-F5344CB8AC3E}">
        <p14:creationId xmlns:p14="http://schemas.microsoft.com/office/powerpoint/2010/main" val="299065934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1000"/>
                                        <p:tgtEl>
                                          <p:spTgt spid="2">
                                            <p:bg/>
                                          </p:spTgt>
                                        </p:tgtEl>
                                      </p:cBhvr>
                                    </p:animEffect>
                                    <p:anim calcmode="lin" valueType="num">
                                      <p:cBhvr>
                                        <p:cTn id="8" dur="1000" fill="hold"/>
                                        <p:tgtEl>
                                          <p:spTgt spid="2">
                                            <p:bg/>
                                          </p:spTgt>
                                        </p:tgtEl>
                                        <p:attrNameLst>
                                          <p:attrName>ppt_x</p:attrName>
                                        </p:attrNameLst>
                                      </p:cBhvr>
                                      <p:tavLst>
                                        <p:tav tm="0">
                                          <p:val>
                                            <p:strVal val="#ppt_x"/>
                                          </p:val>
                                        </p:tav>
                                        <p:tav tm="100000">
                                          <p:val>
                                            <p:strVal val="#ppt_x"/>
                                          </p:val>
                                        </p:tav>
                                      </p:tavLst>
                                    </p:anim>
                                    <p:anim calcmode="lin" valueType="num">
                                      <p:cBhvr>
                                        <p:cTn id="9" dur="1000" fill="hold"/>
                                        <p:tgtEl>
                                          <p:spTgt spid="2">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Effect transition="in" filter="fade">
                                      <p:cBhvr>
                                        <p:cTn id="14" dur="1000"/>
                                        <p:tgtEl>
                                          <p:spTgt spid="2">
                                            <p:txEl>
                                              <p:pRg st="0" end="0"/>
                                            </p:txEl>
                                          </p:spTgt>
                                        </p:tgtEl>
                                      </p:cBhvr>
                                    </p:animEffect>
                                    <p:anim calcmode="lin" valueType="num">
                                      <p:cBhvr>
                                        <p:cTn id="15"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
                                            <p:txEl>
                                              <p:pRg st="4" end="4"/>
                                            </p:txEl>
                                          </p:spTgt>
                                        </p:tgtEl>
                                        <p:attrNameLst>
                                          <p:attrName>style.visibility</p:attrName>
                                        </p:attrNameLst>
                                      </p:cBhvr>
                                      <p:to>
                                        <p:strVal val="visible"/>
                                      </p:to>
                                    </p:set>
                                    <p:animEffect transition="in" filter="fade">
                                      <p:cBhvr>
                                        <p:cTn id="28" dur="1000"/>
                                        <p:tgtEl>
                                          <p:spTgt spid="2">
                                            <p:txEl>
                                              <p:pRg st="4" end="4"/>
                                            </p:txEl>
                                          </p:spTgt>
                                        </p:tgtEl>
                                      </p:cBhvr>
                                    </p:animEffect>
                                    <p:anim calcmode="lin" valueType="num">
                                      <p:cBhvr>
                                        <p:cTn id="29"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0EEF0"/>
        </a:solidFill>
        <a:effectLst/>
      </p:bgPr>
    </p:bg>
    <p:spTree>
      <p:nvGrpSpPr>
        <p:cNvPr id="1" name=""/>
        <p:cNvGrpSpPr/>
        <p:nvPr/>
      </p:nvGrpSpPr>
      <p:grpSpPr>
        <a:xfrm>
          <a:off x="0" y="0"/>
          <a:ext cx="0" cy="0"/>
          <a:chOff x="0" y="0"/>
          <a:chExt cx="0" cy="0"/>
        </a:xfrm>
      </p:grpSpPr>
      <p:sp>
        <p:nvSpPr>
          <p:cNvPr id="137" name="Rectangle 136">
            <a:extLst>
              <a:ext uri="{FF2B5EF4-FFF2-40B4-BE49-F238E27FC236}">
                <a16:creationId xmlns:a16="http://schemas.microsoft.com/office/drawing/2014/main" id="{CEFA7B59-6C33-4D92-B710-A74B87EF968C}"/>
              </a:ext>
            </a:extLst>
          </p:cNvPr>
          <p:cNvSpPr/>
          <p:nvPr/>
        </p:nvSpPr>
        <p:spPr>
          <a:xfrm>
            <a:off x="-10022401"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Rectangle 140">
            <a:extLst>
              <a:ext uri="{FF2B5EF4-FFF2-40B4-BE49-F238E27FC236}">
                <a16:creationId xmlns:a16="http://schemas.microsoft.com/office/drawing/2014/main" id="{D933D379-7D7A-4103-8EEC-86CB419CCA04}"/>
              </a:ext>
            </a:extLst>
          </p:cNvPr>
          <p:cNvSpPr/>
          <p:nvPr/>
        </p:nvSpPr>
        <p:spPr>
          <a:xfrm>
            <a:off x="-10555422"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Rectangle 144">
            <a:extLst>
              <a:ext uri="{FF2B5EF4-FFF2-40B4-BE49-F238E27FC236}">
                <a16:creationId xmlns:a16="http://schemas.microsoft.com/office/drawing/2014/main" id="{C9DA9384-3839-493B-B3B7-E30AB3AF2814}"/>
              </a:ext>
            </a:extLst>
          </p:cNvPr>
          <p:cNvSpPr/>
          <p:nvPr/>
        </p:nvSpPr>
        <p:spPr>
          <a:xfrm>
            <a:off x="-11113074"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Rectangle 148">
            <a:extLst>
              <a:ext uri="{FF2B5EF4-FFF2-40B4-BE49-F238E27FC236}">
                <a16:creationId xmlns:a16="http://schemas.microsoft.com/office/drawing/2014/main" id="{1A5DCC23-4EAA-4F6E-96F0-5B2AE8EA2086}"/>
              </a:ext>
            </a:extLst>
          </p:cNvPr>
          <p:cNvSpPr/>
          <p:nvPr/>
        </p:nvSpPr>
        <p:spPr>
          <a:xfrm>
            <a:off x="-11658506"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HRSD" panose="02000906030000020004" pitchFamily="2" charset="-78"/>
              <a:cs typeface="HRSD" panose="02000906030000020004" pitchFamily="2" charset="-78"/>
            </a:endParaRPr>
          </a:p>
        </p:txBody>
      </p:sp>
      <p:sp>
        <p:nvSpPr>
          <p:cNvPr id="61" name="TextBox 60">
            <a:extLst>
              <a:ext uri="{FF2B5EF4-FFF2-40B4-BE49-F238E27FC236}">
                <a16:creationId xmlns:a16="http://schemas.microsoft.com/office/drawing/2014/main" id="{B36897E9-C7E9-44E3-9F58-E948F7DF9E63}"/>
              </a:ext>
            </a:extLst>
          </p:cNvPr>
          <p:cNvSpPr txBox="1"/>
          <p:nvPr/>
        </p:nvSpPr>
        <p:spPr>
          <a:xfrm rot="16200000">
            <a:off x="7667853" y="3136611"/>
            <a:ext cx="6858001" cy="584775"/>
          </a:xfrm>
          <a:prstGeom prst="rect">
            <a:avLst/>
          </a:prstGeom>
          <a:solidFill>
            <a:srgbClr val="E57B33"/>
          </a:solidFill>
        </p:spPr>
        <p:txBody>
          <a:bodyPr wrap="square" rtlCol="0">
            <a:spAutoFit/>
          </a:bodyPr>
          <a:lstStyle/>
          <a:p>
            <a:pPr algn="ctr"/>
            <a:r>
              <a:rPr lang="ar-DZ" sz="3200" b="1" dirty="0">
                <a:solidFill>
                  <a:schemeClr val="bg1"/>
                </a:solidFill>
                <a:latin typeface="HRSD" panose="02000906030000020004" pitchFamily="2" charset="-78"/>
                <a:cs typeface="HRSD" panose="02000906030000020004" pitchFamily="2" charset="-78"/>
              </a:rPr>
              <a:t>السلوك والثقافة والمبادئ</a:t>
            </a:r>
          </a:p>
        </p:txBody>
      </p:sp>
      <p:sp>
        <p:nvSpPr>
          <p:cNvPr id="62" name="TextBox 61">
            <a:extLst>
              <a:ext uri="{FF2B5EF4-FFF2-40B4-BE49-F238E27FC236}">
                <a16:creationId xmlns:a16="http://schemas.microsoft.com/office/drawing/2014/main" id="{8F0705F9-849B-412A-89E2-8535FB141FBF}"/>
              </a:ext>
            </a:extLst>
          </p:cNvPr>
          <p:cNvSpPr txBox="1"/>
          <p:nvPr/>
        </p:nvSpPr>
        <p:spPr>
          <a:xfrm rot="16200000">
            <a:off x="7067532" y="3136608"/>
            <a:ext cx="6857998" cy="584775"/>
          </a:xfrm>
          <a:prstGeom prst="rect">
            <a:avLst/>
          </a:prstGeom>
          <a:solidFill>
            <a:srgbClr val="158285"/>
          </a:solidFill>
        </p:spPr>
        <p:txBody>
          <a:bodyPr wrap="square" rtlCol="0">
            <a:spAutoFit/>
          </a:bodyPr>
          <a:lstStyle/>
          <a:p>
            <a:pPr algn="ctr"/>
            <a:r>
              <a:rPr lang="ar-DZ" sz="3200" b="1" dirty="0">
                <a:solidFill>
                  <a:schemeClr val="bg1"/>
                </a:solidFill>
                <a:latin typeface="HRSD" panose="02000906030000020004" pitchFamily="2" charset="-78"/>
                <a:cs typeface="HRSD" panose="02000906030000020004" pitchFamily="2" charset="-78"/>
              </a:rPr>
              <a:t>أفضل الممارسات للتوعية</a:t>
            </a:r>
          </a:p>
        </p:txBody>
      </p:sp>
      <p:sp>
        <p:nvSpPr>
          <p:cNvPr id="63" name="TextBox 62">
            <a:extLst>
              <a:ext uri="{FF2B5EF4-FFF2-40B4-BE49-F238E27FC236}">
                <a16:creationId xmlns:a16="http://schemas.microsoft.com/office/drawing/2014/main" id="{121906C3-380C-4077-920F-4A7C7CDEB81C}"/>
              </a:ext>
            </a:extLst>
          </p:cNvPr>
          <p:cNvSpPr txBox="1"/>
          <p:nvPr/>
        </p:nvSpPr>
        <p:spPr>
          <a:xfrm rot="16200000">
            <a:off x="-1524369" y="3167389"/>
            <a:ext cx="6857997" cy="523220"/>
          </a:xfrm>
          <a:prstGeom prst="rect">
            <a:avLst/>
          </a:prstGeom>
          <a:solidFill>
            <a:srgbClr val="00B050"/>
          </a:solidFill>
        </p:spPr>
        <p:txBody>
          <a:bodyPr wrap="square" rtlCol="0">
            <a:spAutoFit/>
          </a:bodyPr>
          <a:lstStyle/>
          <a:p>
            <a:pPr algn="ctr"/>
            <a:r>
              <a:rPr lang="ar-DZ" sz="2800" b="1" dirty="0">
                <a:solidFill>
                  <a:schemeClr val="bg1"/>
                </a:solidFill>
                <a:latin typeface="HRSD" panose="02000906030000020004" pitchFamily="2" charset="-78"/>
                <a:cs typeface="HRSD" panose="02000906030000020004" pitchFamily="2" charset="-78"/>
              </a:rPr>
              <a:t>الفئات المستهدفة بالتوعية في السلامة والصحة المهنية</a:t>
            </a:r>
          </a:p>
        </p:txBody>
      </p:sp>
      <p:sp>
        <p:nvSpPr>
          <p:cNvPr id="64" name="TextBox 63">
            <a:extLst>
              <a:ext uri="{FF2B5EF4-FFF2-40B4-BE49-F238E27FC236}">
                <a16:creationId xmlns:a16="http://schemas.microsoft.com/office/drawing/2014/main" id="{B0F617C6-7845-487C-A296-9EF2C092A4D2}"/>
              </a:ext>
            </a:extLst>
          </p:cNvPr>
          <p:cNvSpPr txBox="1"/>
          <p:nvPr/>
        </p:nvSpPr>
        <p:spPr>
          <a:xfrm rot="16200000">
            <a:off x="-2050641" y="3161639"/>
            <a:ext cx="6857999" cy="523220"/>
          </a:xfrm>
          <a:prstGeom prst="rect">
            <a:avLst/>
          </a:prstGeom>
          <a:solidFill>
            <a:schemeClr val="accent2"/>
          </a:solidFill>
        </p:spPr>
        <p:txBody>
          <a:bodyPr wrap="square" rtlCol="0">
            <a:spAutoFit/>
          </a:bodyPr>
          <a:lstStyle/>
          <a:p>
            <a:pPr algn="ctr"/>
            <a:r>
              <a:rPr lang="ar-DZ" sz="2800" b="1" dirty="0">
                <a:solidFill>
                  <a:schemeClr val="bg1"/>
                </a:solidFill>
                <a:latin typeface="HRSD" panose="02000906030000020004" pitchFamily="2" charset="-78"/>
                <a:cs typeface="HRSD" panose="02000906030000020004" pitchFamily="2" charset="-78"/>
              </a:rPr>
              <a:t>الأثر المتوقع للتوعية على السلامة والصحة المهنية</a:t>
            </a:r>
          </a:p>
        </p:txBody>
      </p:sp>
      <p:sp>
        <p:nvSpPr>
          <p:cNvPr id="65" name="TextBox 64">
            <a:extLst>
              <a:ext uri="{FF2B5EF4-FFF2-40B4-BE49-F238E27FC236}">
                <a16:creationId xmlns:a16="http://schemas.microsoft.com/office/drawing/2014/main" id="{6A2F9952-94C8-4EEF-B408-092487917964}"/>
              </a:ext>
            </a:extLst>
          </p:cNvPr>
          <p:cNvSpPr txBox="1"/>
          <p:nvPr/>
        </p:nvSpPr>
        <p:spPr>
          <a:xfrm rot="16200000">
            <a:off x="-2587669" y="3136610"/>
            <a:ext cx="6857998" cy="584775"/>
          </a:xfrm>
          <a:prstGeom prst="rect">
            <a:avLst/>
          </a:prstGeom>
          <a:solidFill>
            <a:srgbClr val="92D050"/>
          </a:solidFill>
        </p:spPr>
        <p:txBody>
          <a:bodyPr wrap="square" rtlCol="0">
            <a:spAutoFit/>
          </a:bodyPr>
          <a:lstStyle/>
          <a:p>
            <a:pPr algn="ctr"/>
            <a:r>
              <a:rPr lang="ar-DZ" sz="3200" b="1" dirty="0">
                <a:solidFill>
                  <a:schemeClr val="bg1"/>
                </a:solidFill>
                <a:latin typeface="HRSD" panose="02000906030000020004" pitchFamily="2" charset="-78"/>
                <a:cs typeface="HRSD" panose="02000906030000020004" pitchFamily="2" charset="-78"/>
              </a:rPr>
              <a:t>المحتوى التوعوي في السلامة والصحة المهنية</a:t>
            </a:r>
          </a:p>
        </p:txBody>
      </p:sp>
      <p:sp>
        <p:nvSpPr>
          <p:cNvPr id="66" name="TextBox 65">
            <a:extLst>
              <a:ext uri="{FF2B5EF4-FFF2-40B4-BE49-F238E27FC236}">
                <a16:creationId xmlns:a16="http://schemas.microsoft.com/office/drawing/2014/main" id="{E77E6CD2-829C-4C54-8EE9-BB82CF60AFB0}"/>
              </a:ext>
            </a:extLst>
          </p:cNvPr>
          <p:cNvSpPr txBox="1"/>
          <p:nvPr/>
        </p:nvSpPr>
        <p:spPr>
          <a:xfrm rot="16200000">
            <a:off x="-3102786" y="3228945"/>
            <a:ext cx="6857997" cy="400110"/>
          </a:xfrm>
          <a:prstGeom prst="rect">
            <a:avLst/>
          </a:prstGeom>
          <a:solidFill>
            <a:srgbClr val="00B050"/>
          </a:solidFill>
        </p:spPr>
        <p:txBody>
          <a:bodyPr wrap="square" rtlCol="0">
            <a:spAutoFit/>
          </a:bodyPr>
          <a:lstStyle/>
          <a:p>
            <a:pPr algn="ctr"/>
            <a:r>
              <a:rPr lang="ar-DZ" sz="2000" b="1" dirty="0">
                <a:solidFill>
                  <a:schemeClr val="bg1"/>
                </a:solidFill>
                <a:latin typeface="HRSD" panose="02000906030000020004" pitchFamily="2" charset="-78"/>
                <a:cs typeface="HRSD" panose="02000906030000020004" pitchFamily="2" charset="-78"/>
              </a:rPr>
              <a:t>دور الجهات ذات العلاقة في التوعية بالسلامة والصحة المهنية في بيئة العمل</a:t>
            </a:r>
          </a:p>
        </p:txBody>
      </p:sp>
      <p:grpSp>
        <p:nvGrpSpPr>
          <p:cNvPr id="5" name="Group 4">
            <a:extLst>
              <a:ext uri="{FF2B5EF4-FFF2-40B4-BE49-F238E27FC236}">
                <a16:creationId xmlns:a16="http://schemas.microsoft.com/office/drawing/2014/main" id="{4216ECAD-BCA7-4999-9892-4B8B666684B1}"/>
              </a:ext>
            </a:extLst>
          </p:cNvPr>
          <p:cNvGrpSpPr/>
          <p:nvPr/>
        </p:nvGrpSpPr>
        <p:grpSpPr>
          <a:xfrm>
            <a:off x="4528208" y="1216696"/>
            <a:ext cx="5215270" cy="652353"/>
            <a:chOff x="3752046" y="328019"/>
            <a:chExt cx="5215270" cy="652353"/>
          </a:xfrm>
        </p:grpSpPr>
        <p:sp>
          <p:nvSpPr>
            <p:cNvPr id="9" name="Rectangle 8">
              <a:extLst>
                <a:ext uri="{FF2B5EF4-FFF2-40B4-BE49-F238E27FC236}">
                  <a16:creationId xmlns:a16="http://schemas.microsoft.com/office/drawing/2014/main" id="{5A0717E4-987C-48AE-8A49-24B21D02BF21}"/>
                </a:ext>
              </a:extLst>
            </p:cNvPr>
            <p:cNvSpPr/>
            <p:nvPr/>
          </p:nvSpPr>
          <p:spPr>
            <a:xfrm>
              <a:off x="3752046" y="401936"/>
              <a:ext cx="4203466" cy="5777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rtl="1"/>
              <a:r>
                <a:rPr lang="ar-SA" sz="2400" dirty="0">
                  <a:solidFill>
                    <a:schemeClr val="tx1"/>
                  </a:solidFill>
                  <a:latin typeface="HRSD" panose="02000906030000020004" pitchFamily="2" charset="-78"/>
                  <a:ea typeface="Calibri" panose="020F0502020204030204" pitchFamily="34" charset="0"/>
                  <a:cs typeface="HRSD" panose="02000906030000020004" pitchFamily="2" charset="-78"/>
                </a:rPr>
                <a:t>التدريب التوعوي.</a:t>
              </a:r>
              <a:endParaRPr lang="en-US" sz="2400" dirty="0">
                <a:solidFill>
                  <a:schemeClr val="tx1"/>
                </a:solidFill>
                <a:latin typeface="HRSD" panose="02000906030000020004" pitchFamily="2" charset="-78"/>
                <a:ea typeface="Calibri" panose="020F0502020204030204" pitchFamily="34" charset="0"/>
                <a:cs typeface="HRSD" panose="02000906030000020004" pitchFamily="2" charset="-78"/>
              </a:endParaRPr>
            </a:p>
          </p:txBody>
        </p:sp>
        <p:pic>
          <p:nvPicPr>
            <p:cNvPr id="3074" name="Picture 2" descr="Training icons for free download | Freepik">
              <a:extLst>
                <a:ext uri="{FF2B5EF4-FFF2-40B4-BE49-F238E27FC236}">
                  <a16:creationId xmlns:a16="http://schemas.microsoft.com/office/drawing/2014/main" id="{228C0682-E1CB-43B3-8078-B11B3BFCDD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14963" y="328019"/>
              <a:ext cx="652353" cy="65235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5" name="Group 34">
            <a:extLst>
              <a:ext uri="{FF2B5EF4-FFF2-40B4-BE49-F238E27FC236}">
                <a16:creationId xmlns:a16="http://schemas.microsoft.com/office/drawing/2014/main" id="{5E2328BA-703E-41F1-B6BA-82F2CD92A8A4}"/>
              </a:ext>
            </a:extLst>
          </p:cNvPr>
          <p:cNvGrpSpPr/>
          <p:nvPr/>
        </p:nvGrpSpPr>
        <p:grpSpPr>
          <a:xfrm>
            <a:off x="6033962" y="2224797"/>
            <a:ext cx="3795136" cy="814001"/>
            <a:chOff x="5257800" y="1203486"/>
            <a:chExt cx="3795136" cy="814001"/>
          </a:xfrm>
        </p:grpSpPr>
        <p:sp>
          <p:nvSpPr>
            <p:cNvPr id="86" name="Rectangle 85">
              <a:extLst>
                <a:ext uri="{FF2B5EF4-FFF2-40B4-BE49-F238E27FC236}">
                  <a16:creationId xmlns:a16="http://schemas.microsoft.com/office/drawing/2014/main" id="{BF57CC81-7F7B-4E27-8191-5623C348D04B}"/>
                </a:ext>
              </a:extLst>
            </p:cNvPr>
            <p:cNvSpPr/>
            <p:nvPr/>
          </p:nvSpPr>
          <p:spPr>
            <a:xfrm>
              <a:off x="5257800" y="1402527"/>
              <a:ext cx="2697712" cy="5777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Low"/>
              <a:r>
                <a:rPr lang="ar-SA" sz="2400" dirty="0">
                  <a:solidFill>
                    <a:schemeClr val="tx1"/>
                  </a:solidFill>
                  <a:effectLst/>
                  <a:latin typeface="HRSD" panose="02000906030000020004" pitchFamily="2" charset="-78"/>
                  <a:ea typeface="Calibri" panose="020F0502020204030204" pitchFamily="34" charset="0"/>
                  <a:cs typeface="HRSD" panose="02000906030000020004" pitchFamily="2" charset="-78"/>
                </a:rPr>
                <a:t>الاجتماعات الدورية للسلامة والصحة المهنية.</a:t>
              </a:r>
              <a:endParaRPr lang="en-US" sz="2400" dirty="0">
                <a:solidFill>
                  <a:schemeClr val="tx1"/>
                </a:solidFill>
                <a:effectLst/>
                <a:latin typeface="HRSD" panose="02000906030000020004" pitchFamily="2" charset="-78"/>
                <a:ea typeface="Calibri" panose="020F0502020204030204" pitchFamily="34" charset="0"/>
                <a:cs typeface="HRSD" panose="02000906030000020004" pitchFamily="2" charset="-78"/>
              </a:endParaRPr>
            </a:p>
          </p:txBody>
        </p:sp>
        <p:pic>
          <p:nvPicPr>
            <p:cNvPr id="19" name="Picture 18">
              <a:extLst>
                <a:ext uri="{FF2B5EF4-FFF2-40B4-BE49-F238E27FC236}">
                  <a16:creationId xmlns:a16="http://schemas.microsoft.com/office/drawing/2014/main" id="{48556669-1D09-4094-84FD-7C12B800F3D8}"/>
                </a:ext>
              </a:extLst>
            </p:cNvPr>
            <p:cNvPicPr>
              <a:picLocks noChangeAspect="1"/>
            </p:cNvPicPr>
            <p:nvPr/>
          </p:nvPicPr>
          <p:blipFill>
            <a:blip r:embed="rId3"/>
            <a:stretch>
              <a:fillRect/>
            </a:stretch>
          </p:blipFill>
          <p:spPr>
            <a:xfrm>
              <a:off x="8238935" y="1203486"/>
              <a:ext cx="814001" cy="814001"/>
            </a:xfrm>
            <a:prstGeom prst="rect">
              <a:avLst/>
            </a:prstGeom>
          </p:spPr>
        </p:pic>
      </p:grpSp>
      <p:grpSp>
        <p:nvGrpSpPr>
          <p:cNvPr id="20" name="Group 19">
            <a:extLst>
              <a:ext uri="{FF2B5EF4-FFF2-40B4-BE49-F238E27FC236}">
                <a16:creationId xmlns:a16="http://schemas.microsoft.com/office/drawing/2014/main" id="{354B82F6-C614-4C29-B5B0-A84892456477}"/>
              </a:ext>
            </a:extLst>
          </p:cNvPr>
          <p:cNvGrpSpPr/>
          <p:nvPr/>
        </p:nvGrpSpPr>
        <p:grpSpPr>
          <a:xfrm>
            <a:off x="5091561" y="4532316"/>
            <a:ext cx="4737537" cy="793805"/>
            <a:chOff x="4305300" y="2203333"/>
            <a:chExt cx="4737537" cy="793805"/>
          </a:xfrm>
        </p:grpSpPr>
        <p:sp>
          <p:nvSpPr>
            <p:cNvPr id="87" name="Rectangle 86">
              <a:extLst>
                <a:ext uri="{FF2B5EF4-FFF2-40B4-BE49-F238E27FC236}">
                  <a16:creationId xmlns:a16="http://schemas.microsoft.com/office/drawing/2014/main" id="{E9C6F62E-FC8C-4505-BEDF-3194C0946A17}"/>
                </a:ext>
              </a:extLst>
            </p:cNvPr>
            <p:cNvSpPr/>
            <p:nvPr/>
          </p:nvSpPr>
          <p:spPr>
            <a:xfrm>
              <a:off x="4305300" y="2372508"/>
              <a:ext cx="3651311" cy="5777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Low" rtl="1"/>
              <a:r>
                <a:rPr lang="ar-SA" sz="2400" dirty="0">
                  <a:solidFill>
                    <a:schemeClr val="tx1"/>
                  </a:solidFill>
                  <a:effectLst/>
                  <a:latin typeface="HRSD" panose="02000906030000020004" pitchFamily="2" charset="-78"/>
                  <a:ea typeface="Calibri" panose="020F0502020204030204" pitchFamily="34" charset="0"/>
                  <a:cs typeface="HRSD" panose="02000906030000020004" pitchFamily="2" charset="-78"/>
                </a:rPr>
                <a:t>الاجتماعات اليومية للسلامة والصحة المهنية (ما قبل بدء العمل).</a:t>
              </a:r>
              <a:endParaRPr lang="en-US" sz="2400" dirty="0">
                <a:solidFill>
                  <a:schemeClr val="tx1"/>
                </a:solidFill>
                <a:effectLst/>
                <a:latin typeface="HRSD" panose="02000906030000020004" pitchFamily="2" charset="-78"/>
                <a:ea typeface="Calibri" panose="020F0502020204030204" pitchFamily="34" charset="0"/>
                <a:cs typeface="HRSD" panose="02000906030000020004" pitchFamily="2" charset="-78"/>
              </a:endParaRPr>
            </a:p>
          </p:txBody>
        </p:sp>
        <p:pic>
          <p:nvPicPr>
            <p:cNvPr id="3076" name="Picture 4" descr="Safety at work - Free construction and tools icons">
              <a:extLst>
                <a:ext uri="{FF2B5EF4-FFF2-40B4-BE49-F238E27FC236}">
                  <a16:creationId xmlns:a16="http://schemas.microsoft.com/office/drawing/2014/main" id="{32226C88-AC94-4292-AE61-C815C7CCB44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9032" y="2203333"/>
              <a:ext cx="793805" cy="79380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2" name="Group 21">
            <a:extLst>
              <a:ext uri="{FF2B5EF4-FFF2-40B4-BE49-F238E27FC236}">
                <a16:creationId xmlns:a16="http://schemas.microsoft.com/office/drawing/2014/main" id="{AAC614DE-385D-4918-928F-7E26F4E3AEF3}"/>
              </a:ext>
            </a:extLst>
          </p:cNvPr>
          <p:cNvGrpSpPr/>
          <p:nvPr/>
        </p:nvGrpSpPr>
        <p:grpSpPr>
          <a:xfrm>
            <a:off x="5191032" y="3589384"/>
            <a:ext cx="4608927" cy="765317"/>
            <a:chOff x="4414870" y="3182984"/>
            <a:chExt cx="4608927" cy="765317"/>
          </a:xfrm>
        </p:grpSpPr>
        <p:sp>
          <p:nvSpPr>
            <p:cNvPr id="88" name="Rectangle 87">
              <a:extLst>
                <a:ext uri="{FF2B5EF4-FFF2-40B4-BE49-F238E27FC236}">
                  <a16:creationId xmlns:a16="http://schemas.microsoft.com/office/drawing/2014/main" id="{D0E8374C-81E8-46E8-AF98-D274156C778D}"/>
                </a:ext>
              </a:extLst>
            </p:cNvPr>
            <p:cNvSpPr/>
            <p:nvPr/>
          </p:nvSpPr>
          <p:spPr>
            <a:xfrm>
              <a:off x="4414870" y="3297132"/>
              <a:ext cx="3540641" cy="5777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Low" rtl="1"/>
              <a:r>
                <a:rPr lang="ar-SA" sz="2400" dirty="0">
                  <a:solidFill>
                    <a:schemeClr val="tx1"/>
                  </a:solidFill>
                  <a:latin typeface="HRSD" panose="02000906030000020004" pitchFamily="2" charset="-78"/>
                  <a:ea typeface="Calibri" panose="020F0502020204030204" pitchFamily="34" charset="0"/>
                  <a:cs typeface="HRSD" panose="02000906030000020004" pitchFamily="2" charset="-78"/>
                </a:rPr>
                <a:t>منشورات السلامة والصحة المهنية (صور/ إنفوجرافيك / فيديوهات....</a:t>
              </a:r>
              <a:r>
                <a:rPr lang="ar-DZ" sz="2400" dirty="0">
                  <a:solidFill>
                    <a:schemeClr val="tx1"/>
                  </a:solidFill>
                  <a:latin typeface="HRSD" panose="02000906030000020004" pitchFamily="2" charset="-78"/>
                  <a:ea typeface="Calibri" panose="020F0502020204030204" pitchFamily="34" charset="0"/>
                  <a:cs typeface="HRSD" panose="02000906030000020004" pitchFamily="2" charset="-78"/>
                </a:rPr>
                <a:t>)</a:t>
              </a:r>
              <a:r>
                <a:rPr lang="ar-SA" sz="2400" dirty="0">
                  <a:solidFill>
                    <a:schemeClr val="tx1"/>
                  </a:solidFill>
                  <a:latin typeface="HRSD" panose="02000906030000020004" pitchFamily="2" charset="-78"/>
                  <a:ea typeface="Calibri" panose="020F0502020204030204" pitchFamily="34" charset="0"/>
                  <a:cs typeface="HRSD" panose="02000906030000020004" pitchFamily="2" charset="-78"/>
                </a:rPr>
                <a:t>.</a:t>
              </a:r>
              <a:endParaRPr lang="en-US" sz="2400" dirty="0">
                <a:solidFill>
                  <a:schemeClr val="tx1"/>
                </a:solidFill>
                <a:latin typeface="HRSD" panose="02000906030000020004" pitchFamily="2" charset="-78"/>
                <a:ea typeface="Calibri" panose="020F0502020204030204" pitchFamily="34" charset="0"/>
                <a:cs typeface="HRSD" panose="02000906030000020004" pitchFamily="2" charset="-78"/>
              </a:endParaRPr>
            </a:p>
          </p:txBody>
        </p:sp>
        <p:pic>
          <p:nvPicPr>
            <p:cNvPr id="3078" name="Picture 6" descr="Video Editing Icon PNG Images, Vectors Free Download - Pngtree">
              <a:extLst>
                <a:ext uri="{FF2B5EF4-FFF2-40B4-BE49-F238E27FC236}">
                  <a16:creationId xmlns:a16="http://schemas.microsoft.com/office/drawing/2014/main" id="{EB08094D-0A9E-490F-B588-871820B14DB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58480" y="3182984"/>
              <a:ext cx="765317" cy="76531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3" name="Group 22">
            <a:extLst>
              <a:ext uri="{FF2B5EF4-FFF2-40B4-BE49-F238E27FC236}">
                <a16:creationId xmlns:a16="http://schemas.microsoft.com/office/drawing/2014/main" id="{23E1592C-7467-47C4-BBD4-3A619FFF2399}"/>
              </a:ext>
            </a:extLst>
          </p:cNvPr>
          <p:cNvGrpSpPr/>
          <p:nvPr/>
        </p:nvGrpSpPr>
        <p:grpSpPr>
          <a:xfrm>
            <a:off x="2852476" y="1145969"/>
            <a:ext cx="3034234" cy="793805"/>
            <a:chOff x="6096000" y="4004523"/>
            <a:chExt cx="3034234" cy="793805"/>
          </a:xfrm>
        </p:grpSpPr>
        <p:sp>
          <p:nvSpPr>
            <p:cNvPr id="89" name="Rectangle 88">
              <a:extLst>
                <a:ext uri="{FF2B5EF4-FFF2-40B4-BE49-F238E27FC236}">
                  <a16:creationId xmlns:a16="http://schemas.microsoft.com/office/drawing/2014/main" id="{001A430B-D088-4720-B983-E60B5C06DC6E}"/>
                </a:ext>
              </a:extLst>
            </p:cNvPr>
            <p:cNvSpPr/>
            <p:nvPr/>
          </p:nvSpPr>
          <p:spPr>
            <a:xfrm>
              <a:off x="6096000" y="4112355"/>
              <a:ext cx="1893231" cy="5777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Low" rtl="1"/>
              <a:r>
                <a:rPr lang="ar-SA" sz="2400" dirty="0">
                  <a:solidFill>
                    <a:schemeClr val="tx1"/>
                  </a:solidFill>
                  <a:effectLst/>
                  <a:latin typeface="HRSD" panose="02000906030000020004" pitchFamily="2" charset="-78"/>
                  <a:ea typeface="Calibri" panose="020F0502020204030204" pitchFamily="34" charset="0"/>
                  <a:cs typeface="HRSD" panose="02000906030000020004" pitchFamily="2" charset="-78"/>
                </a:rPr>
                <a:t>الحملات التوعوية واسعة النطاق.</a:t>
              </a:r>
              <a:endParaRPr lang="en-US" sz="2400" dirty="0">
                <a:solidFill>
                  <a:schemeClr val="tx1"/>
                </a:solidFill>
                <a:effectLst/>
                <a:latin typeface="HRSD" panose="02000906030000020004" pitchFamily="2" charset="-78"/>
                <a:ea typeface="Calibri" panose="020F0502020204030204" pitchFamily="34" charset="0"/>
                <a:cs typeface="HRSD" panose="02000906030000020004" pitchFamily="2" charset="-78"/>
              </a:endParaRPr>
            </a:p>
          </p:txBody>
        </p:sp>
        <p:pic>
          <p:nvPicPr>
            <p:cNvPr id="3080" name="Picture 8" descr="Campaign - Free marketing icons">
              <a:extLst>
                <a:ext uri="{FF2B5EF4-FFF2-40B4-BE49-F238E27FC236}">
                  <a16:creationId xmlns:a16="http://schemas.microsoft.com/office/drawing/2014/main" id="{17F3205F-0109-4E41-80E7-6F5203B03D9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36429" y="4004523"/>
              <a:ext cx="793805" cy="79380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6" name="Group 25">
            <a:extLst>
              <a:ext uri="{FF2B5EF4-FFF2-40B4-BE49-F238E27FC236}">
                <a16:creationId xmlns:a16="http://schemas.microsoft.com/office/drawing/2014/main" id="{1011E704-502D-4D5C-B77D-3895F3889DAE}"/>
              </a:ext>
            </a:extLst>
          </p:cNvPr>
          <p:cNvGrpSpPr/>
          <p:nvPr/>
        </p:nvGrpSpPr>
        <p:grpSpPr>
          <a:xfrm>
            <a:off x="5498367" y="5719548"/>
            <a:ext cx="4301592" cy="793805"/>
            <a:chOff x="4711700" y="4880006"/>
            <a:chExt cx="4301592" cy="793805"/>
          </a:xfrm>
        </p:grpSpPr>
        <p:sp>
          <p:nvSpPr>
            <p:cNvPr id="90" name="Rectangle 89">
              <a:extLst>
                <a:ext uri="{FF2B5EF4-FFF2-40B4-BE49-F238E27FC236}">
                  <a16:creationId xmlns:a16="http://schemas.microsoft.com/office/drawing/2014/main" id="{AA6C3502-42B6-4AA7-AFEC-4B97AFE4F205}"/>
                </a:ext>
              </a:extLst>
            </p:cNvPr>
            <p:cNvSpPr/>
            <p:nvPr/>
          </p:nvSpPr>
          <p:spPr>
            <a:xfrm>
              <a:off x="4711700" y="4958533"/>
              <a:ext cx="3277531" cy="5777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Low" rtl="1"/>
              <a:r>
                <a:rPr lang="ar-SA" sz="2400" dirty="0">
                  <a:solidFill>
                    <a:schemeClr val="tx1"/>
                  </a:solidFill>
                  <a:effectLst/>
                  <a:latin typeface="HRSD" panose="02000906030000020004" pitchFamily="2" charset="-78"/>
                  <a:ea typeface="Calibri" panose="020F0502020204030204" pitchFamily="34" charset="0"/>
                  <a:cs typeface="HRSD" panose="02000906030000020004" pitchFamily="2" charset="-78"/>
                </a:rPr>
                <a:t>الحوارات المباشرة والملاحظات أثناء عمليات التفتيش الدوري.</a:t>
              </a:r>
              <a:endParaRPr lang="en-US" sz="2400" dirty="0">
                <a:solidFill>
                  <a:schemeClr val="tx1"/>
                </a:solidFill>
                <a:effectLst/>
                <a:latin typeface="HRSD" panose="02000906030000020004" pitchFamily="2" charset="-78"/>
                <a:ea typeface="Calibri" panose="020F0502020204030204" pitchFamily="34" charset="0"/>
                <a:cs typeface="HRSD" panose="02000906030000020004" pitchFamily="2" charset="-78"/>
              </a:endParaRPr>
            </a:p>
          </p:txBody>
        </p:sp>
        <p:pic>
          <p:nvPicPr>
            <p:cNvPr id="25" name="Picture 24">
              <a:extLst>
                <a:ext uri="{FF2B5EF4-FFF2-40B4-BE49-F238E27FC236}">
                  <a16:creationId xmlns:a16="http://schemas.microsoft.com/office/drawing/2014/main" id="{48A9A3B1-59AC-4683-B614-9E40C40C3CC9}"/>
                </a:ext>
              </a:extLst>
            </p:cNvPr>
            <p:cNvPicPr>
              <a:picLocks noChangeAspect="1"/>
            </p:cNvPicPr>
            <p:nvPr/>
          </p:nvPicPr>
          <p:blipFill>
            <a:blip r:embed="rId7"/>
            <a:stretch>
              <a:fillRect/>
            </a:stretch>
          </p:blipFill>
          <p:spPr>
            <a:xfrm>
              <a:off x="8219487" y="4880006"/>
              <a:ext cx="793805" cy="793805"/>
            </a:xfrm>
            <a:prstGeom prst="rect">
              <a:avLst/>
            </a:prstGeom>
          </p:spPr>
        </p:pic>
      </p:grpSp>
      <p:grpSp>
        <p:nvGrpSpPr>
          <p:cNvPr id="34" name="Group 33">
            <a:extLst>
              <a:ext uri="{FF2B5EF4-FFF2-40B4-BE49-F238E27FC236}">
                <a16:creationId xmlns:a16="http://schemas.microsoft.com/office/drawing/2014/main" id="{93523FF5-C4EF-4C1A-BAF7-0453805312D9}"/>
              </a:ext>
            </a:extLst>
          </p:cNvPr>
          <p:cNvGrpSpPr/>
          <p:nvPr/>
        </p:nvGrpSpPr>
        <p:grpSpPr>
          <a:xfrm>
            <a:off x="2598476" y="2461085"/>
            <a:ext cx="2950039" cy="579620"/>
            <a:chOff x="5787806" y="5913894"/>
            <a:chExt cx="2950039" cy="579620"/>
          </a:xfrm>
        </p:grpSpPr>
        <p:sp>
          <p:nvSpPr>
            <p:cNvPr id="91" name="Rectangle 90">
              <a:extLst>
                <a:ext uri="{FF2B5EF4-FFF2-40B4-BE49-F238E27FC236}">
                  <a16:creationId xmlns:a16="http://schemas.microsoft.com/office/drawing/2014/main" id="{D5353AA2-7EBE-4081-8B36-DB6F6CA03219}"/>
                </a:ext>
              </a:extLst>
            </p:cNvPr>
            <p:cNvSpPr/>
            <p:nvPr/>
          </p:nvSpPr>
          <p:spPr>
            <a:xfrm>
              <a:off x="5787806" y="5913894"/>
              <a:ext cx="2201425" cy="5777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Low" rtl="1"/>
              <a:r>
                <a:rPr lang="ar-SA" sz="2400" dirty="0">
                  <a:solidFill>
                    <a:schemeClr val="tx1"/>
                  </a:solidFill>
                  <a:effectLst/>
                  <a:latin typeface="HRSD" panose="02000906030000020004" pitchFamily="2" charset="-78"/>
                  <a:ea typeface="Calibri" panose="020F0502020204030204" pitchFamily="34" charset="0"/>
                  <a:cs typeface="HRSD" panose="02000906030000020004" pitchFamily="2" charset="-78"/>
                </a:rPr>
                <a:t>بودكاست السلامة والصحة المهنية.</a:t>
              </a:r>
              <a:endParaRPr lang="en-US" sz="2400" dirty="0">
                <a:solidFill>
                  <a:schemeClr val="tx1"/>
                </a:solidFill>
                <a:effectLst/>
                <a:latin typeface="HRSD" panose="02000906030000020004" pitchFamily="2" charset="-78"/>
                <a:ea typeface="Calibri" panose="020F0502020204030204" pitchFamily="34" charset="0"/>
                <a:cs typeface="HRSD" panose="02000906030000020004" pitchFamily="2" charset="-78"/>
              </a:endParaRPr>
            </a:p>
          </p:txBody>
        </p:sp>
        <p:pic>
          <p:nvPicPr>
            <p:cNvPr id="33" name="Picture 32">
              <a:extLst>
                <a:ext uri="{FF2B5EF4-FFF2-40B4-BE49-F238E27FC236}">
                  <a16:creationId xmlns:a16="http://schemas.microsoft.com/office/drawing/2014/main" id="{162F8E0C-B47B-45DF-9742-882A2F05ADE4}"/>
                </a:ext>
              </a:extLst>
            </p:cNvPr>
            <p:cNvPicPr>
              <a:picLocks noChangeAspect="1"/>
            </p:cNvPicPr>
            <p:nvPr/>
          </p:nvPicPr>
          <p:blipFill>
            <a:blip r:embed="rId8"/>
            <a:stretch>
              <a:fillRect/>
            </a:stretch>
          </p:blipFill>
          <p:spPr>
            <a:xfrm>
              <a:off x="8160132" y="5915801"/>
              <a:ext cx="577713" cy="577713"/>
            </a:xfrm>
            <a:prstGeom prst="rect">
              <a:avLst/>
            </a:prstGeom>
          </p:spPr>
        </p:pic>
      </p:grpSp>
    </p:spTree>
    <p:extLst>
      <p:ext uri="{BB962C8B-B14F-4D97-AF65-F5344CB8AC3E}">
        <p14:creationId xmlns:p14="http://schemas.microsoft.com/office/powerpoint/2010/main" val="421189842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additive="base">
                                        <p:cTn id="13" dur="500" fill="hold"/>
                                        <p:tgtEl>
                                          <p:spTgt spid="23"/>
                                        </p:tgtEl>
                                        <p:attrNameLst>
                                          <p:attrName>ppt_x</p:attrName>
                                        </p:attrNameLst>
                                      </p:cBhvr>
                                      <p:tavLst>
                                        <p:tav tm="0">
                                          <p:val>
                                            <p:strVal val="1+#ppt_w/2"/>
                                          </p:val>
                                        </p:tav>
                                        <p:tav tm="100000">
                                          <p:val>
                                            <p:strVal val="#ppt_x"/>
                                          </p:val>
                                        </p:tav>
                                      </p:tavLst>
                                    </p:anim>
                                    <p:anim calcmode="lin" valueType="num">
                                      <p:cBhvr additive="base">
                                        <p:cTn id="14"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1+#ppt_w/2"/>
                                          </p:val>
                                        </p:tav>
                                        <p:tav tm="100000">
                                          <p:val>
                                            <p:strVal val="#ppt_x"/>
                                          </p:val>
                                        </p:tav>
                                      </p:tavLst>
                                    </p:anim>
                                    <p:anim calcmode="lin" valueType="num">
                                      <p:cBhvr additive="base">
                                        <p:cTn id="20"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additive="base">
                                        <p:cTn id="25" dur="500" fill="hold"/>
                                        <p:tgtEl>
                                          <p:spTgt spid="34"/>
                                        </p:tgtEl>
                                        <p:attrNameLst>
                                          <p:attrName>ppt_x</p:attrName>
                                        </p:attrNameLst>
                                      </p:cBhvr>
                                      <p:tavLst>
                                        <p:tav tm="0">
                                          <p:val>
                                            <p:strVal val="1+#ppt_w/2"/>
                                          </p:val>
                                        </p:tav>
                                        <p:tav tm="100000">
                                          <p:val>
                                            <p:strVal val="#ppt_x"/>
                                          </p:val>
                                        </p:tav>
                                      </p:tavLst>
                                    </p:anim>
                                    <p:anim calcmode="lin" valueType="num">
                                      <p:cBhvr additive="base">
                                        <p:cTn id="26" dur="5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nodeType="click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1+#ppt_w/2"/>
                                          </p:val>
                                        </p:tav>
                                        <p:tav tm="100000">
                                          <p:val>
                                            <p:strVal val="#ppt_x"/>
                                          </p:val>
                                        </p:tav>
                                      </p:tavLst>
                                    </p:anim>
                                    <p:anim calcmode="lin" valueType="num">
                                      <p:cBhvr additive="base">
                                        <p:cTn id="32"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1+#ppt_w/2"/>
                                          </p:val>
                                        </p:tav>
                                        <p:tav tm="100000">
                                          <p:val>
                                            <p:strVal val="#ppt_x"/>
                                          </p:val>
                                        </p:tav>
                                      </p:tavLst>
                                    </p:anim>
                                    <p:anim calcmode="lin" valueType="num">
                                      <p:cBhvr additive="base">
                                        <p:cTn id="38"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nodeType="click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additive="base">
                                        <p:cTn id="43" dur="500" fill="hold"/>
                                        <p:tgtEl>
                                          <p:spTgt spid="26"/>
                                        </p:tgtEl>
                                        <p:attrNameLst>
                                          <p:attrName>ppt_x</p:attrName>
                                        </p:attrNameLst>
                                      </p:cBhvr>
                                      <p:tavLst>
                                        <p:tav tm="0">
                                          <p:val>
                                            <p:strVal val="1+#ppt_w/2"/>
                                          </p:val>
                                        </p:tav>
                                        <p:tav tm="100000">
                                          <p:val>
                                            <p:strVal val="#ppt_x"/>
                                          </p:val>
                                        </p:tav>
                                      </p:tavLst>
                                    </p:anim>
                                    <p:anim calcmode="lin" valueType="num">
                                      <p:cBhvr additive="base">
                                        <p:cTn id="44"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0EEF0"/>
        </a:solidFill>
        <a:effectLst/>
      </p:bgPr>
    </p:bg>
    <p:spTree>
      <p:nvGrpSpPr>
        <p:cNvPr id="1" name=""/>
        <p:cNvGrpSpPr/>
        <p:nvPr/>
      </p:nvGrpSpPr>
      <p:grpSpPr>
        <a:xfrm>
          <a:off x="0" y="0"/>
          <a:ext cx="0" cy="0"/>
          <a:chOff x="0" y="0"/>
          <a:chExt cx="0" cy="0"/>
        </a:xfrm>
      </p:grpSpPr>
      <p:grpSp>
        <p:nvGrpSpPr>
          <p:cNvPr id="32" name="Group 31">
            <a:extLst>
              <a:ext uri="{FF2B5EF4-FFF2-40B4-BE49-F238E27FC236}">
                <a16:creationId xmlns:a16="http://schemas.microsoft.com/office/drawing/2014/main" id="{DEA36CD1-A232-45C6-81D0-FF676E79B61E}"/>
              </a:ext>
            </a:extLst>
          </p:cNvPr>
          <p:cNvGrpSpPr/>
          <p:nvPr/>
        </p:nvGrpSpPr>
        <p:grpSpPr>
          <a:xfrm>
            <a:off x="-881742" y="0"/>
            <a:ext cx="13073742" cy="6858000"/>
            <a:chOff x="-1030514" y="0"/>
            <a:chExt cx="13073742" cy="6858000"/>
          </a:xfrm>
        </p:grpSpPr>
        <p:sp>
          <p:nvSpPr>
            <p:cNvPr id="28" name="Rectangle 27">
              <a:extLst>
                <a:ext uri="{FF2B5EF4-FFF2-40B4-BE49-F238E27FC236}">
                  <a16:creationId xmlns:a16="http://schemas.microsoft.com/office/drawing/2014/main" id="{A11D4488-BEEE-4523-BF4A-73C4C95CCD2B}"/>
                </a:ext>
              </a:extLst>
            </p:cNvPr>
            <p:cNvSpPr/>
            <p:nvPr/>
          </p:nvSpPr>
          <p:spPr>
            <a:xfrm>
              <a:off x="-1030514"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E278C53F-B948-4E20-B061-EB63FF9E5B5F}"/>
                </a:ext>
              </a:extLst>
            </p:cNvPr>
            <p:cNvSpPr/>
            <p:nvPr/>
          </p:nvSpPr>
          <p:spPr>
            <a:xfrm>
              <a:off x="10609943" y="2732314"/>
              <a:ext cx="551543" cy="1393371"/>
            </a:xfrm>
            <a:prstGeom prst="rect">
              <a:avLst/>
            </a:pr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Isosceles Triangle 30">
              <a:extLst>
                <a:ext uri="{FF2B5EF4-FFF2-40B4-BE49-F238E27FC236}">
                  <a16:creationId xmlns:a16="http://schemas.microsoft.com/office/drawing/2014/main" id="{6F9AD1C9-B71A-4D8D-8F52-77292535D056}"/>
                </a:ext>
              </a:extLst>
            </p:cNvPr>
            <p:cNvSpPr/>
            <p:nvPr/>
          </p:nvSpPr>
          <p:spPr>
            <a:xfrm rot="5400000">
              <a:off x="10412186" y="2988127"/>
              <a:ext cx="2380342" cy="881743"/>
            </a:xfrm>
            <a:prstGeom prst="triangle">
              <a:avLst/>
            </a:prstGeom>
            <a:solidFill>
              <a:srgbClr val="2BB5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2" name="Rectangle 131">
            <a:extLst>
              <a:ext uri="{FF2B5EF4-FFF2-40B4-BE49-F238E27FC236}">
                <a16:creationId xmlns:a16="http://schemas.microsoft.com/office/drawing/2014/main" id="{71883E71-270A-4B7A-A6F1-8D930DCFAE74}"/>
              </a:ext>
            </a:extLst>
          </p:cNvPr>
          <p:cNvSpPr/>
          <p:nvPr/>
        </p:nvSpPr>
        <p:spPr>
          <a:xfrm>
            <a:off x="-1428461" y="-52618"/>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Rectangle 136">
            <a:extLst>
              <a:ext uri="{FF2B5EF4-FFF2-40B4-BE49-F238E27FC236}">
                <a16:creationId xmlns:a16="http://schemas.microsoft.com/office/drawing/2014/main" id="{CEFA7B59-6C33-4D92-B710-A74B87EF968C}"/>
              </a:ext>
            </a:extLst>
          </p:cNvPr>
          <p:cNvSpPr/>
          <p:nvPr/>
        </p:nvSpPr>
        <p:spPr>
          <a:xfrm>
            <a:off x="-1994919" y="-161502"/>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2D5FAE30-18D0-421E-B443-BBA42DAD0FC9}"/>
              </a:ext>
            </a:extLst>
          </p:cNvPr>
          <p:cNvSpPr txBox="1"/>
          <p:nvPr/>
        </p:nvSpPr>
        <p:spPr>
          <a:xfrm>
            <a:off x="4194669" y="5075413"/>
            <a:ext cx="2191086" cy="646331"/>
          </a:xfrm>
          <a:prstGeom prst="rect">
            <a:avLst/>
          </a:prstGeom>
          <a:noFill/>
        </p:spPr>
        <p:txBody>
          <a:bodyPr wrap="square" rtlCol="0">
            <a:spAutoFit/>
          </a:bodyPr>
          <a:lstStyle/>
          <a:p>
            <a:pPr algn="ctr" rtl="1"/>
            <a:r>
              <a:rPr lang="ar-SA" b="1" dirty="0">
                <a:solidFill>
                  <a:srgbClr val="FEC630"/>
                </a:solidFill>
                <a:latin typeface="HRSD" panose="02000906030000020004" pitchFamily="2" charset="-78"/>
                <a:cs typeface="HRSD" panose="02000906030000020004" pitchFamily="2" charset="-78"/>
              </a:rPr>
              <a:t>المسؤولون وأصحاب القرار والمشرفون والمهندسون </a:t>
            </a:r>
            <a:endParaRPr lang="en-US" b="1" dirty="0">
              <a:solidFill>
                <a:srgbClr val="FEC630"/>
              </a:solidFill>
              <a:latin typeface="HRSD" panose="02000906030000020004" pitchFamily="2" charset="-78"/>
              <a:cs typeface="HRSD" panose="02000906030000020004" pitchFamily="2" charset="-78"/>
            </a:endParaRPr>
          </a:p>
        </p:txBody>
      </p:sp>
      <p:sp>
        <p:nvSpPr>
          <p:cNvPr id="58" name="TextBox 57">
            <a:extLst>
              <a:ext uri="{FF2B5EF4-FFF2-40B4-BE49-F238E27FC236}">
                <a16:creationId xmlns:a16="http://schemas.microsoft.com/office/drawing/2014/main" id="{BC0B248D-6EF4-4F67-BF38-F37D0FC5191F}"/>
              </a:ext>
            </a:extLst>
          </p:cNvPr>
          <p:cNvSpPr txBox="1"/>
          <p:nvPr/>
        </p:nvSpPr>
        <p:spPr>
          <a:xfrm>
            <a:off x="2564402" y="1262315"/>
            <a:ext cx="1743839" cy="646331"/>
          </a:xfrm>
          <a:prstGeom prst="rect">
            <a:avLst/>
          </a:prstGeom>
          <a:noFill/>
        </p:spPr>
        <p:txBody>
          <a:bodyPr wrap="square" rtlCol="0">
            <a:spAutoFit/>
          </a:bodyPr>
          <a:lstStyle/>
          <a:p>
            <a:pPr algn="ctr" rtl="1"/>
            <a:r>
              <a:rPr lang="ar-SA" b="1" dirty="0">
                <a:solidFill>
                  <a:srgbClr val="00B050"/>
                </a:solidFill>
                <a:latin typeface="HRSD" panose="02000906030000020004" pitchFamily="2" charset="-78"/>
                <a:cs typeface="HRSD" panose="02000906030000020004" pitchFamily="2" charset="-78"/>
              </a:rPr>
              <a:t>العاملون في الصفوف الأمامية </a:t>
            </a:r>
            <a:endParaRPr lang="en-US" b="1" dirty="0">
              <a:solidFill>
                <a:srgbClr val="00B050"/>
              </a:solidFill>
              <a:latin typeface="HRSD" panose="02000906030000020004" pitchFamily="2" charset="-78"/>
              <a:cs typeface="HRSD" panose="02000906030000020004" pitchFamily="2" charset="-78"/>
            </a:endParaRPr>
          </a:p>
        </p:txBody>
      </p:sp>
      <p:sp>
        <p:nvSpPr>
          <p:cNvPr id="66" name="TextBox 65">
            <a:extLst>
              <a:ext uri="{FF2B5EF4-FFF2-40B4-BE49-F238E27FC236}">
                <a16:creationId xmlns:a16="http://schemas.microsoft.com/office/drawing/2014/main" id="{FC7A0206-5DA1-4B91-AE22-5C3FCB569643}"/>
              </a:ext>
            </a:extLst>
          </p:cNvPr>
          <p:cNvSpPr txBox="1"/>
          <p:nvPr/>
        </p:nvSpPr>
        <p:spPr>
          <a:xfrm>
            <a:off x="7697075" y="1815780"/>
            <a:ext cx="1143980" cy="400110"/>
          </a:xfrm>
          <a:prstGeom prst="rect">
            <a:avLst/>
          </a:prstGeom>
          <a:noFill/>
        </p:spPr>
        <p:txBody>
          <a:bodyPr wrap="square" rtlCol="0">
            <a:spAutoFit/>
          </a:bodyPr>
          <a:lstStyle/>
          <a:p>
            <a:pPr algn="ctr"/>
            <a:r>
              <a:rPr lang="ar-SA" sz="2000" b="1" dirty="0">
                <a:solidFill>
                  <a:srgbClr val="10BBEF"/>
                </a:solidFill>
                <a:latin typeface="HRSD" panose="02000906030000020004" pitchFamily="2" charset="-78"/>
                <a:cs typeface="HRSD" panose="02000906030000020004" pitchFamily="2" charset="-78"/>
              </a:rPr>
              <a:t>الأخصائيون </a:t>
            </a:r>
            <a:endParaRPr lang="en-US" sz="2000" b="1" dirty="0">
              <a:solidFill>
                <a:srgbClr val="10BBEF"/>
              </a:solidFill>
              <a:latin typeface="HRSD" panose="02000906030000020004" pitchFamily="2" charset="-78"/>
              <a:cs typeface="HRSD" panose="02000906030000020004" pitchFamily="2" charset="-78"/>
            </a:endParaRPr>
          </a:p>
        </p:txBody>
      </p:sp>
      <p:sp>
        <p:nvSpPr>
          <p:cNvPr id="141" name="Rectangle 140">
            <a:extLst>
              <a:ext uri="{FF2B5EF4-FFF2-40B4-BE49-F238E27FC236}">
                <a16:creationId xmlns:a16="http://schemas.microsoft.com/office/drawing/2014/main" id="{D933D379-7D7A-4103-8EEC-86CB419CCA04}"/>
              </a:ext>
            </a:extLst>
          </p:cNvPr>
          <p:cNvSpPr/>
          <p:nvPr/>
        </p:nvSpPr>
        <p:spPr>
          <a:xfrm>
            <a:off x="-10555422"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HRSD" panose="02000906030000020004" pitchFamily="2" charset="-78"/>
              <a:cs typeface="HRSD" panose="02000906030000020004" pitchFamily="2" charset="-78"/>
            </a:endParaRPr>
          </a:p>
        </p:txBody>
      </p:sp>
      <p:sp>
        <p:nvSpPr>
          <p:cNvPr id="145" name="Rectangle 144">
            <a:extLst>
              <a:ext uri="{FF2B5EF4-FFF2-40B4-BE49-F238E27FC236}">
                <a16:creationId xmlns:a16="http://schemas.microsoft.com/office/drawing/2014/main" id="{C9DA9384-3839-493B-B3B7-E30AB3AF2814}"/>
              </a:ext>
            </a:extLst>
          </p:cNvPr>
          <p:cNvSpPr/>
          <p:nvPr/>
        </p:nvSpPr>
        <p:spPr>
          <a:xfrm>
            <a:off x="-11113074"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Rectangle 148">
            <a:extLst>
              <a:ext uri="{FF2B5EF4-FFF2-40B4-BE49-F238E27FC236}">
                <a16:creationId xmlns:a16="http://schemas.microsoft.com/office/drawing/2014/main" id="{1A5DCC23-4EAA-4F6E-96F0-5B2AE8EA2086}"/>
              </a:ext>
            </a:extLst>
          </p:cNvPr>
          <p:cNvSpPr/>
          <p:nvPr/>
        </p:nvSpPr>
        <p:spPr>
          <a:xfrm>
            <a:off x="-11668599" y="52618"/>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TextBox 90">
            <a:extLst>
              <a:ext uri="{FF2B5EF4-FFF2-40B4-BE49-F238E27FC236}">
                <a16:creationId xmlns:a16="http://schemas.microsoft.com/office/drawing/2014/main" id="{97194E10-93E1-48A4-BF3E-8463992FD5F2}"/>
              </a:ext>
            </a:extLst>
          </p:cNvPr>
          <p:cNvSpPr txBox="1"/>
          <p:nvPr/>
        </p:nvSpPr>
        <p:spPr>
          <a:xfrm rot="16200000">
            <a:off x="7591654" y="3136610"/>
            <a:ext cx="6857998" cy="584775"/>
          </a:xfrm>
          <a:prstGeom prst="rect">
            <a:avLst/>
          </a:prstGeom>
          <a:solidFill>
            <a:srgbClr val="E57B33"/>
          </a:solidFill>
        </p:spPr>
        <p:txBody>
          <a:bodyPr wrap="square" rtlCol="0">
            <a:spAutoFit/>
          </a:bodyPr>
          <a:lstStyle/>
          <a:p>
            <a:pPr algn="ctr"/>
            <a:r>
              <a:rPr lang="ar-DZ" sz="3200" b="1" dirty="0">
                <a:solidFill>
                  <a:schemeClr val="bg1"/>
                </a:solidFill>
                <a:latin typeface="HRSD" panose="02000906030000020004" pitchFamily="2" charset="-78"/>
                <a:cs typeface="HRSD" panose="02000906030000020004" pitchFamily="2" charset="-78"/>
              </a:rPr>
              <a:t>السلوك والثقافة والمبادئ</a:t>
            </a:r>
          </a:p>
        </p:txBody>
      </p:sp>
      <p:sp>
        <p:nvSpPr>
          <p:cNvPr id="92" name="TextBox 91">
            <a:extLst>
              <a:ext uri="{FF2B5EF4-FFF2-40B4-BE49-F238E27FC236}">
                <a16:creationId xmlns:a16="http://schemas.microsoft.com/office/drawing/2014/main" id="{7F3582D2-6D6F-4CD3-9B4A-1456EAADC238}"/>
              </a:ext>
            </a:extLst>
          </p:cNvPr>
          <p:cNvSpPr txBox="1"/>
          <p:nvPr/>
        </p:nvSpPr>
        <p:spPr>
          <a:xfrm rot="16200000">
            <a:off x="7002216" y="3136608"/>
            <a:ext cx="6857998" cy="584775"/>
          </a:xfrm>
          <a:prstGeom prst="rect">
            <a:avLst/>
          </a:prstGeom>
          <a:solidFill>
            <a:srgbClr val="158285"/>
          </a:solidFill>
        </p:spPr>
        <p:txBody>
          <a:bodyPr wrap="square" rtlCol="0">
            <a:spAutoFit/>
          </a:bodyPr>
          <a:lstStyle/>
          <a:p>
            <a:pPr algn="ctr"/>
            <a:r>
              <a:rPr lang="ar-DZ" sz="3200" b="1" dirty="0">
                <a:solidFill>
                  <a:schemeClr val="bg1"/>
                </a:solidFill>
                <a:latin typeface="HRSD" panose="02000906030000020004" pitchFamily="2" charset="-78"/>
                <a:cs typeface="HRSD" panose="02000906030000020004" pitchFamily="2" charset="-78"/>
              </a:rPr>
              <a:t>أفضل الممارسات للتوعية</a:t>
            </a:r>
          </a:p>
        </p:txBody>
      </p:sp>
      <p:sp>
        <p:nvSpPr>
          <p:cNvPr id="93" name="TextBox 92">
            <a:extLst>
              <a:ext uri="{FF2B5EF4-FFF2-40B4-BE49-F238E27FC236}">
                <a16:creationId xmlns:a16="http://schemas.microsoft.com/office/drawing/2014/main" id="{0AADB10D-9418-4EF5-92EB-9783544E792F}"/>
              </a:ext>
            </a:extLst>
          </p:cNvPr>
          <p:cNvSpPr txBox="1"/>
          <p:nvPr/>
        </p:nvSpPr>
        <p:spPr>
          <a:xfrm rot="16200000">
            <a:off x="6433089" y="3167388"/>
            <a:ext cx="6857997" cy="523220"/>
          </a:xfrm>
          <a:prstGeom prst="rect">
            <a:avLst/>
          </a:prstGeom>
          <a:solidFill>
            <a:srgbClr val="00B050"/>
          </a:solidFill>
        </p:spPr>
        <p:txBody>
          <a:bodyPr wrap="square" rtlCol="0">
            <a:spAutoFit/>
          </a:bodyPr>
          <a:lstStyle/>
          <a:p>
            <a:pPr algn="ctr"/>
            <a:r>
              <a:rPr lang="ar-DZ" sz="2800" b="1" dirty="0">
                <a:solidFill>
                  <a:schemeClr val="bg1"/>
                </a:solidFill>
                <a:latin typeface="HRSD" panose="02000906030000020004" pitchFamily="2" charset="-78"/>
                <a:cs typeface="HRSD" panose="02000906030000020004" pitchFamily="2" charset="-78"/>
              </a:rPr>
              <a:t>الفئات المستهدفة بالتوعية في السلامة والصحة المهنية</a:t>
            </a:r>
          </a:p>
        </p:txBody>
      </p:sp>
      <p:sp>
        <p:nvSpPr>
          <p:cNvPr id="94" name="TextBox 93">
            <a:extLst>
              <a:ext uri="{FF2B5EF4-FFF2-40B4-BE49-F238E27FC236}">
                <a16:creationId xmlns:a16="http://schemas.microsoft.com/office/drawing/2014/main" id="{7B1BC422-E9BC-489C-9943-879E7CE25DA5}"/>
              </a:ext>
            </a:extLst>
          </p:cNvPr>
          <p:cNvSpPr txBox="1"/>
          <p:nvPr/>
        </p:nvSpPr>
        <p:spPr>
          <a:xfrm rot="16200000">
            <a:off x="-2050641" y="3151911"/>
            <a:ext cx="6857999" cy="523220"/>
          </a:xfrm>
          <a:prstGeom prst="rect">
            <a:avLst/>
          </a:prstGeom>
          <a:solidFill>
            <a:schemeClr val="accent2"/>
          </a:solidFill>
        </p:spPr>
        <p:txBody>
          <a:bodyPr wrap="square" rtlCol="0">
            <a:spAutoFit/>
          </a:bodyPr>
          <a:lstStyle/>
          <a:p>
            <a:pPr algn="ctr"/>
            <a:r>
              <a:rPr lang="ar-DZ" sz="2800" b="1" dirty="0">
                <a:solidFill>
                  <a:schemeClr val="bg1"/>
                </a:solidFill>
                <a:latin typeface="HRSD" panose="02000906030000020004" pitchFamily="2" charset="-78"/>
                <a:cs typeface="HRSD" panose="02000906030000020004" pitchFamily="2" charset="-78"/>
              </a:rPr>
              <a:t>الأثر المتوقع للتوعية على السلامة والصحة المهنية</a:t>
            </a:r>
          </a:p>
        </p:txBody>
      </p:sp>
      <p:sp>
        <p:nvSpPr>
          <p:cNvPr id="95" name="TextBox 94">
            <a:extLst>
              <a:ext uri="{FF2B5EF4-FFF2-40B4-BE49-F238E27FC236}">
                <a16:creationId xmlns:a16="http://schemas.microsoft.com/office/drawing/2014/main" id="{99D8F1A6-7BF2-4452-81ED-E99B1C6E9BE9}"/>
              </a:ext>
            </a:extLst>
          </p:cNvPr>
          <p:cNvSpPr txBox="1"/>
          <p:nvPr/>
        </p:nvSpPr>
        <p:spPr>
          <a:xfrm rot="16200000">
            <a:off x="-2587669" y="3136609"/>
            <a:ext cx="6857998" cy="584775"/>
          </a:xfrm>
          <a:prstGeom prst="rect">
            <a:avLst/>
          </a:prstGeom>
          <a:solidFill>
            <a:srgbClr val="92D050"/>
          </a:solidFill>
        </p:spPr>
        <p:txBody>
          <a:bodyPr wrap="square" rtlCol="0">
            <a:spAutoFit/>
          </a:bodyPr>
          <a:lstStyle/>
          <a:p>
            <a:pPr algn="ctr"/>
            <a:r>
              <a:rPr lang="ar-DZ" sz="3200" b="1" dirty="0">
                <a:solidFill>
                  <a:schemeClr val="bg1"/>
                </a:solidFill>
                <a:latin typeface="HRSD" panose="02000906030000020004" pitchFamily="2" charset="-78"/>
                <a:cs typeface="HRSD" panose="02000906030000020004" pitchFamily="2" charset="-78"/>
              </a:rPr>
              <a:t>المحتوى التوعوي في السلامة والصحة المهنية</a:t>
            </a:r>
          </a:p>
        </p:txBody>
      </p:sp>
      <p:sp>
        <p:nvSpPr>
          <p:cNvPr id="96" name="TextBox 95">
            <a:extLst>
              <a:ext uri="{FF2B5EF4-FFF2-40B4-BE49-F238E27FC236}">
                <a16:creationId xmlns:a16="http://schemas.microsoft.com/office/drawing/2014/main" id="{DF87C4D2-A352-4D19-B64D-513F36E4113E}"/>
              </a:ext>
            </a:extLst>
          </p:cNvPr>
          <p:cNvSpPr txBox="1"/>
          <p:nvPr/>
        </p:nvSpPr>
        <p:spPr>
          <a:xfrm rot="16200000">
            <a:off x="-3102786" y="3228944"/>
            <a:ext cx="6857997" cy="400110"/>
          </a:xfrm>
          <a:prstGeom prst="rect">
            <a:avLst/>
          </a:prstGeom>
          <a:solidFill>
            <a:srgbClr val="00B050"/>
          </a:solidFill>
        </p:spPr>
        <p:txBody>
          <a:bodyPr wrap="square" rtlCol="0">
            <a:spAutoFit/>
          </a:bodyPr>
          <a:lstStyle/>
          <a:p>
            <a:pPr algn="ctr"/>
            <a:r>
              <a:rPr lang="ar-DZ" sz="2000" b="1" dirty="0">
                <a:solidFill>
                  <a:schemeClr val="bg1"/>
                </a:solidFill>
                <a:latin typeface="HRSD" panose="02000906030000020004" pitchFamily="2" charset="-78"/>
                <a:cs typeface="HRSD" panose="02000906030000020004" pitchFamily="2" charset="-78"/>
              </a:rPr>
              <a:t>دور الجهات ذات العلاقة في التوعية بالسلامة والصحة المهنية في بيئة العمل</a:t>
            </a:r>
          </a:p>
        </p:txBody>
      </p:sp>
      <p:grpSp>
        <p:nvGrpSpPr>
          <p:cNvPr id="7" name="Group 6">
            <a:extLst>
              <a:ext uri="{FF2B5EF4-FFF2-40B4-BE49-F238E27FC236}">
                <a16:creationId xmlns:a16="http://schemas.microsoft.com/office/drawing/2014/main" id="{8A8A0F76-F464-4A26-9C72-11A8F394DAB6}"/>
              </a:ext>
            </a:extLst>
          </p:cNvPr>
          <p:cNvGrpSpPr/>
          <p:nvPr/>
        </p:nvGrpSpPr>
        <p:grpSpPr>
          <a:xfrm>
            <a:off x="4396179" y="1749091"/>
            <a:ext cx="1734337" cy="1780216"/>
            <a:chOff x="4318855" y="2172391"/>
            <a:chExt cx="1843314" cy="1843314"/>
          </a:xfrm>
        </p:grpSpPr>
        <p:sp>
          <p:nvSpPr>
            <p:cNvPr id="49" name="Oval 48">
              <a:extLst>
                <a:ext uri="{FF2B5EF4-FFF2-40B4-BE49-F238E27FC236}">
                  <a16:creationId xmlns:a16="http://schemas.microsoft.com/office/drawing/2014/main" id="{EB3FBD04-7F6E-40B6-8A25-85674A9CA2DB}"/>
                </a:ext>
              </a:extLst>
            </p:cNvPr>
            <p:cNvSpPr/>
            <p:nvPr/>
          </p:nvSpPr>
          <p:spPr>
            <a:xfrm>
              <a:off x="4318855" y="2172391"/>
              <a:ext cx="1843314" cy="1843314"/>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1818DF9F-0373-4552-A9A6-3D76A102F939}"/>
                </a:ext>
              </a:extLst>
            </p:cNvPr>
            <p:cNvPicPr>
              <a:picLocks noChangeAspect="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4641225" y="2304219"/>
              <a:ext cx="1400970" cy="1400970"/>
            </a:xfrm>
            <a:prstGeom prst="rect">
              <a:avLst/>
            </a:prstGeom>
            <a:noFill/>
          </p:spPr>
        </p:pic>
      </p:grpSp>
      <p:grpSp>
        <p:nvGrpSpPr>
          <p:cNvPr id="11" name="Group 10">
            <a:extLst>
              <a:ext uri="{FF2B5EF4-FFF2-40B4-BE49-F238E27FC236}">
                <a16:creationId xmlns:a16="http://schemas.microsoft.com/office/drawing/2014/main" id="{EDAC3FBA-1EC7-4386-ACBF-015B708DA338}"/>
              </a:ext>
            </a:extLst>
          </p:cNvPr>
          <p:cNvGrpSpPr/>
          <p:nvPr/>
        </p:nvGrpSpPr>
        <p:grpSpPr>
          <a:xfrm>
            <a:off x="2227059" y="3401233"/>
            <a:ext cx="1474312" cy="1451677"/>
            <a:chOff x="2856047" y="3085108"/>
            <a:chExt cx="1221014" cy="1221014"/>
          </a:xfrm>
        </p:grpSpPr>
        <p:sp>
          <p:nvSpPr>
            <p:cNvPr id="48" name="Oval 47">
              <a:extLst>
                <a:ext uri="{FF2B5EF4-FFF2-40B4-BE49-F238E27FC236}">
                  <a16:creationId xmlns:a16="http://schemas.microsoft.com/office/drawing/2014/main" id="{559F8F60-AEFF-4673-AF31-13A0ACA9DC11}"/>
                </a:ext>
              </a:extLst>
            </p:cNvPr>
            <p:cNvSpPr/>
            <p:nvPr/>
          </p:nvSpPr>
          <p:spPr>
            <a:xfrm>
              <a:off x="2856047" y="3085108"/>
              <a:ext cx="1221014" cy="1221014"/>
            </a:xfrm>
            <a:prstGeom prst="ellipse">
              <a:avLst/>
            </a:prstGeom>
            <a:solidFill>
              <a:srgbClr val="FEC6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8" name="Graphic 2" descr="Boardroom with solid fill">
              <a:extLst>
                <a:ext uri="{FF2B5EF4-FFF2-40B4-BE49-F238E27FC236}">
                  <a16:creationId xmlns:a16="http://schemas.microsoft.com/office/drawing/2014/main" id="{5B9B2182-70C7-4623-ACA7-ECDD2CCF06A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864120" y="3094048"/>
              <a:ext cx="1130914" cy="1130914"/>
            </a:xfrm>
            <a:prstGeom prst="rect">
              <a:avLst/>
            </a:prstGeom>
          </p:spPr>
        </p:pic>
      </p:grpSp>
      <p:pic>
        <p:nvPicPr>
          <p:cNvPr id="2" name="Picture 1">
            <a:extLst>
              <a:ext uri="{FF2B5EF4-FFF2-40B4-BE49-F238E27FC236}">
                <a16:creationId xmlns:a16="http://schemas.microsoft.com/office/drawing/2014/main" id="{29540A27-76E7-481B-A3E7-DAFC19DCA903}"/>
              </a:ext>
            </a:extLst>
          </p:cNvPr>
          <p:cNvPicPr>
            <a:picLocks noChangeAspect="1"/>
          </p:cNvPicPr>
          <p:nvPr/>
        </p:nvPicPr>
        <p:blipFill>
          <a:blip r:embed="rId6"/>
          <a:stretch>
            <a:fillRect/>
          </a:stretch>
        </p:blipFill>
        <p:spPr>
          <a:xfrm>
            <a:off x="6046857" y="3141193"/>
            <a:ext cx="2203709" cy="1711718"/>
          </a:xfrm>
          <a:prstGeom prst="ellipse">
            <a:avLst/>
          </a:prstGeom>
          <a:ln>
            <a:noFill/>
          </a:ln>
          <a:effectLst>
            <a:softEdge rad="112500"/>
          </a:effectLst>
        </p:spPr>
      </p:pic>
      <p:cxnSp>
        <p:nvCxnSpPr>
          <p:cNvPr id="4" name="Connector: Elbow 3">
            <a:extLst>
              <a:ext uri="{FF2B5EF4-FFF2-40B4-BE49-F238E27FC236}">
                <a16:creationId xmlns:a16="http://schemas.microsoft.com/office/drawing/2014/main" id="{8D7F1572-7E38-45F1-8626-F1D53880EB8E}"/>
              </a:ext>
            </a:extLst>
          </p:cNvPr>
          <p:cNvCxnSpPr>
            <a:cxnSpLocks/>
            <a:endCxn id="66" idx="1"/>
          </p:cNvCxnSpPr>
          <p:nvPr/>
        </p:nvCxnSpPr>
        <p:spPr>
          <a:xfrm rot="5400000" flipH="1" flipV="1">
            <a:off x="6883786" y="2280761"/>
            <a:ext cx="1078215" cy="548364"/>
          </a:xfrm>
          <a:prstGeom prst="bentConnector2">
            <a:avLst/>
          </a:prstGeom>
          <a:ln w="38100">
            <a:solidFill>
              <a:srgbClr val="10BBEF"/>
            </a:solidFill>
          </a:ln>
        </p:spPr>
        <p:style>
          <a:lnRef idx="3">
            <a:schemeClr val="accent5"/>
          </a:lnRef>
          <a:fillRef idx="0">
            <a:schemeClr val="accent5"/>
          </a:fillRef>
          <a:effectRef idx="2">
            <a:schemeClr val="accent5"/>
          </a:effectRef>
          <a:fontRef idx="minor">
            <a:schemeClr val="tx1"/>
          </a:fontRef>
        </p:style>
      </p:cxnSp>
      <p:cxnSp>
        <p:nvCxnSpPr>
          <p:cNvPr id="67" name="Connector: Elbow 66">
            <a:extLst>
              <a:ext uri="{FF2B5EF4-FFF2-40B4-BE49-F238E27FC236}">
                <a16:creationId xmlns:a16="http://schemas.microsoft.com/office/drawing/2014/main" id="{26F36F4A-6BF3-40D9-AC4A-C19C82F6E768}"/>
              </a:ext>
            </a:extLst>
          </p:cNvPr>
          <p:cNvCxnSpPr>
            <a:cxnSpLocks/>
            <a:stCxn id="49" idx="2"/>
            <a:endCxn id="58" idx="2"/>
          </p:cNvCxnSpPr>
          <p:nvPr/>
        </p:nvCxnSpPr>
        <p:spPr>
          <a:xfrm rot="10800000">
            <a:off x="3436323" y="1908647"/>
            <a:ext cx="959857" cy="730553"/>
          </a:xfrm>
          <a:prstGeom prst="bentConnector2">
            <a:avLst/>
          </a:prstGeom>
          <a:ln w="38100">
            <a:solidFill>
              <a:srgbClr val="00B050"/>
            </a:solidFill>
          </a:ln>
        </p:spPr>
        <p:style>
          <a:lnRef idx="3">
            <a:schemeClr val="accent5"/>
          </a:lnRef>
          <a:fillRef idx="0">
            <a:schemeClr val="accent5"/>
          </a:fillRef>
          <a:effectRef idx="2">
            <a:schemeClr val="accent5"/>
          </a:effectRef>
          <a:fontRef idx="minor">
            <a:schemeClr val="tx1"/>
          </a:fontRef>
        </p:style>
      </p:cxnSp>
      <p:cxnSp>
        <p:nvCxnSpPr>
          <p:cNvPr id="68" name="Connector: Elbow 67">
            <a:extLst>
              <a:ext uri="{FF2B5EF4-FFF2-40B4-BE49-F238E27FC236}">
                <a16:creationId xmlns:a16="http://schemas.microsoft.com/office/drawing/2014/main" id="{67184205-8EBA-4647-8C7C-DB084CE67A44}"/>
              </a:ext>
            </a:extLst>
          </p:cNvPr>
          <p:cNvCxnSpPr>
            <a:cxnSpLocks/>
            <a:stCxn id="54" idx="0"/>
            <a:endCxn id="48" idx="6"/>
          </p:cNvCxnSpPr>
          <p:nvPr/>
        </p:nvCxnSpPr>
        <p:spPr>
          <a:xfrm rot="16200000" flipV="1">
            <a:off x="4021622" y="3806822"/>
            <a:ext cx="948341" cy="1588841"/>
          </a:xfrm>
          <a:prstGeom prst="bentConnector2">
            <a:avLst/>
          </a:prstGeom>
          <a:ln w="38100">
            <a:solidFill>
              <a:srgbClr val="FEC630"/>
            </a:solidFill>
          </a:ln>
        </p:spPr>
        <p:style>
          <a:lnRef idx="3">
            <a:schemeClr val="accent5"/>
          </a:lnRef>
          <a:fillRef idx="0">
            <a:schemeClr val="accent5"/>
          </a:fillRef>
          <a:effectRef idx="2">
            <a:schemeClr val="accent5"/>
          </a:effectRef>
          <a:fontRef idx="minor">
            <a:schemeClr val="tx1"/>
          </a:fontRef>
        </p:style>
      </p:cxnSp>
    </p:spTree>
    <p:extLst>
      <p:ext uri="{BB962C8B-B14F-4D97-AF65-F5344CB8AC3E}">
        <p14:creationId xmlns:p14="http://schemas.microsoft.com/office/powerpoint/2010/main" val="2737549113"/>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out)">
                                      <p:cBhvr>
                                        <p:cTn id="7" dur="750"/>
                                        <p:tgtEl>
                                          <p:spTgt spid="7"/>
                                        </p:tgtEl>
                                      </p:cBhvr>
                                    </p:animEffect>
                                  </p:childTnLst>
                                </p:cTn>
                              </p:par>
                              <p:par>
                                <p:cTn id="8" presetID="1" presetClass="entr" presetSubtype="0" fill="hold" grpId="0" nodeType="withEffect">
                                  <p:stCondLst>
                                    <p:cond delay="0"/>
                                  </p:stCondLst>
                                  <p:childTnLst>
                                    <p:set>
                                      <p:cBhvr>
                                        <p:cTn id="9" dur="1" fill="hold">
                                          <p:stCondLst>
                                            <p:cond delay="0"/>
                                          </p:stCondLst>
                                        </p:cTn>
                                        <p:tgtEl>
                                          <p:spTgt spid="137"/>
                                        </p:tgtEl>
                                        <p:attrNameLst>
                                          <p:attrName>style.visibility</p:attrName>
                                        </p:attrNameLst>
                                      </p:cBhvr>
                                      <p:to>
                                        <p:strVal val="visible"/>
                                      </p:to>
                                    </p:set>
                                  </p:childTnLst>
                                </p:cTn>
                              </p:par>
                            </p:childTnLst>
                          </p:cTn>
                        </p:par>
                        <p:par>
                          <p:cTn id="10" fill="hold">
                            <p:stCondLst>
                              <p:cond delay="750"/>
                            </p:stCondLst>
                            <p:childTnLst>
                              <p:par>
                                <p:cTn id="11" presetID="22" presetClass="entr" presetSubtype="4" fill="hold" nodeType="afterEffect">
                                  <p:stCondLst>
                                    <p:cond delay="0"/>
                                  </p:stCondLst>
                                  <p:childTnLst>
                                    <p:set>
                                      <p:cBhvr>
                                        <p:cTn id="12" dur="1" fill="hold">
                                          <p:stCondLst>
                                            <p:cond delay="0"/>
                                          </p:stCondLst>
                                        </p:cTn>
                                        <p:tgtEl>
                                          <p:spTgt spid="67"/>
                                        </p:tgtEl>
                                        <p:attrNameLst>
                                          <p:attrName>style.visibility</p:attrName>
                                        </p:attrNameLst>
                                      </p:cBhvr>
                                      <p:to>
                                        <p:strVal val="visible"/>
                                      </p:to>
                                    </p:set>
                                    <p:animEffect transition="in" filter="wipe(down)">
                                      <p:cBhvr>
                                        <p:cTn id="13" dur="500"/>
                                        <p:tgtEl>
                                          <p:spTgt spid="67"/>
                                        </p:tgtEl>
                                      </p:cBhvr>
                                    </p:animEffect>
                                  </p:childTnLst>
                                </p:cTn>
                              </p:par>
                            </p:childTnLst>
                          </p:cTn>
                        </p:par>
                        <p:par>
                          <p:cTn id="14" fill="hold">
                            <p:stCondLst>
                              <p:cond delay="1250"/>
                            </p:stCondLst>
                            <p:childTnLst>
                              <p:par>
                                <p:cTn id="15" presetID="22" presetClass="entr" presetSubtype="4" fill="hold" grpId="0" nodeType="after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wipe(down)">
                                      <p:cBhvr>
                                        <p:cTn id="17" dur="500"/>
                                        <p:tgtEl>
                                          <p:spTgt spid="58"/>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32"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circle(out)">
                                      <p:cBhvr>
                                        <p:cTn id="22" dur="750"/>
                                        <p:tgtEl>
                                          <p:spTgt spid="11"/>
                                        </p:tgtEl>
                                      </p:cBhvr>
                                    </p:animEffect>
                                  </p:childTnLst>
                                </p:cTn>
                              </p:par>
                            </p:childTnLst>
                          </p:cTn>
                        </p:par>
                        <p:par>
                          <p:cTn id="23" fill="hold">
                            <p:stCondLst>
                              <p:cond delay="750"/>
                            </p:stCondLst>
                            <p:childTnLst>
                              <p:par>
                                <p:cTn id="24" presetID="22" presetClass="entr" presetSubtype="8" fill="hold" nodeType="afterEffect">
                                  <p:stCondLst>
                                    <p:cond delay="0"/>
                                  </p:stCondLst>
                                  <p:childTnLst>
                                    <p:set>
                                      <p:cBhvr>
                                        <p:cTn id="25" dur="1" fill="hold">
                                          <p:stCondLst>
                                            <p:cond delay="0"/>
                                          </p:stCondLst>
                                        </p:cTn>
                                        <p:tgtEl>
                                          <p:spTgt spid="68"/>
                                        </p:tgtEl>
                                        <p:attrNameLst>
                                          <p:attrName>style.visibility</p:attrName>
                                        </p:attrNameLst>
                                      </p:cBhvr>
                                      <p:to>
                                        <p:strVal val="visible"/>
                                      </p:to>
                                    </p:set>
                                    <p:animEffect transition="in" filter="wipe(left)">
                                      <p:cBhvr>
                                        <p:cTn id="26" dur="500"/>
                                        <p:tgtEl>
                                          <p:spTgt spid="68"/>
                                        </p:tgtEl>
                                      </p:cBhvr>
                                    </p:animEffect>
                                  </p:childTnLst>
                                </p:cTn>
                              </p:par>
                            </p:childTnLst>
                          </p:cTn>
                        </p:par>
                        <p:par>
                          <p:cTn id="27" fill="hold">
                            <p:stCondLst>
                              <p:cond delay="1250"/>
                            </p:stCondLst>
                            <p:childTnLst>
                              <p:par>
                                <p:cTn id="28" presetID="22" presetClass="entr" presetSubtype="1" fill="hold" grpId="0" nodeType="after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wipe(up)">
                                      <p:cBhvr>
                                        <p:cTn id="30" dur="500"/>
                                        <p:tgtEl>
                                          <p:spTgt spid="54"/>
                                        </p:tgtEl>
                                      </p:cBhvr>
                                    </p:animEffect>
                                  </p:childTnLst>
                                </p:cTn>
                              </p:par>
                            </p:childTnLst>
                          </p:cTn>
                        </p:par>
                      </p:childTnLst>
                    </p:cTn>
                  </p:par>
                  <p:par>
                    <p:cTn id="31" fill="hold">
                      <p:stCondLst>
                        <p:cond delay="indefinite"/>
                      </p:stCondLst>
                      <p:childTnLst>
                        <p:par>
                          <p:cTn id="32" fill="hold">
                            <p:stCondLst>
                              <p:cond delay="0"/>
                            </p:stCondLst>
                            <p:childTnLst>
                              <p:par>
                                <p:cTn id="33" presetID="6" presetClass="entr" presetSubtype="32" fill="hold" nodeType="click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circle(out)">
                                      <p:cBhvr>
                                        <p:cTn id="35" dur="750"/>
                                        <p:tgtEl>
                                          <p:spTgt spid="2"/>
                                        </p:tgtEl>
                                      </p:cBhvr>
                                    </p:animEffect>
                                  </p:childTnLst>
                                </p:cTn>
                              </p:par>
                            </p:childTnLst>
                          </p:cTn>
                        </p:par>
                        <p:par>
                          <p:cTn id="36" fill="hold">
                            <p:stCondLst>
                              <p:cond delay="750"/>
                            </p:stCondLst>
                            <p:childTnLst>
                              <p:par>
                                <p:cTn id="37" presetID="22" presetClass="entr" presetSubtype="4" fill="hold"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down)">
                                      <p:cBhvr>
                                        <p:cTn id="39" dur="500"/>
                                        <p:tgtEl>
                                          <p:spTgt spid="4"/>
                                        </p:tgtEl>
                                      </p:cBhvr>
                                    </p:animEffect>
                                  </p:childTnLst>
                                </p:cTn>
                              </p:par>
                            </p:childTnLst>
                          </p:cTn>
                        </p:par>
                        <p:par>
                          <p:cTn id="40" fill="hold">
                            <p:stCondLst>
                              <p:cond delay="1250"/>
                            </p:stCondLst>
                            <p:childTnLst>
                              <p:par>
                                <p:cTn id="41" presetID="22" presetClass="entr" presetSubtype="8" fill="hold" grpId="0" nodeType="afterEffect">
                                  <p:stCondLst>
                                    <p:cond delay="0"/>
                                  </p:stCondLst>
                                  <p:childTnLst>
                                    <p:set>
                                      <p:cBhvr>
                                        <p:cTn id="42" dur="1" fill="hold">
                                          <p:stCondLst>
                                            <p:cond delay="0"/>
                                          </p:stCondLst>
                                        </p:cTn>
                                        <p:tgtEl>
                                          <p:spTgt spid="66"/>
                                        </p:tgtEl>
                                        <p:attrNameLst>
                                          <p:attrName>style.visibility</p:attrName>
                                        </p:attrNameLst>
                                      </p:cBhvr>
                                      <p:to>
                                        <p:strVal val="visible"/>
                                      </p:to>
                                    </p:set>
                                    <p:animEffect transition="in" filter="wipe(left)">
                                      <p:cBhvr>
                                        <p:cTn id="43"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 grpId="0" animBg="1"/>
      <p:bldP spid="54" grpId="0"/>
      <p:bldP spid="58" grpId="0"/>
      <p:bldP spid="66"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0EEF0"/>
        </a:solidFill>
        <a:effectLst/>
      </p:bgPr>
    </p:bg>
    <p:spTree>
      <p:nvGrpSpPr>
        <p:cNvPr id="1" name=""/>
        <p:cNvGrpSpPr/>
        <p:nvPr/>
      </p:nvGrpSpPr>
      <p:grpSpPr>
        <a:xfrm>
          <a:off x="0" y="0"/>
          <a:ext cx="0" cy="0"/>
          <a:chOff x="0" y="0"/>
          <a:chExt cx="0" cy="0"/>
        </a:xfrm>
      </p:grpSpPr>
      <p:grpSp>
        <p:nvGrpSpPr>
          <p:cNvPr id="32" name="Group 31">
            <a:extLst>
              <a:ext uri="{FF2B5EF4-FFF2-40B4-BE49-F238E27FC236}">
                <a16:creationId xmlns:a16="http://schemas.microsoft.com/office/drawing/2014/main" id="{DEA36CD1-A232-45C6-81D0-FF676E79B61E}"/>
              </a:ext>
            </a:extLst>
          </p:cNvPr>
          <p:cNvGrpSpPr/>
          <p:nvPr/>
        </p:nvGrpSpPr>
        <p:grpSpPr>
          <a:xfrm>
            <a:off x="-881742" y="0"/>
            <a:ext cx="13073742" cy="6858000"/>
            <a:chOff x="-1030514" y="0"/>
            <a:chExt cx="13073742" cy="6858000"/>
          </a:xfrm>
        </p:grpSpPr>
        <p:sp>
          <p:nvSpPr>
            <p:cNvPr id="28" name="Rectangle 27">
              <a:extLst>
                <a:ext uri="{FF2B5EF4-FFF2-40B4-BE49-F238E27FC236}">
                  <a16:creationId xmlns:a16="http://schemas.microsoft.com/office/drawing/2014/main" id="{A11D4488-BEEE-4523-BF4A-73C4C95CCD2B}"/>
                </a:ext>
              </a:extLst>
            </p:cNvPr>
            <p:cNvSpPr/>
            <p:nvPr/>
          </p:nvSpPr>
          <p:spPr>
            <a:xfrm>
              <a:off x="-1030514"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E278C53F-B948-4E20-B061-EB63FF9E5B5F}"/>
                </a:ext>
              </a:extLst>
            </p:cNvPr>
            <p:cNvSpPr/>
            <p:nvPr/>
          </p:nvSpPr>
          <p:spPr>
            <a:xfrm>
              <a:off x="10609943" y="2732314"/>
              <a:ext cx="551543" cy="1393371"/>
            </a:xfrm>
            <a:prstGeom prst="rect">
              <a:avLst/>
            </a:pr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F91E323B-6F3E-475A-A5A7-E80446AEA28C}"/>
                </a:ext>
              </a:extLst>
            </p:cNvPr>
            <p:cNvSpPr txBox="1"/>
            <p:nvPr/>
          </p:nvSpPr>
          <p:spPr>
            <a:xfrm rot="16200000">
              <a:off x="9840685" y="3136611"/>
              <a:ext cx="2090057" cy="584775"/>
            </a:xfrm>
            <a:prstGeom prst="rect">
              <a:avLst/>
            </a:prstGeom>
            <a:noFill/>
          </p:spPr>
          <p:txBody>
            <a:bodyPr wrap="square" rtlCol="0">
              <a:spAutoFit/>
            </a:bodyPr>
            <a:lstStyle/>
            <a:p>
              <a:pPr algn="ctr"/>
              <a:r>
                <a:rPr lang="en-US" sz="3200" b="1" dirty="0">
                  <a:solidFill>
                    <a:srgbClr val="F0EEF0"/>
                  </a:solidFill>
                  <a:latin typeface="Montserrat" panose="02000505000000020004" pitchFamily="2" charset="0"/>
                </a:rPr>
                <a:t>2012</a:t>
              </a:r>
            </a:p>
          </p:txBody>
        </p:sp>
        <p:sp>
          <p:nvSpPr>
            <p:cNvPr id="31" name="Isosceles Triangle 30">
              <a:extLst>
                <a:ext uri="{FF2B5EF4-FFF2-40B4-BE49-F238E27FC236}">
                  <a16:creationId xmlns:a16="http://schemas.microsoft.com/office/drawing/2014/main" id="{6F9AD1C9-B71A-4D8D-8F52-77292535D056}"/>
                </a:ext>
              </a:extLst>
            </p:cNvPr>
            <p:cNvSpPr/>
            <p:nvPr/>
          </p:nvSpPr>
          <p:spPr>
            <a:xfrm rot="5400000">
              <a:off x="10412186" y="2988127"/>
              <a:ext cx="2380342" cy="881743"/>
            </a:xfrm>
            <a:prstGeom prst="triangle">
              <a:avLst/>
            </a:prstGeom>
            <a:solidFill>
              <a:srgbClr val="2BB5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2" name="Rectangle 131">
            <a:extLst>
              <a:ext uri="{FF2B5EF4-FFF2-40B4-BE49-F238E27FC236}">
                <a16:creationId xmlns:a16="http://schemas.microsoft.com/office/drawing/2014/main" id="{71883E71-270A-4B7A-A6F1-8D930DCFAE74}"/>
              </a:ext>
            </a:extLst>
          </p:cNvPr>
          <p:cNvSpPr/>
          <p:nvPr/>
        </p:nvSpPr>
        <p:spPr>
          <a:xfrm>
            <a:off x="-1431378"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Rectangle 136">
            <a:extLst>
              <a:ext uri="{FF2B5EF4-FFF2-40B4-BE49-F238E27FC236}">
                <a16:creationId xmlns:a16="http://schemas.microsoft.com/office/drawing/2014/main" id="{CEFA7B59-6C33-4D92-B710-A74B87EF968C}"/>
              </a:ext>
            </a:extLst>
          </p:cNvPr>
          <p:cNvSpPr/>
          <p:nvPr/>
        </p:nvSpPr>
        <p:spPr>
          <a:xfrm>
            <a:off x="-1981014"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Rectangle 140">
            <a:extLst>
              <a:ext uri="{FF2B5EF4-FFF2-40B4-BE49-F238E27FC236}">
                <a16:creationId xmlns:a16="http://schemas.microsoft.com/office/drawing/2014/main" id="{D933D379-7D7A-4103-8EEC-86CB419CCA04}"/>
              </a:ext>
            </a:extLst>
          </p:cNvPr>
          <p:cNvSpPr/>
          <p:nvPr/>
        </p:nvSpPr>
        <p:spPr>
          <a:xfrm>
            <a:off x="-2525008"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5" name="Rectangle 144">
            <a:extLst>
              <a:ext uri="{FF2B5EF4-FFF2-40B4-BE49-F238E27FC236}">
                <a16:creationId xmlns:a16="http://schemas.microsoft.com/office/drawing/2014/main" id="{C9DA9384-3839-493B-B3B7-E30AB3AF2814}"/>
              </a:ext>
            </a:extLst>
          </p:cNvPr>
          <p:cNvSpPr/>
          <p:nvPr/>
        </p:nvSpPr>
        <p:spPr>
          <a:xfrm>
            <a:off x="-11113074"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Rectangle 148">
            <a:extLst>
              <a:ext uri="{FF2B5EF4-FFF2-40B4-BE49-F238E27FC236}">
                <a16:creationId xmlns:a16="http://schemas.microsoft.com/office/drawing/2014/main" id="{1A5DCC23-4EAA-4F6E-96F0-5B2AE8EA2086}"/>
              </a:ext>
            </a:extLst>
          </p:cNvPr>
          <p:cNvSpPr/>
          <p:nvPr/>
        </p:nvSpPr>
        <p:spPr>
          <a:xfrm>
            <a:off x="-11658506"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a:extLst>
              <a:ext uri="{FF2B5EF4-FFF2-40B4-BE49-F238E27FC236}">
                <a16:creationId xmlns:a16="http://schemas.microsoft.com/office/drawing/2014/main" id="{6DA140F0-AFFD-430A-8FF1-FEAC6E02E8A1}"/>
              </a:ext>
            </a:extLst>
          </p:cNvPr>
          <p:cNvSpPr txBox="1"/>
          <p:nvPr/>
        </p:nvSpPr>
        <p:spPr>
          <a:xfrm rot="16200000">
            <a:off x="7591654" y="3136610"/>
            <a:ext cx="6857998" cy="584775"/>
          </a:xfrm>
          <a:prstGeom prst="rect">
            <a:avLst/>
          </a:prstGeom>
          <a:solidFill>
            <a:srgbClr val="E57B33"/>
          </a:solidFill>
        </p:spPr>
        <p:txBody>
          <a:bodyPr wrap="square" rtlCol="0">
            <a:spAutoFit/>
          </a:bodyPr>
          <a:lstStyle/>
          <a:p>
            <a:pPr algn="ctr"/>
            <a:r>
              <a:rPr lang="ar-DZ" sz="3200" b="1" dirty="0">
                <a:solidFill>
                  <a:schemeClr val="bg1"/>
                </a:solidFill>
                <a:latin typeface="HRSD" panose="02000906030000020004" pitchFamily="2" charset="-78"/>
                <a:cs typeface="HRSD" panose="02000906030000020004" pitchFamily="2" charset="-78"/>
              </a:rPr>
              <a:t>السلوك والثقافة والمبادئ</a:t>
            </a:r>
          </a:p>
        </p:txBody>
      </p:sp>
      <p:sp>
        <p:nvSpPr>
          <p:cNvPr id="62" name="TextBox 61">
            <a:extLst>
              <a:ext uri="{FF2B5EF4-FFF2-40B4-BE49-F238E27FC236}">
                <a16:creationId xmlns:a16="http://schemas.microsoft.com/office/drawing/2014/main" id="{B804548F-B805-4113-8657-EA1B2FF5989B}"/>
              </a:ext>
            </a:extLst>
          </p:cNvPr>
          <p:cNvSpPr txBox="1"/>
          <p:nvPr/>
        </p:nvSpPr>
        <p:spPr>
          <a:xfrm rot="16200000">
            <a:off x="7002215" y="3136608"/>
            <a:ext cx="6857998" cy="584775"/>
          </a:xfrm>
          <a:prstGeom prst="rect">
            <a:avLst/>
          </a:prstGeom>
          <a:solidFill>
            <a:srgbClr val="158285"/>
          </a:solidFill>
        </p:spPr>
        <p:txBody>
          <a:bodyPr wrap="square" rtlCol="0">
            <a:spAutoFit/>
          </a:bodyPr>
          <a:lstStyle/>
          <a:p>
            <a:pPr algn="ctr"/>
            <a:r>
              <a:rPr lang="ar-DZ" sz="3200" b="1" dirty="0">
                <a:solidFill>
                  <a:schemeClr val="bg1"/>
                </a:solidFill>
                <a:latin typeface="HRSD" panose="02000906030000020004" pitchFamily="2" charset="-78"/>
                <a:cs typeface="HRSD" panose="02000906030000020004" pitchFamily="2" charset="-78"/>
              </a:rPr>
              <a:t>أفضل الممارسات للتوعية</a:t>
            </a:r>
          </a:p>
        </p:txBody>
      </p:sp>
      <p:sp>
        <p:nvSpPr>
          <p:cNvPr id="63" name="TextBox 62">
            <a:extLst>
              <a:ext uri="{FF2B5EF4-FFF2-40B4-BE49-F238E27FC236}">
                <a16:creationId xmlns:a16="http://schemas.microsoft.com/office/drawing/2014/main" id="{71893765-457A-4C13-BFE4-A86465D18453}"/>
              </a:ext>
            </a:extLst>
          </p:cNvPr>
          <p:cNvSpPr txBox="1"/>
          <p:nvPr/>
        </p:nvSpPr>
        <p:spPr>
          <a:xfrm rot="16200000">
            <a:off x="6433088" y="3167388"/>
            <a:ext cx="6857997" cy="523220"/>
          </a:xfrm>
          <a:prstGeom prst="rect">
            <a:avLst/>
          </a:prstGeom>
          <a:solidFill>
            <a:srgbClr val="00B050"/>
          </a:solidFill>
        </p:spPr>
        <p:txBody>
          <a:bodyPr wrap="square" rtlCol="0">
            <a:spAutoFit/>
          </a:bodyPr>
          <a:lstStyle/>
          <a:p>
            <a:pPr algn="ctr"/>
            <a:r>
              <a:rPr lang="ar-DZ" sz="2800" b="1" dirty="0">
                <a:solidFill>
                  <a:schemeClr val="bg1"/>
                </a:solidFill>
                <a:latin typeface="HRSD" panose="02000906030000020004" pitchFamily="2" charset="-78"/>
                <a:cs typeface="HRSD" panose="02000906030000020004" pitchFamily="2" charset="-78"/>
              </a:rPr>
              <a:t>الفئات المستهدفة بالتوعية في السلامة والصحة المهنية</a:t>
            </a:r>
          </a:p>
        </p:txBody>
      </p:sp>
      <p:sp>
        <p:nvSpPr>
          <p:cNvPr id="64" name="TextBox 63">
            <a:extLst>
              <a:ext uri="{FF2B5EF4-FFF2-40B4-BE49-F238E27FC236}">
                <a16:creationId xmlns:a16="http://schemas.microsoft.com/office/drawing/2014/main" id="{608D939B-5764-42F5-B047-6DD63A2FC5DC}"/>
              </a:ext>
            </a:extLst>
          </p:cNvPr>
          <p:cNvSpPr txBox="1"/>
          <p:nvPr/>
        </p:nvSpPr>
        <p:spPr>
          <a:xfrm rot="16200000">
            <a:off x="-2587669" y="3136609"/>
            <a:ext cx="6857998" cy="584775"/>
          </a:xfrm>
          <a:prstGeom prst="rect">
            <a:avLst/>
          </a:prstGeom>
          <a:solidFill>
            <a:srgbClr val="92D050"/>
          </a:solidFill>
        </p:spPr>
        <p:txBody>
          <a:bodyPr wrap="square" rtlCol="0">
            <a:spAutoFit/>
          </a:bodyPr>
          <a:lstStyle/>
          <a:p>
            <a:pPr algn="ctr"/>
            <a:r>
              <a:rPr lang="ar-DZ" sz="3200" b="1" dirty="0">
                <a:solidFill>
                  <a:schemeClr val="bg1"/>
                </a:solidFill>
                <a:latin typeface="HRSD" panose="02000906030000020004" pitchFamily="2" charset="-78"/>
                <a:cs typeface="HRSD" panose="02000906030000020004" pitchFamily="2" charset="-78"/>
              </a:rPr>
              <a:t>المحتوى التوعوي في السلامة والصحة المهنية</a:t>
            </a:r>
          </a:p>
        </p:txBody>
      </p:sp>
      <p:sp>
        <p:nvSpPr>
          <p:cNvPr id="65" name="TextBox 64">
            <a:extLst>
              <a:ext uri="{FF2B5EF4-FFF2-40B4-BE49-F238E27FC236}">
                <a16:creationId xmlns:a16="http://schemas.microsoft.com/office/drawing/2014/main" id="{4E56EA13-089B-416D-8F2D-24C58BACD742}"/>
              </a:ext>
            </a:extLst>
          </p:cNvPr>
          <p:cNvSpPr txBox="1"/>
          <p:nvPr/>
        </p:nvSpPr>
        <p:spPr>
          <a:xfrm rot="16200000">
            <a:off x="-3102786" y="3228944"/>
            <a:ext cx="6857997" cy="400110"/>
          </a:xfrm>
          <a:prstGeom prst="rect">
            <a:avLst/>
          </a:prstGeom>
          <a:solidFill>
            <a:srgbClr val="00B050"/>
          </a:solidFill>
        </p:spPr>
        <p:txBody>
          <a:bodyPr wrap="square" rtlCol="0">
            <a:spAutoFit/>
          </a:bodyPr>
          <a:lstStyle/>
          <a:p>
            <a:pPr algn="ctr"/>
            <a:r>
              <a:rPr lang="ar-DZ" sz="2000" b="1" dirty="0">
                <a:solidFill>
                  <a:schemeClr val="bg1"/>
                </a:solidFill>
                <a:latin typeface="HRSD" panose="02000906030000020004" pitchFamily="2" charset="-78"/>
                <a:cs typeface="HRSD" panose="02000906030000020004" pitchFamily="2" charset="-78"/>
              </a:rPr>
              <a:t>دور الجهات ذات العلاقة في التوعية بالسلامة والصحة المهنية في بيئة العمل</a:t>
            </a:r>
          </a:p>
        </p:txBody>
      </p:sp>
      <p:sp>
        <p:nvSpPr>
          <p:cNvPr id="66" name="TextBox 65">
            <a:extLst>
              <a:ext uri="{FF2B5EF4-FFF2-40B4-BE49-F238E27FC236}">
                <a16:creationId xmlns:a16="http://schemas.microsoft.com/office/drawing/2014/main" id="{C7C15EF0-B891-4BD3-8158-76478808A914}"/>
              </a:ext>
            </a:extLst>
          </p:cNvPr>
          <p:cNvSpPr txBox="1"/>
          <p:nvPr/>
        </p:nvSpPr>
        <p:spPr>
          <a:xfrm rot="16200000">
            <a:off x="5895925" y="3151911"/>
            <a:ext cx="6857999" cy="523220"/>
          </a:xfrm>
          <a:prstGeom prst="rect">
            <a:avLst/>
          </a:prstGeom>
          <a:solidFill>
            <a:schemeClr val="accent2"/>
          </a:solidFill>
        </p:spPr>
        <p:txBody>
          <a:bodyPr wrap="square" rtlCol="0">
            <a:spAutoFit/>
          </a:bodyPr>
          <a:lstStyle/>
          <a:p>
            <a:pPr algn="ctr"/>
            <a:r>
              <a:rPr lang="ar-DZ" sz="2800" b="1" dirty="0">
                <a:solidFill>
                  <a:schemeClr val="bg1"/>
                </a:solidFill>
                <a:latin typeface="HRSD" panose="02000906030000020004" pitchFamily="2" charset="-78"/>
                <a:cs typeface="HRSD" panose="02000906030000020004" pitchFamily="2" charset="-78"/>
              </a:rPr>
              <a:t>الأثر المتوقع للتوعية على السلامة والصحة المهنية</a:t>
            </a:r>
          </a:p>
        </p:txBody>
      </p:sp>
      <p:sp>
        <p:nvSpPr>
          <p:cNvPr id="67" name="Rectangle 66">
            <a:extLst>
              <a:ext uri="{FF2B5EF4-FFF2-40B4-BE49-F238E27FC236}">
                <a16:creationId xmlns:a16="http://schemas.microsoft.com/office/drawing/2014/main" id="{F83FF888-BF65-4DB4-B6E5-FD44DE060181}"/>
              </a:ext>
            </a:extLst>
          </p:cNvPr>
          <p:cNvSpPr/>
          <p:nvPr/>
        </p:nvSpPr>
        <p:spPr>
          <a:xfrm>
            <a:off x="1431378" y="1051902"/>
            <a:ext cx="5418258" cy="2044937"/>
          </a:xfrm>
          <a:custGeom>
            <a:avLst/>
            <a:gdLst>
              <a:gd name="connsiteX0" fmla="*/ 0 w 4234181"/>
              <a:gd name="connsiteY0" fmla="*/ 0 h 2488748"/>
              <a:gd name="connsiteX1" fmla="*/ 571614 w 4234181"/>
              <a:gd name="connsiteY1" fmla="*/ 0 h 2488748"/>
              <a:gd name="connsiteX2" fmla="*/ 1143229 w 4234181"/>
              <a:gd name="connsiteY2" fmla="*/ 0 h 2488748"/>
              <a:gd name="connsiteX3" fmla="*/ 1672501 w 4234181"/>
              <a:gd name="connsiteY3" fmla="*/ 0 h 2488748"/>
              <a:gd name="connsiteX4" fmla="*/ 2117091 w 4234181"/>
              <a:gd name="connsiteY4" fmla="*/ 0 h 2488748"/>
              <a:gd name="connsiteX5" fmla="*/ 2731047 w 4234181"/>
              <a:gd name="connsiteY5" fmla="*/ 0 h 2488748"/>
              <a:gd name="connsiteX6" fmla="*/ 3175636 w 4234181"/>
              <a:gd name="connsiteY6" fmla="*/ 0 h 2488748"/>
              <a:gd name="connsiteX7" fmla="*/ 4234181 w 4234181"/>
              <a:gd name="connsiteY7" fmla="*/ 0 h 2488748"/>
              <a:gd name="connsiteX8" fmla="*/ 4234181 w 4234181"/>
              <a:gd name="connsiteY8" fmla="*/ 423087 h 2488748"/>
              <a:gd name="connsiteX9" fmla="*/ 4234181 w 4234181"/>
              <a:gd name="connsiteY9" fmla="*/ 920837 h 2488748"/>
              <a:gd name="connsiteX10" fmla="*/ 4234181 w 4234181"/>
              <a:gd name="connsiteY10" fmla="*/ 1368811 h 2488748"/>
              <a:gd name="connsiteX11" fmla="*/ 4234181 w 4234181"/>
              <a:gd name="connsiteY11" fmla="*/ 1816786 h 2488748"/>
              <a:gd name="connsiteX12" fmla="*/ 4234181 w 4234181"/>
              <a:gd name="connsiteY12" fmla="*/ 2488748 h 2488748"/>
              <a:gd name="connsiteX13" fmla="*/ 3789592 w 4234181"/>
              <a:gd name="connsiteY13" fmla="*/ 2488748 h 2488748"/>
              <a:gd name="connsiteX14" fmla="*/ 3175636 w 4234181"/>
              <a:gd name="connsiteY14" fmla="*/ 2488748 h 2488748"/>
              <a:gd name="connsiteX15" fmla="*/ 2688705 w 4234181"/>
              <a:gd name="connsiteY15" fmla="*/ 2488748 h 2488748"/>
              <a:gd name="connsiteX16" fmla="*/ 2159432 w 4234181"/>
              <a:gd name="connsiteY16" fmla="*/ 2488748 h 2488748"/>
              <a:gd name="connsiteX17" fmla="*/ 1630160 w 4234181"/>
              <a:gd name="connsiteY17" fmla="*/ 2488748 h 2488748"/>
              <a:gd name="connsiteX18" fmla="*/ 1227912 w 4234181"/>
              <a:gd name="connsiteY18" fmla="*/ 2488748 h 2488748"/>
              <a:gd name="connsiteX19" fmla="*/ 825665 w 4234181"/>
              <a:gd name="connsiteY19" fmla="*/ 2488748 h 2488748"/>
              <a:gd name="connsiteX20" fmla="*/ 0 w 4234181"/>
              <a:gd name="connsiteY20" fmla="*/ 2488748 h 2488748"/>
              <a:gd name="connsiteX21" fmla="*/ 0 w 4234181"/>
              <a:gd name="connsiteY21" fmla="*/ 2015886 h 2488748"/>
              <a:gd name="connsiteX22" fmla="*/ 0 w 4234181"/>
              <a:gd name="connsiteY22" fmla="*/ 1518136 h 2488748"/>
              <a:gd name="connsiteX23" fmla="*/ 0 w 4234181"/>
              <a:gd name="connsiteY23" fmla="*/ 1070162 h 2488748"/>
              <a:gd name="connsiteX24" fmla="*/ 0 w 4234181"/>
              <a:gd name="connsiteY24" fmla="*/ 647074 h 2488748"/>
              <a:gd name="connsiteX25" fmla="*/ 0 w 4234181"/>
              <a:gd name="connsiteY25" fmla="*/ 0 h 2488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234181" h="2488748" fill="none" extrusionOk="0">
                <a:moveTo>
                  <a:pt x="0" y="0"/>
                </a:moveTo>
                <a:cubicBezTo>
                  <a:pt x="185029" y="-37653"/>
                  <a:pt x="401874" y="34130"/>
                  <a:pt x="571614" y="0"/>
                </a:cubicBezTo>
                <a:cubicBezTo>
                  <a:pt x="741354" y="-34130"/>
                  <a:pt x="995295" y="33199"/>
                  <a:pt x="1143229" y="0"/>
                </a:cubicBezTo>
                <a:cubicBezTo>
                  <a:pt x="1291163" y="-33199"/>
                  <a:pt x="1462895" y="31037"/>
                  <a:pt x="1672501" y="0"/>
                </a:cubicBezTo>
                <a:cubicBezTo>
                  <a:pt x="1882107" y="-31037"/>
                  <a:pt x="1904710" y="48913"/>
                  <a:pt x="2117091" y="0"/>
                </a:cubicBezTo>
                <a:cubicBezTo>
                  <a:pt x="2329472" y="-48913"/>
                  <a:pt x="2431929" y="3619"/>
                  <a:pt x="2731047" y="0"/>
                </a:cubicBezTo>
                <a:cubicBezTo>
                  <a:pt x="3030165" y="-3619"/>
                  <a:pt x="2989931" y="48744"/>
                  <a:pt x="3175636" y="0"/>
                </a:cubicBezTo>
                <a:cubicBezTo>
                  <a:pt x="3361341" y="-48744"/>
                  <a:pt x="3934184" y="80748"/>
                  <a:pt x="4234181" y="0"/>
                </a:cubicBezTo>
                <a:cubicBezTo>
                  <a:pt x="4263158" y="209471"/>
                  <a:pt x="4220625" y="212510"/>
                  <a:pt x="4234181" y="423087"/>
                </a:cubicBezTo>
                <a:cubicBezTo>
                  <a:pt x="4247737" y="633664"/>
                  <a:pt x="4188633" y="798362"/>
                  <a:pt x="4234181" y="920837"/>
                </a:cubicBezTo>
                <a:cubicBezTo>
                  <a:pt x="4279729" y="1043312"/>
                  <a:pt x="4198805" y="1234720"/>
                  <a:pt x="4234181" y="1368811"/>
                </a:cubicBezTo>
                <a:cubicBezTo>
                  <a:pt x="4269557" y="1502902"/>
                  <a:pt x="4182214" y="1611575"/>
                  <a:pt x="4234181" y="1816786"/>
                </a:cubicBezTo>
                <a:cubicBezTo>
                  <a:pt x="4286148" y="2021998"/>
                  <a:pt x="4203347" y="2196395"/>
                  <a:pt x="4234181" y="2488748"/>
                </a:cubicBezTo>
                <a:cubicBezTo>
                  <a:pt x="4021737" y="2491022"/>
                  <a:pt x="3905837" y="2468279"/>
                  <a:pt x="3789592" y="2488748"/>
                </a:cubicBezTo>
                <a:cubicBezTo>
                  <a:pt x="3673347" y="2509217"/>
                  <a:pt x="3422491" y="2415598"/>
                  <a:pt x="3175636" y="2488748"/>
                </a:cubicBezTo>
                <a:cubicBezTo>
                  <a:pt x="2928781" y="2561898"/>
                  <a:pt x="2868538" y="2457810"/>
                  <a:pt x="2688705" y="2488748"/>
                </a:cubicBezTo>
                <a:cubicBezTo>
                  <a:pt x="2508872" y="2519686"/>
                  <a:pt x="2400819" y="2452729"/>
                  <a:pt x="2159432" y="2488748"/>
                </a:cubicBezTo>
                <a:cubicBezTo>
                  <a:pt x="1918045" y="2524767"/>
                  <a:pt x="1854219" y="2479068"/>
                  <a:pt x="1630160" y="2488748"/>
                </a:cubicBezTo>
                <a:cubicBezTo>
                  <a:pt x="1406101" y="2498428"/>
                  <a:pt x="1343416" y="2482263"/>
                  <a:pt x="1227912" y="2488748"/>
                </a:cubicBezTo>
                <a:cubicBezTo>
                  <a:pt x="1112408" y="2495233"/>
                  <a:pt x="1013725" y="2473708"/>
                  <a:pt x="825665" y="2488748"/>
                </a:cubicBezTo>
                <a:cubicBezTo>
                  <a:pt x="637605" y="2503788"/>
                  <a:pt x="400787" y="2418831"/>
                  <a:pt x="0" y="2488748"/>
                </a:cubicBezTo>
                <a:cubicBezTo>
                  <a:pt x="-38012" y="2359347"/>
                  <a:pt x="2604" y="2222899"/>
                  <a:pt x="0" y="2015886"/>
                </a:cubicBezTo>
                <a:cubicBezTo>
                  <a:pt x="-2604" y="1808873"/>
                  <a:pt x="25791" y="1649569"/>
                  <a:pt x="0" y="1518136"/>
                </a:cubicBezTo>
                <a:cubicBezTo>
                  <a:pt x="-25791" y="1386703"/>
                  <a:pt x="46411" y="1256135"/>
                  <a:pt x="0" y="1070162"/>
                </a:cubicBezTo>
                <a:cubicBezTo>
                  <a:pt x="-46411" y="884189"/>
                  <a:pt x="18053" y="791091"/>
                  <a:pt x="0" y="647074"/>
                </a:cubicBezTo>
                <a:cubicBezTo>
                  <a:pt x="-18053" y="503057"/>
                  <a:pt x="30066" y="214092"/>
                  <a:pt x="0" y="0"/>
                </a:cubicBezTo>
                <a:close/>
              </a:path>
              <a:path w="4234181" h="2488748" stroke="0" extrusionOk="0">
                <a:moveTo>
                  <a:pt x="0" y="0"/>
                </a:moveTo>
                <a:cubicBezTo>
                  <a:pt x="171875" y="-50913"/>
                  <a:pt x="259930" y="7366"/>
                  <a:pt x="444589" y="0"/>
                </a:cubicBezTo>
                <a:cubicBezTo>
                  <a:pt x="629248" y="-7366"/>
                  <a:pt x="771418" y="12021"/>
                  <a:pt x="889178" y="0"/>
                </a:cubicBezTo>
                <a:cubicBezTo>
                  <a:pt x="1006938" y="-12021"/>
                  <a:pt x="1319619" y="55243"/>
                  <a:pt x="1503134" y="0"/>
                </a:cubicBezTo>
                <a:cubicBezTo>
                  <a:pt x="1686649" y="-55243"/>
                  <a:pt x="1923275" y="73651"/>
                  <a:pt x="2117091" y="0"/>
                </a:cubicBezTo>
                <a:cubicBezTo>
                  <a:pt x="2310907" y="-73651"/>
                  <a:pt x="2342366" y="35141"/>
                  <a:pt x="2519338" y="0"/>
                </a:cubicBezTo>
                <a:cubicBezTo>
                  <a:pt x="2696310" y="-35141"/>
                  <a:pt x="2922124" y="43356"/>
                  <a:pt x="3133294" y="0"/>
                </a:cubicBezTo>
                <a:cubicBezTo>
                  <a:pt x="3344464" y="-43356"/>
                  <a:pt x="3446837" y="54253"/>
                  <a:pt x="3704908" y="0"/>
                </a:cubicBezTo>
                <a:cubicBezTo>
                  <a:pt x="3962979" y="-54253"/>
                  <a:pt x="4102355" y="14887"/>
                  <a:pt x="4234181" y="0"/>
                </a:cubicBezTo>
                <a:cubicBezTo>
                  <a:pt x="4286107" y="255801"/>
                  <a:pt x="4175118" y="310091"/>
                  <a:pt x="4234181" y="522637"/>
                </a:cubicBezTo>
                <a:cubicBezTo>
                  <a:pt x="4293244" y="735183"/>
                  <a:pt x="4185926" y="900137"/>
                  <a:pt x="4234181" y="1070162"/>
                </a:cubicBezTo>
                <a:cubicBezTo>
                  <a:pt x="4282436" y="1240187"/>
                  <a:pt x="4201487" y="1373980"/>
                  <a:pt x="4234181" y="1493249"/>
                </a:cubicBezTo>
                <a:cubicBezTo>
                  <a:pt x="4266875" y="1612518"/>
                  <a:pt x="4231138" y="1754195"/>
                  <a:pt x="4234181" y="1990998"/>
                </a:cubicBezTo>
                <a:cubicBezTo>
                  <a:pt x="4237224" y="2227801"/>
                  <a:pt x="4209966" y="2363594"/>
                  <a:pt x="4234181" y="2488748"/>
                </a:cubicBezTo>
                <a:cubicBezTo>
                  <a:pt x="4054909" y="2495898"/>
                  <a:pt x="3987021" y="2474891"/>
                  <a:pt x="3831934" y="2488748"/>
                </a:cubicBezTo>
                <a:cubicBezTo>
                  <a:pt x="3676847" y="2502605"/>
                  <a:pt x="3467739" y="2485962"/>
                  <a:pt x="3217978" y="2488748"/>
                </a:cubicBezTo>
                <a:cubicBezTo>
                  <a:pt x="2968217" y="2491534"/>
                  <a:pt x="2982700" y="2484710"/>
                  <a:pt x="2815730" y="2488748"/>
                </a:cubicBezTo>
                <a:cubicBezTo>
                  <a:pt x="2648760" y="2492786"/>
                  <a:pt x="2505374" y="2436159"/>
                  <a:pt x="2286458" y="2488748"/>
                </a:cubicBezTo>
                <a:cubicBezTo>
                  <a:pt x="2067542" y="2541337"/>
                  <a:pt x="1954610" y="2471778"/>
                  <a:pt x="1799527" y="2488748"/>
                </a:cubicBezTo>
                <a:cubicBezTo>
                  <a:pt x="1644444" y="2505718"/>
                  <a:pt x="1471019" y="2469285"/>
                  <a:pt x="1312596" y="2488748"/>
                </a:cubicBezTo>
                <a:cubicBezTo>
                  <a:pt x="1154173" y="2508211"/>
                  <a:pt x="1069386" y="2439447"/>
                  <a:pt x="868007" y="2488748"/>
                </a:cubicBezTo>
                <a:cubicBezTo>
                  <a:pt x="666628" y="2538049"/>
                  <a:pt x="308921" y="2450743"/>
                  <a:pt x="0" y="2488748"/>
                </a:cubicBezTo>
                <a:cubicBezTo>
                  <a:pt x="-22227" y="2308841"/>
                  <a:pt x="27636" y="2238058"/>
                  <a:pt x="0" y="2065661"/>
                </a:cubicBezTo>
                <a:cubicBezTo>
                  <a:pt x="-27636" y="1893264"/>
                  <a:pt x="32419" y="1747281"/>
                  <a:pt x="0" y="1592799"/>
                </a:cubicBezTo>
                <a:cubicBezTo>
                  <a:pt x="-32419" y="1438317"/>
                  <a:pt x="35528" y="1266275"/>
                  <a:pt x="0" y="1095049"/>
                </a:cubicBezTo>
                <a:cubicBezTo>
                  <a:pt x="-35528" y="923823"/>
                  <a:pt x="13741" y="765486"/>
                  <a:pt x="0" y="647074"/>
                </a:cubicBezTo>
                <a:cubicBezTo>
                  <a:pt x="-13741" y="528663"/>
                  <a:pt x="34417" y="257758"/>
                  <a:pt x="0" y="0"/>
                </a:cubicBezTo>
                <a:close/>
              </a:path>
            </a:pathLst>
          </a:custGeom>
          <a:solidFill>
            <a:srgbClr val="F0EEF0"/>
          </a:solidFill>
          <a:ln w="19050">
            <a:solidFill>
              <a:srgbClr val="F69525"/>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285750" indent="-285750" algn="r" rtl="1">
              <a:buFont typeface="Wingdings" panose="05000000000000000000" pitchFamily="2" charset="2"/>
              <a:buChar char="v"/>
            </a:pPr>
            <a:r>
              <a:rPr lang="ar-SA" dirty="0">
                <a:solidFill>
                  <a:schemeClr val="tx1"/>
                </a:solidFill>
                <a:latin typeface="HRSD" panose="02000906030000020004" pitchFamily="2" charset="-78"/>
                <a:cs typeface="HRSD" panose="02000906030000020004" pitchFamily="2" charset="-78"/>
              </a:rPr>
              <a:t>رفع مستوى الإدراك والوعي.</a:t>
            </a:r>
          </a:p>
          <a:p>
            <a:pPr marL="285750" indent="-285750" algn="r" rtl="1">
              <a:buFont typeface="Wingdings" panose="05000000000000000000" pitchFamily="2" charset="2"/>
              <a:buChar char="v"/>
            </a:pPr>
            <a:r>
              <a:rPr lang="ar-SA" dirty="0">
                <a:solidFill>
                  <a:schemeClr val="tx1"/>
                </a:solidFill>
                <a:latin typeface="HRSD" panose="02000906030000020004" pitchFamily="2" charset="-78"/>
                <a:cs typeface="HRSD" panose="02000906030000020004" pitchFamily="2" charset="-78"/>
              </a:rPr>
              <a:t>زرع وتنمية ثقافة السلامة والصحة المهنية بشكل عام والثقافة الوقائية بشكل خاص.</a:t>
            </a:r>
          </a:p>
          <a:p>
            <a:pPr marL="285750" indent="-285750" algn="r" rtl="1">
              <a:buFont typeface="Wingdings" panose="05000000000000000000" pitchFamily="2" charset="2"/>
              <a:buChar char="v"/>
            </a:pPr>
            <a:r>
              <a:rPr lang="ar-SA" dirty="0">
                <a:solidFill>
                  <a:schemeClr val="tx1"/>
                </a:solidFill>
                <a:latin typeface="HRSD" panose="02000906030000020004" pitchFamily="2" charset="-78"/>
                <a:cs typeface="HRSD" panose="02000906030000020004" pitchFamily="2" charset="-78"/>
              </a:rPr>
              <a:t>تحقيق الإشراك والمشاركة والشعور بالمسؤولية. </a:t>
            </a:r>
          </a:p>
          <a:p>
            <a:pPr marL="285750" indent="-285750" algn="r" rtl="1">
              <a:buFont typeface="Wingdings" panose="05000000000000000000" pitchFamily="2" charset="2"/>
              <a:buChar char="v"/>
            </a:pPr>
            <a:r>
              <a:rPr lang="ar-SA" dirty="0">
                <a:solidFill>
                  <a:schemeClr val="tx1"/>
                </a:solidFill>
                <a:latin typeface="HRSD" panose="02000906030000020004" pitchFamily="2" charset="-78"/>
                <a:cs typeface="HRSD" panose="02000906030000020004" pitchFamily="2" charset="-78"/>
              </a:rPr>
              <a:t>تعزيز السلوكيات الآمنة في بيئة العمل والتصرف بمسؤولية.</a:t>
            </a:r>
          </a:p>
          <a:p>
            <a:pPr marL="285750" indent="-285750" algn="r" rtl="1">
              <a:buFont typeface="Wingdings" panose="05000000000000000000" pitchFamily="2" charset="2"/>
              <a:buChar char="v"/>
            </a:pPr>
            <a:r>
              <a:rPr lang="ar-SA" dirty="0">
                <a:solidFill>
                  <a:schemeClr val="tx1"/>
                </a:solidFill>
                <a:latin typeface="HRSD" panose="02000906030000020004" pitchFamily="2" charset="-78"/>
                <a:cs typeface="HRSD" panose="02000906030000020004" pitchFamily="2" charset="-78"/>
              </a:rPr>
              <a:t>تعزيز الامتثال الذاتي على مستوى الفرد والمجموعة.</a:t>
            </a:r>
          </a:p>
        </p:txBody>
      </p:sp>
      <p:sp>
        <p:nvSpPr>
          <p:cNvPr id="68" name="Rectangle 67">
            <a:extLst>
              <a:ext uri="{FF2B5EF4-FFF2-40B4-BE49-F238E27FC236}">
                <a16:creationId xmlns:a16="http://schemas.microsoft.com/office/drawing/2014/main" id="{CDD7F459-4D57-469C-80A7-4408F7BBBE96}"/>
              </a:ext>
            </a:extLst>
          </p:cNvPr>
          <p:cNvSpPr/>
          <p:nvPr/>
        </p:nvSpPr>
        <p:spPr>
          <a:xfrm>
            <a:off x="1380335" y="3858231"/>
            <a:ext cx="5469302" cy="1564669"/>
          </a:xfrm>
          <a:custGeom>
            <a:avLst/>
            <a:gdLst>
              <a:gd name="connsiteX0" fmla="*/ 0 w 3943776"/>
              <a:gd name="connsiteY0" fmla="*/ 0 h 2238377"/>
              <a:gd name="connsiteX1" fmla="*/ 523959 w 3943776"/>
              <a:gd name="connsiteY1" fmla="*/ 0 h 2238377"/>
              <a:gd name="connsiteX2" fmla="*/ 1047918 w 3943776"/>
              <a:gd name="connsiteY2" fmla="*/ 0 h 2238377"/>
              <a:gd name="connsiteX3" fmla="*/ 1650752 w 3943776"/>
              <a:gd name="connsiteY3" fmla="*/ 0 h 2238377"/>
              <a:gd name="connsiteX4" fmla="*/ 2253586 w 3943776"/>
              <a:gd name="connsiteY4" fmla="*/ 0 h 2238377"/>
              <a:gd name="connsiteX5" fmla="*/ 2856421 w 3943776"/>
              <a:gd name="connsiteY5" fmla="*/ 0 h 2238377"/>
              <a:gd name="connsiteX6" fmla="*/ 3459255 w 3943776"/>
              <a:gd name="connsiteY6" fmla="*/ 0 h 2238377"/>
              <a:gd name="connsiteX7" fmla="*/ 3943776 w 3943776"/>
              <a:gd name="connsiteY7" fmla="*/ 0 h 2238377"/>
              <a:gd name="connsiteX8" fmla="*/ 3943776 w 3943776"/>
              <a:gd name="connsiteY8" fmla="*/ 514827 h 2238377"/>
              <a:gd name="connsiteX9" fmla="*/ 3943776 w 3943776"/>
              <a:gd name="connsiteY9" fmla="*/ 1074421 h 2238377"/>
              <a:gd name="connsiteX10" fmla="*/ 3943776 w 3943776"/>
              <a:gd name="connsiteY10" fmla="*/ 1634015 h 2238377"/>
              <a:gd name="connsiteX11" fmla="*/ 3943776 w 3943776"/>
              <a:gd name="connsiteY11" fmla="*/ 2238377 h 2238377"/>
              <a:gd name="connsiteX12" fmla="*/ 3380379 w 3943776"/>
              <a:gd name="connsiteY12" fmla="*/ 2238377 h 2238377"/>
              <a:gd name="connsiteX13" fmla="*/ 2856421 w 3943776"/>
              <a:gd name="connsiteY13" fmla="*/ 2238377 h 2238377"/>
              <a:gd name="connsiteX14" fmla="*/ 2371900 w 3943776"/>
              <a:gd name="connsiteY14" fmla="*/ 2238377 h 2238377"/>
              <a:gd name="connsiteX15" fmla="*/ 1769065 w 3943776"/>
              <a:gd name="connsiteY15" fmla="*/ 2238377 h 2238377"/>
              <a:gd name="connsiteX16" fmla="*/ 1126793 w 3943776"/>
              <a:gd name="connsiteY16" fmla="*/ 2238377 h 2238377"/>
              <a:gd name="connsiteX17" fmla="*/ 563397 w 3943776"/>
              <a:gd name="connsiteY17" fmla="*/ 2238377 h 2238377"/>
              <a:gd name="connsiteX18" fmla="*/ 0 w 3943776"/>
              <a:gd name="connsiteY18" fmla="*/ 2238377 h 2238377"/>
              <a:gd name="connsiteX19" fmla="*/ 0 w 3943776"/>
              <a:gd name="connsiteY19" fmla="*/ 1701167 h 2238377"/>
              <a:gd name="connsiteX20" fmla="*/ 0 w 3943776"/>
              <a:gd name="connsiteY20" fmla="*/ 1186340 h 2238377"/>
              <a:gd name="connsiteX21" fmla="*/ 0 w 3943776"/>
              <a:gd name="connsiteY21" fmla="*/ 604362 h 2238377"/>
              <a:gd name="connsiteX22" fmla="*/ 0 w 3943776"/>
              <a:gd name="connsiteY22" fmla="*/ 0 h 2238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943776" h="2238377" fill="none" extrusionOk="0">
                <a:moveTo>
                  <a:pt x="0" y="0"/>
                </a:moveTo>
                <a:cubicBezTo>
                  <a:pt x="178506" y="-37668"/>
                  <a:pt x="395110" y="19996"/>
                  <a:pt x="523959" y="0"/>
                </a:cubicBezTo>
                <a:cubicBezTo>
                  <a:pt x="652808" y="-19996"/>
                  <a:pt x="899915" y="42340"/>
                  <a:pt x="1047918" y="0"/>
                </a:cubicBezTo>
                <a:cubicBezTo>
                  <a:pt x="1195921" y="-42340"/>
                  <a:pt x="1528853" y="40443"/>
                  <a:pt x="1650752" y="0"/>
                </a:cubicBezTo>
                <a:cubicBezTo>
                  <a:pt x="1772651" y="-40443"/>
                  <a:pt x="1997703" y="31280"/>
                  <a:pt x="2253586" y="0"/>
                </a:cubicBezTo>
                <a:cubicBezTo>
                  <a:pt x="2509469" y="-31280"/>
                  <a:pt x="2584530" y="66664"/>
                  <a:pt x="2856421" y="0"/>
                </a:cubicBezTo>
                <a:cubicBezTo>
                  <a:pt x="3128313" y="-66664"/>
                  <a:pt x="3232499" y="71068"/>
                  <a:pt x="3459255" y="0"/>
                </a:cubicBezTo>
                <a:cubicBezTo>
                  <a:pt x="3686011" y="-71068"/>
                  <a:pt x="3833738" y="45373"/>
                  <a:pt x="3943776" y="0"/>
                </a:cubicBezTo>
                <a:cubicBezTo>
                  <a:pt x="3961760" y="193852"/>
                  <a:pt x="3892946" y="344842"/>
                  <a:pt x="3943776" y="514827"/>
                </a:cubicBezTo>
                <a:cubicBezTo>
                  <a:pt x="3994606" y="684812"/>
                  <a:pt x="3930096" y="922234"/>
                  <a:pt x="3943776" y="1074421"/>
                </a:cubicBezTo>
                <a:cubicBezTo>
                  <a:pt x="3957456" y="1226608"/>
                  <a:pt x="3906618" y="1487702"/>
                  <a:pt x="3943776" y="1634015"/>
                </a:cubicBezTo>
                <a:cubicBezTo>
                  <a:pt x="3980934" y="1780328"/>
                  <a:pt x="3927368" y="2073150"/>
                  <a:pt x="3943776" y="2238377"/>
                </a:cubicBezTo>
                <a:cubicBezTo>
                  <a:pt x="3678665" y="2272050"/>
                  <a:pt x="3612796" y="2198050"/>
                  <a:pt x="3380379" y="2238377"/>
                </a:cubicBezTo>
                <a:cubicBezTo>
                  <a:pt x="3147962" y="2278704"/>
                  <a:pt x="3057929" y="2188277"/>
                  <a:pt x="2856421" y="2238377"/>
                </a:cubicBezTo>
                <a:cubicBezTo>
                  <a:pt x="2654913" y="2288477"/>
                  <a:pt x="2485031" y="2215462"/>
                  <a:pt x="2371900" y="2238377"/>
                </a:cubicBezTo>
                <a:cubicBezTo>
                  <a:pt x="2258769" y="2261292"/>
                  <a:pt x="1955017" y="2227705"/>
                  <a:pt x="1769065" y="2238377"/>
                </a:cubicBezTo>
                <a:cubicBezTo>
                  <a:pt x="1583113" y="2249049"/>
                  <a:pt x="1300426" y="2183355"/>
                  <a:pt x="1126793" y="2238377"/>
                </a:cubicBezTo>
                <a:cubicBezTo>
                  <a:pt x="953160" y="2293399"/>
                  <a:pt x="732489" y="2201600"/>
                  <a:pt x="563397" y="2238377"/>
                </a:cubicBezTo>
                <a:cubicBezTo>
                  <a:pt x="394305" y="2275154"/>
                  <a:pt x="214714" y="2184447"/>
                  <a:pt x="0" y="2238377"/>
                </a:cubicBezTo>
                <a:cubicBezTo>
                  <a:pt x="-31920" y="2054930"/>
                  <a:pt x="36727" y="1831483"/>
                  <a:pt x="0" y="1701167"/>
                </a:cubicBezTo>
                <a:cubicBezTo>
                  <a:pt x="-36727" y="1570851"/>
                  <a:pt x="32717" y="1414004"/>
                  <a:pt x="0" y="1186340"/>
                </a:cubicBezTo>
                <a:cubicBezTo>
                  <a:pt x="-32717" y="958676"/>
                  <a:pt x="26758" y="827366"/>
                  <a:pt x="0" y="604362"/>
                </a:cubicBezTo>
                <a:cubicBezTo>
                  <a:pt x="-26758" y="381358"/>
                  <a:pt x="33808" y="282893"/>
                  <a:pt x="0" y="0"/>
                </a:cubicBezTo>
                <a:close/>
              </a:path>
              <a:path w="3943776" h="2238377" stroke="0" extrusionOk="0">
                <a:moveTo>
                  <a:pt x="0" y="0"/>
                </a:moveTo>
                <a:cubicBezTo>
                  <a:pt x="164202" y="-15067"/>
                  <a:pt x="261744" y="52122"/>
                  <a:pt x="484521" y="0"/>
                </a:cubicBezTo>
                <a:cubicBezTo>
                  <a:pt x="707298" y="-52122"/>
                  <a:pt x="819759" y="50252"/>
                  <a:pt x="969042" y="0"/>
                </a:cubicBezTo>
                <a:cubicBezTo>
                  <a:pt x="1118325" y="-50252"/>
                  <a:pt x="1311899" y="62867"/>
                  <a:pt x="1611314" y="0"/>
                </a:cubicBezTo>
                <a:cubicBezTo>
                  <a:pt x="1910729" y="-62867"/>
                  <a:pt x="2012124" y="52647"/>
                  <a:pt x="2253586" y="0"/>
                </a:cubicBezTo>
                <a:cubicBezTo>
                  <a:pt x="2495048" y="-52647"/>
                  <a:pt x="2528699" y="35112"/>
                  <a:pt x="2698670" y="0"/>
                </a:cubicBezTo>
                <a:cubicBezTo>
                  <a:pt x="2868641" y="-35112"/>
                  <a:pt x="3090633" y="35950"/>
                  <a:pt x="3340942" y="0"/>
                </a:cubicBezTo>
                <a:cubicBezTo>
                  <a:pt x="3591251" y="-35950"/>
                  <a:pt x="3672107" y="37214"/>
                  <a:pt x="3943776" y="0"/>
                </a:cubicBezTo>
                <a:cubicBezTo>
                  <a:pt x="3978970" y="151442"/>
                  <a:pt x="3898326" y="371975"/>
                  <a:pt x="3943776" y="604362"/>
                </a:cubicBezTo>
                <a:cubicBezTo>
                  <a:pt x="3989226" y="836749"/>
                  <a:pt x="3934694" y="937945"/>
                  <a:pt x="3943776" y="1141572"/>
                </a:cubicBezTo>
                <a:cubicBezTo>
                  <a:pt x="3952858" y="1345199"/>
                  <a:pt x="3903685" y="1607850"/>
                  <a:pt x="3943776" y="1745934"/>
                </a:cubicBezTo>
                <a:cubicBezTo>
                  <a:pt x="3983867" y="1884018"/>
                  <a:pt x="3906582" y="2083124"/>
                  <a:pt x="3943776" y="2238377"/>
                </a:cubicBezTo>
                <a:cubicBezTo>
                  <a:pt x="3786953" y="2238992"/>
                  <a:pt x="3651121" y="2200537"/>
                  <a:pt x="3380379" y="2238377"/>
                </a:cubicBezTo>
                <a:cubicBezTo>
                  <a:pt x="3109637" y="2276217"/>
                  <a:pt x="3007537" y="2194786"/>
                  <a:pt x="2738107" y="2238377"/>
                </a:cubicBezTo>
                <a:cubicBezTo>
                  <a:pt x="2468677" y="2281968"/>
                  <a:pt x="2401430" y="2183509"/>
                  <a:pt x="2214149" y="2238377"/>
                </a:cubicBezTo>
                <a:cubicBezTo>
                  <a:pt x="2026868" y="2293245"/>
                  <a:pt x="1780287" y="2162446"/>
                  <a:pt x="1571876" y="2238377"/>
                </a:cubicBezTo>
                <a:cubicBezTo>
                  <a:pt x="1363465" y="2314308"/>
                  <a:pt x="1262498" y="2188009"/>
                  <a:pt x="1126793" y="2238377"/>
                </a:cubicBezTo>
                <a:cubicBezTo>
                  <a:pt x="991088" y="2288745"/>
                  <a:pt x="773152" y="2216883"/>
                  <a:pt x="563397" y="2238377"/>
                </a:cubicBezTo>
                <a:cubicBezTo>
                  <a:pt x="353642" y="2259871"/>
                  <a:pt x="135144" y="2230685"/>
                  <a:pt x="0" y="2238377"/>
                </a:cubicBezTo>
                <a:cubicBezTo>
                  <a:pt x="-2218" y="2115829"/>
                  <a:pt x="41427" y="1821149"/>
                  <a:pt x="0" y="1701167"/>
                </a:cubicBezTo>
                <a:cubicBezTo>
                  <a:pt x="-41427" y="1581185"/>
                  <a:pt x="35686" y="1383691"/>
                  <a:pt x="0" y="1141572"/>
                </a:cubicBezTo>
                <a:cubicBezTo>
                  <a:pt x="-35686" y="899453"/>
                  <a:pt x="23448" y="881413"/>
                  <a:pt x="0" y="626746"/>
                </a:cubicBezTo>
                <a:cubicBezTo>
                  <a:pt x="-23448" y="372079"/>
                  <a:pt x="42229" y="174417"/>
                  <a:pt x="0" y="0"/>
                </a:cubicBezTo>
                <a:close/>
              </a:path>
            </a:pathLst>
          </a:custGeom>
          <a:solidFill>
            <a:srgbClr val="F0EEF0"/>
          </a:solidFill>
          <a:ln w="19050">
            <a:solidFill>
              <a:srgbClr val="F69525"/>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285750" indent="-285750" algn="r" rtl="1">
              <a:buFont typeface="Wingdings" panose="05000000000000000000" pitchFamily="2" charset="2"/>
              <a:buChar char="v"/>
            </a:pPr>
            <a:r>
              <a:rPr lang="ar-SA" dirty="0">
                <a:solidFill>
                  <a:schemeClr val="tx1"/>
                </a:solidFill>
                <a:latin typeface="HRSD" panose="02000906030000020004" pitchFamily="2" charset="-78"/>
                <a:cs typeface="HRSD" panose="02000906030000020004" pitchFamily="2" charset="-78"/>
              </a:rPr>
              <a:t>الحد من حوادث العمل والأمراض المهنية.</a:t>
            </a:r>
          </a:p>
          <a:p>
            <a:pPr marL="285750" indent="-285750" algn="r" rtl="1">
              <a:buFont typeface="Wingdings" panose="05000000000000000000" pitchFamily="2" charset="2"/>
              <a:buChar char="v"/>
            </a:pPr>
            <a:r>
              <a:rPr lang="ar-SA" dirty="0">
                <a:solidFill>
                  <a:schemeClr val="tx1"/>
                </a:solidFill>
                <a:latin typeface="HRSD" panose="02000906030000020004" pitchFamily="2" charset="-78"/>
                <a:cs typeface="HRSD" panose="02000906030000020004" pitchFamily="2" charset="-78"/>
              </a:rPr>
              <a:t>الاكتشاف المبكر للأخطار من خلال الإبلاغ. </a:t>
            </a:r>
          </a:p>
          <a:p>
            <a:pPr marL="285750" indent="-285750" algn="r" rtl="1">
              <a:buFont typeface="Wingdings" panose="05000000000000000000" pitchFamily="2" charset="2"/>
              <a:buChar char="v"/>
            </a:pPr>
            <a:r>
              <a:rPr lang="ar-SA" dirty="0">
                <a:solidFill>
                  <a:schemeClr val="tx1"/>
                </a:solidFill>
                <a:latin typeface="HRSD" panose="02000906030000020004" pitchFamily="2" charset="-78"/>
                <a:cs typeface="HRSD" panose="02000906030000020004" pitchFamily="2" charset="-78"/>
              </a:rPr>
              <a:t>التقليل من المخاطر المهنية من خلال تعزيز ثقافة الإبلاغ.</a:t>
            </a:r>
          </a:p>
          <a:p>
            <a:pPr marL="285750" indent="-285750" algn="r" rtl="1">
              <a:buFont typeface="Wingdings" panose="05000000000000000000" pitchFamily="2" charset="2"/>
              <a:buChar char="v"/>
            </a:pPr>
            <a:r>
              <a:rPr lang="ar-SA" dirty="0">
                <a:solidFill>
                  <a:schemeClr val="tx1"/>
                </a:solidFill>
                <a:latin typeface="HRSD" panose="02000906030000020004" pitchFamily="2" charset="-78"/>
                <a:cs typeface="HRSD" panose="02000906030000020004" pitchFamily="2" charset="-78"/>
              </a:rPr>
              <a:t>تعزيز الامتثال على مستوى المنشأة.</a:t>
            </a:r>
          </a:p>
        </p:txBody>
      </p:sp>
      <p:pic>
        <p:nvPicPr>
          <p:cNvPr id="2" name="Picture 1">
            <a:extLst>
              <a:ext uri="{FF2B5EF4-FFF2-40B4-BE49-F238E27FC236}">
                <a16:creationId xmlns:a16="http://schemas.microsoft.com/office/drawing/2014/main" id="{61B403FC-DC1C-4916-B400-731419005C84}"/>
              </a:ext>
            </a:extLst>
          </p:cNvPr>
          <p:cNvPicPr>
            <a:picLocks noChangeAspect="1"/>
          </p:cNvPicPr>
          <p:nvPr/>
        </p:nvPicPr>
        <p:blipFill>
          <a:blip r:embed="rId2"/>
          <a:stretch>
            <a:fillRect/>
          </a:stretch>
        </p:blipFill>
        <p:spPr>
          <a:xfrm>
            <a:off x="6849636" y="1300760"/>
            <a:ext cx="1469263" cy="1261981"/>
          </a:xfrm>
          <a:prstGeom prst="rect">
            <a:avLst/>
          </a:prstGeom>
        </p:spPr>
      </p:pic>
      <p:grpSp>
        <p:nvGrpSpPr>
          <p:cNvPr id="4" name="Group 3">
            <a:extLst>
              <a:ext uri="{FF2B5EF4-FFF2-40B4-BE49-F238E27FC236}">
                <a16:creationId xmlns:a16="http://schemas.microsoft.com/office/drawing/2014/main" id="{03A0F5EC-BED7-4E07-8C8B-FF75E6223223}"/>
              </a:ext>
            </a:extLst>
          </p:cNvPr>
          <p:cNvGrpSpPr/>
          <p:nvPr/>
        </p:nvGrpSpPr>
        <p:grpSpPr>
          <a:xfrm>
            <a:off x="6939794" y="3656270"/>
            <a:ext cx="1611795" cy="1900970"/>
            <a:chOff x="6939794" y="3656270"/>
            <a:chExt cx="1611795" cy="1900970"/>
          </a:xfrm>
        </p:grpSpPr>
        <p:pic>
          <p:nvPicPr>
            <p:cNvPr id="2050" name="Picture 2" descr="Performance management - Free business and finance icons">
              <a:extLst>
                <a:ext uri="{FF2B5EF4-FFF2-40B4-BE49-F238E27FC236}">
                  <a16:creationId xmlns:a16="http://schemas.microsoft.com/office/drawing/2014/main" id="{57CA88B3-FC5B-49E4-A035-6E2AA3A26A1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46247" y="3656270"/>
              <a:ext cx="1054100" cy="1054100"/>
            </a:xfrm>
            <a:prstGeom prst="rect">
              <a:avLst/>
            </a:prstGeom>
            <a:noFill/>
            <a:ln>
              <a:noFill/>
            </a:ln>
          </p:spPr>
        </p:pic>
        <p:sp>
          <p:nvSpPr>
            <p:cNvPr id="3" name="Rectangle 2">
              <a:extLst>
                <a:ext uri="{FF2B5EF4-FFF2-40B4-BE49-F238E27FC236}">
                  <a16:creationId xmlns:a16="http://schemas.microsoft.com/office/drawing/2014/main" id="{88495F5C-0E12-43A7-AA26-2717E2E1B3C7}"/>
                </a:ext>
              </a:extLst>
            </p:cNvPr>
            <p:cNvSpPr/>
            <p:nvPr/>
          </p:nvSpPr>
          <p:spPr>
            <a:xfrm>
              <a:off x="6939794" y="4758589"/>
              <a:ext cx="1611795" cy="7986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b="1" dirty="0">
                  <a:solidFill>
                    <a:srgbClr val="FFBA00"/>
                  </a:solidFill>
                  <a:latin typeface="HRSD" panose="02000906030000020004" pitchFamily="2" charset="-78"/>
                  <a:cs typeface="HRSD" panose="02000906030000020004" pitchFamily="2" charset="-78"/>
                </a:rPr>
                <a:t>على أداء نظام السلامة والصحة المهنية</a:t>
              </a:r>
              <a:endParaRPr lang="en-GB" dirty="0">
                <a:solidFill>
                  <a:srgbClr val="FFBA00"/>
                </a:solidFill>
              </a:endParaRPr>
            </a:p>
          </p:txBody>
        </p:sp>
      </p:grpSp>
    </p:spTree>
    <p:extLst>
      <p:ext uri="{BB962C8B-B14F-4D97-AF65-F5344CB8AC3E}">
        <p14:creationId xmlns:p14="http://schemas.microsoft.com/office/powerpoint/2010/main" val="14687336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7">
                                            <p:bg/>
                                          </p:spTgt>
                                        </p:tgtEl>
                                        <p:attrNameLst>
                                          <p:attrName>style.visibility</p:attrName>
                                        </p:attrNameLst>
                                      </p:cBhvr>
                                      <p:to>
                                        <p:strVal val="visible"/>
                                      </p:to>
                                    </p:set>
                                    <p:animEffect transition="in" filter="wipe(up)">
                                      <p:cBhvr>
                                        <p:cTn id="11" dur="500"/>
                                        <p:tgtEl>
                                          <p:spTgt spid="67">
                                            <p:bg/>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67">
                                            <p:txEl>
                                              <p:pRg st="0" end="0"/>
                                            </p:txEl>
                                          </p:spTgt>
                                        </p:tgtEl>
                                        <p:attrNameLst>
                                          <p:attrName>style.visibility</p:attrName>
                                        </p:attrNameLst>
                                      </p:cBhvr>
                                      <p:to>
                                        <p:strVal val="visible"/>
                                      </p:to>
                                    </p:set>
                                    <p:animEffect transition="in" filter="wipe(up)">
                                      <p:cBhvr>
                                        <p:cTn id="16" dur="500"/>
                                        <p:tgtEl>
                                          <p:spTgt spid="67">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67">
                                            <p:txEl>
                                              <p:pRg st="1" end="1"/>
                                            </p:txEl>
                                          </p:spTgt>
                                        </p:tgtEl>
                                        <p:attrNameLst>
                                          <p:attrName>style.visibility</p:attrName>
                                        </p:attrNameLst>
                                      </p:cBhvr>
                                      <p:to>
                                        <p:strVal val="visible"/>
                                      </p:to>
                                    </p:set>
                                    <p:animEffect transition="in" filter="wipe(up)">
                                      <p:cBhvr>
                                        <p:cTn id="21" dur="500"/>
                                        <p:tgtEl>
                                          <p:spTgt spid="67">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67">
                                            <p:txEl>
                                              <p:pRg st="2" end="2"/>
                                            </p:txEl>
                                          </p:spTgt>
                                        </p:tgtEl>
                                        <p:attrNameLst>
                                          <p:attrName>style.visibility</p:attrName>
                                        </p:attrNameLst>
                                      </p:cBhvr>
                                      <p:to>
                                        <p:strVal val="visible"/>
                                      </p:to>
                                    </p:set>
                                    <p:animEffect transition="in" filter="wipe(up)">
                                      <p:cBhvr>
                                        <p:cTn id="26" dur="500"/>
                                        <p:tgtEl>
                                          <p:spTgt spid="67">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67">
                                            <p:txEl>
                                              <p:pRg st="3" end="3"/>
                                            </p:txEl>
                                          </p:spTgt>
                                        </p:tgtEl>
                                        <p:attrNameLst>
                                          <p:attrName>style.visibility</p:attrName>
                                        </p:attrNameLst>
                                      </p:cBhvr>
                                      <p:to>
                                        <p:strVal val="visible"/>
                                      </p:to>
                                    </p:set>
                                    <p:animEffect transition="in" filter="wipe(up)">
                                      <p:cBhvr>
                                        <p:cTn id="31" dur="500"/>
                                        <p:tgtEl>
                                          <p:spTgt spid="67">
                                            <p:txEl>
                                              <p:pRg st="3" end="3"/>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1" fill="hold" grpId="0" nodeType="clickEffect">
                                  <p:stCondLst>
                                    <p:cond delay="0"/>
                                  </p:stCondLst>
                                  <p:childTnLst>
                                    <p:set>
                                      <p:cBhvr>
                                        <p:cTn id="35" dur="1" fill="hold">
                                          <p:stCondLst>
                                            <p:cond delay="0"/>
                                          </p:stCondLst>
                                        </p:cTn>
                                        <p:tgtEl>
                                          <p:spTgt spid="67">
                                            <p:txEl>
                                              <p:pRg st="4" end="4"/>
                                            </p:txEl>
                                          </p:spTgt>
                                        </p:tgtEl>
                                        <p:attrNameLst>
                                          <p:attrName>style.visibility</p:attrName>
                                        </p:attrNameLst>
                                      </p:cBhvr>
                                      <p:to>
                                        <p:strVal val="visible"/>
                                      </p:to>
                                    </p:set>
                                    <p:animEffect transition="in" filter="wipe(up)">
                                      <p:cBhvr>
                                        <p:cTn id="36" dur="500"/>
                                        <p:tgtEl>
                                          <p:spTgt spid="67">
                                            <p:txEl>
                                              <p:pRg st="4" end="4"/>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6" presetClass="entr" presetSubtype="32" fill="hold" nodeType="click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circle(out)">
                                      <p:cBhvr>
                                        <p:cTn id="41" dur="500"/>
                                        <p:tgtEl>
                                          <p:spTgt spid="4"/>
                                        </p:tgtEl>
                                      </p:cBhvr>
                                    </p:animEffect>
                                  </p:childTnLst>
                                </p:cTn>
                              </p:par>
                            </p:childTnLst>
                          </p:cTn>
                        </p:par>
                        <p:par>
                          <p:cTn id="42" fill="hold">
                            <p:stCondLst>
                              <p:cond delay="500"/>
                            </p:stCondLst>
                            <p:childTnLst>
                              <p:par>
                                <p:cTn id="43" presetID="22" presetClass="entr" presetSubtype="1" fill="hold" grpId="0" nodeType="afterEffect">
                                  <p:stCondLst>
                                    <p:cond delay="0"/>
                                  </p:stCondLst>
                                  <p:childTnLst>
                                    <p:set>
                                      <p:cBhvr>
                                        <p:cTn id="44" dur="1" fill="hold">
                                          <p:stCondLst>
                                            <p:cond delay="0"/>
                                          </p:stCondLst>
                                        </p:cTn>
                                        <p:tgtEl>
                                          <p:spTgt spid="68">
                                            <p:bg/>
                                          </p:spTgt>
                                        </p:tgtEl>
                                        <p:attrNameLst>
                                          <p:attrName>style.visibility</p:attrName>
                                        </p:attrNameLst>
                                      </p:cBhvr>
                                      <p:to>
                                        <p:strVal val="visible"/>
                                      </p:to>
                                    </p:set>
                                    <p:animEffect transition="in" filter="wipe(up)">
                                      <p:cBhvr>
                                        <p:cTn id="45" dur="500"/>
                                        <p:tgtEl>
                                          <p:spTgt spid="68">
                                            <p:bg/>
                                          </p:spTgt>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1" fill="hold" grpId="0" nodeType="clickEffect">
                                  <p:stCondLst>
                                    <p:cond delay="0"/>
                                  </p:stCondLst>
                                  <p:childTnLst>
                                    <p:set>
                                      <p:cBhvr>
                                        <p:cTn id="49" dur="1" fill="hold">
                                          <p:stCondLst>
                                            <p:cond delay="0"/>
                                          </p:stCondLst>
                                        </p:cTn>
                                        <p:tgtEl>
                                          <p:spTgt spid="68">
                                            <p:txEl>
                                              <p:pRg st="0" end="0"/>
                                            </p:txEl>
                                          </p:spTgt>
                                        </p:tgtEl>
                                        <p:attrNameLst>
                                          <p:attrName>style.visibility</p:attrName>
                                        </p:attrNameLst>
                                      </p:cBhvr>
                                      <p:to>
                                        <p:strVal val="visible"/>
                                      </p:to>
                                    </p:set>
                                    <p:animEffect transition="in" filter="wipe(up)">
                                      <p:cBhvr>
                                        <p:cTn id="50" dur="500"/>
                                        <p:tgtEl>
                                          <p:spTgt spid="6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1" fill="hold" grpId="0" nodeType="clickEffect">
                                  <p:stCondLst>
                                    <p:cond delay="0"/>
                                  </p:stCondLst>
                                  <p:childTnLst>
                                    <p:set>
                                      <p:cBhvr>
                                        <p:cTn id="54" dur="1" fill="hold">
                                          <p:stCondLst>
                                            <p:cond delay="0"/>
                                          </p:stCondLst>
                                        </p:cTn>
                                        <p:tgtEl>
                                          <p:spTgt spid="68">
                                            <p:txEl>
                                              <p:pRg st="1" end="1"/>
                                            </p:txEl>
                                          </p:spTgt>
                                        </p:tgtEl>
                                        <p:attrNameLst>
                                          <p:attrName>style.visibility</p:attrName>
                                        </p:attrNameLst>
                                      </p:cBhvr>
                                      <p:to>
                                        <p:strVal val="visible"/>
                                      </p:to>
                                    </p:set>
                                    <p:animEffect transition="in" filter="wipe(up)">
                                      <p:cBhvr>
                                        <p:cTn id="55" dur="500"/>
                                        <p:tgtEl>
                                          <p:spTgt spid="68">
                                            <p:txEl>
                                              <p:pRg st="1" end="1"/>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1" fill="hold" grpId="0" nodeType="clickEffect">
                                  <p:stCondLst>
                                    <p:cond delay="0"/>
                                  </p:stCondLst>
                                  <p:childTnLst>
                                    <p:set>
                                      <p:cBhvr>
                                        <p:cTn id="59" dur="1" fill="hold">
                                          <p:stCondLst>
                                            <p:cond delay="0"/>
                                          </p:stCondLst>
                                        </p:cTn>
                                        <p:tgtEl>
                                          <p:spTgt spid="68">
                                            <p:txEl>
                                              <p:pRg st="2" end="2"/>
                                            </p:txEl>
                                          </p:spTgt>
                                        </p:tgtEl>
                                        <p:attrNameLst>
                                          <p:attrName>style.visibility</p:attrName>
                                        </p:attrNameLst>
                                      </p:cBhvr>
                                      <p:to>
                                        <p:strVal val="visible"/>
                                      </p:to>
                                    </p:set>
                                    <p:animEffect transition="in" filter="wipe(up)">
                                      <p:cBhvr>
                                        <p:cTn id="60" dur="500"/>
                                        <p:tgtEl>
                                          <p:spTgt spid="68">
                                            <p:txEl>
                                              <p:pRg st="2" end="2"/>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1" fill="hold" grpId="0" nodeType="clickEffect">
                                  <p:stCondLst>
                                    <p:cond delay="0"/>
                                  </p:stCondLst>
                                  <p:childTnLst>
                                    <p:set>
                                      <p:cBhvr>
                                        <p:cTn id="64" dur="1" fill="hold">
                                          <p:stCondLst>
                                            <p:cond delay="0"/>
                                          </p:stCondLst>
                                        </p:cTn>
                                        <p:tgtEl>
                                          <p:spTgt spid="68">
                                            <p:txEl>
                                              <p:pRg st="3" end="3"/>
                                            </p:txEl>
                                          </p:spTgt>
                                        </p:tgtEl>
                                        <p:attrNameLst>
                                          <p:attrName>style.visibility</p:attrName>
                                        </p:attrNameLst>
                                      </p:cBhvr>
                                      <p:to>
                                        <p:strVal val="visible"/>
                                      </p:to>
                                    </p:set>
                                    <p:animEffect transition="in" filter="wipe(up)">
                                      <p:cBhvr>
                                        <p:cTn id="65" dur="500"/>
                                        <p:tgtEl>
                                          <p:spTgt spid="6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build="p" animBg="1"/>
      <p:bldP spid="68"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0EEF0"/>
        </a:solidFill>
        <a:effectLst/>
      </p:bgPr>
    </p:bg>
    <p:spTree>
      <p:nvGrpSpPr>
        <p:cNvPr id="1" name=""/>
        <p:cNvGrpSpPr/>
        <p:nvPr/>
      </p:nvGrpSpPr>
      <p:grpSpPr>
        <a:xfrm>
          <a:off x="0" y="0"/>
          <a:ext cx="0" cy="0"/>
          <a:chOff x="0" y="0"/>
          <a:chExt cx="0" cy="0"/>
        </a:xfrm>
      </p:grpSpPr>
      <p:grpSp>
        <p:nvGrpSpPr>
          <p:cNvPr id="32" name="Group 31">
            <a:extLst>
              <a:ext uri="{FF2B5EF4-FFF2-40B4-BE49-F238E27FC236}">
                <a16:creationId xmlns:a16="http://schemas.microsoft.com/office/drawing/2014/main" id="{DEA36CD1-A232-45C6-81D0-FF676E79B61E}"/>
              </a:ext>
            </a:extLst>
          </p:cNvPr>
          <p:cNvGrpSpPr/>
          <p:nvPr/>
        </p:nvGrpSpPr>
        <p:grpSpPr>
          <a:xfrm>
            <a:off x="-881742" y="0"/>
            <a:ext cx="13073742" cy="6858000"/>
            <a:chOff x="-1030514" y="0"/>
            <a:chExt cx="13073742" cy="6858000"/>
          </a:xfrm>
        </p:grpSpPr>
        <p:sp>
          <p:nvSpPr>
            <p:cNvPr id="28" name="Rectangle 27">
              <a:extLst>
                <a:ext uri="{FF2B5EF4-FFF2-40B4-BE49-F238E27FC236}">
                  <a16:creationId xmlns:a16="http://schemas.microsoft.com/office/drawing/2014/main" id="{A11D4488-BEEE-4523-BF4A-73C4C95CCD2B}"/>
                </a:ext>
              </a:extLst>
            </p:cNvPr>
            <p:cNvSpPr/>
            <p:nvPr/>
          </p:nvSpPr>
          <p:spPr>
            <a:xfrm>
              <a:off x="-1030514"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E278C53F-B948-4E20-B061-EB63FF9E5B5F}"/>
                </a:ext>
              </a:extLst>
            </p:cNvPr>
            <p:cNvSpPr/>
            <p:nvPr/>
          </p:nvSpPr>
          <p:spPr>
            <a:xfrm>
              <a:off x="10609943" y="2732314"/>
              <a:ext cx="551543" cy="1393371"/>
            </a:xfrm>
            <a:prstGeom prst="rect">
              <a:avLst/>
            </a:pr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F91E323B-6F3E-475A-A5A7-E80446AEA28C}"/>
                </a:ext>
              </a:extLst>
            </p:cNvPr>
            <p:cNvSpPr txBox="1"/>
            <p:nvPr/>
          </p:nvSpPr>
          <p:spPr>
            <a:xfrm rot="16200000">
              <a:off x="9840685" y="3136611"/>
              <a:ext cx="2090057" cy="584775"/>
            </a:xfrm>
            <a:prstGeom prst="rect">
              <a:avLst/>
            </a:prstGeom>
            <a:noFill/>
          </p:spPr>
          <p:txBody>
            <a:bodyPr wrap="square" rtlCol="0">
              <a:spAutoFit/>
            </a:bodyPr>
            <a:lstStyle/>
            <a:p>
              <a:pPr algn="ctr"/>
              <a:r>
                <a:rPr lang="en-US" sz="3200" b="1" dirty="0">
                  <a:solidFill>
                    <a:srgbClr val="F0EEF0"/>
                  </a:solidFill>
                  <a:latin typeface="Montserrat" panose="02000505000000020004" pitchFamily="2" charset="0"/>
                </a:rPr>
                <a:t>2012</a:t>
              </a:r>
            </a:p>
          </p:txBody>
        </p:sp>
        <p:sp>
          <p:nvSpPr>
            <p:cNvPr id="31" name="Isosceles Triangle 30">
              <a:extLst>
                <a:ext uri="{FF2B5EF4-FFF2-40B4-BE49-F238E27FC236}">
                  <a16:creationId xmlns:a16="http://schemas.microsoft.com/office/drawing/2014/main" id="{6F9AD1C9-B71A-4D8D-8F52-77292535D056}"/>
                </a:ext>
              </a:extLst>
            </p:cNvPr>
            <p:cNvSpPr/>
            <p:nvPr/>
          </p:nvSpPr>
          <p:spPr>
            <a:xfrm rot="5400000">
              <a:off x="10412186" y="2988127"/>
              <a:ext cx="2380342" cy="881743"/>
            </a:xfrm>
            <a:prstGeom prst="triangle">
              <a:avLst/>
            </a:prstGeom>
            <a:solidFill>
              <a:srgbClr val="2BB5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2" name="Rectangle 131">
            <a:extLst>
              <a:ext uri="{FF2B5EF4-FFF2-40B4-BE49-F238E27FC236}">
                <a16:creationId xmlns:a16="http://schemas.microsoft.com/office/drawing/2014/main" id="{71883E71-270A-4B7A-A6F1-8D930DCFAE74}"/>
              </a:ext>
            </a:extLst>
          </p:cNvPr>
          <p:cNvSpPr/>
          <p:nvPr/>
        </p:nvSpPr>
        <p:spPr>
          <a:xfrm>
            <a:off x="-1431378"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Rectangle 136">
            <a:extLst>
              <a:ext uri="{FF2B5EF4-FFF2-40B4-BE49-F238E27FC236}">
                <a16:creationId xmlns:a16="http://schemas.microsoft.com/office/drawing/2014/main" id="{CEFA7B59-6C33-4D92-B710-A74B87EF968C}"/>
              </a:ext>
            </a:extLst>
          </p:cNvPr>
          <p:cNvSpPr/>
          <p:nvPr/>
        </p:nvSpPr>
        <p:spPr>
          <a:xfrm>
            <a:off x="-1981014"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Rectangle 140">
            <a:extLst>
              <a:ext uri="{FF2B5EF4-FFF2-40B4-BE49-F238E27FC236}">
                <a16:creationId xmlns:a16="http://schemas.microsoft.com/office/drawing/2014/main" id="{D933D379-7D7A-4103-8EEC-86CB419CCA04}"/>
              </a:ext>
            </a:extLst>
          </p:cNvPr>
          <p:cNvSpPr/>
          <p:nvPr/>
        </p:nvSpPr>
        <p:spPr>
          <a:xfrm>
            <a:off x="-2525008"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Rectangle 148">
            <a:extLst>
              <a:ext uri="{FF2B5EF4-FFF2-40B4-BE49-F238E27FC236}">
                <a16:creationId xmlns:a16="http://schemas.microsoft.com/office/drawing/2014/main" id="{1A5DCC23-4EAA-4F6E-96F0-5B2AE8EA2086}"/>
              </a:ext>
            </a:extLst>
          </p:cNvPr>
          <p:cNvSpPr/>
          <p:nvPr/>
        </p:nvSpPr>
        <p:spPr>
          <a:xfrm>
            <a:off x="-11658506" y="0"/>
            <a:ext cx="12192000" cy="6858000"/>
          </a:xfrm>
          <a:prstGeom prst="rect">
            <a:avLst/>
          </a:prstGeom>
          <a:solidFill>
            <a:srgbClr val="F0EEF0"/>
          </a:solidFill>
          <a:ln>
            <a:noFill/>
          </a:ln>
          <a:effectLst>
            <a:outerShdw blurRad="215900" dist="38100" sx="101000" sy="101000" algn="ctr"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extBox 65">
            <a:extLst>
              <a:ext uri="{FF2B5EF4-FFF2-40B4-BE49-F238E27FC236}">
                <a16:creationId xmlns:a16="http://schemas.microsoft.com/office/drawing/2014/main" id="{AF33BC85-2892-44E6-94B2-A034FEB244D5}"/>
              </a:ext>
            </a:extLst>
          </p:cNvPr>
          <p:cNvSpPr txBox="1"/>
          <p:nvPr/>
        </p:nvSpPr>
        <p:spPr>
          <a:xfrm rot="16200000">
            <a:off x="7591651" y="3136611"/>
            <a:ext cx="6858001" cy="584775"/>
          </a:xfrm>
          <a:prstGeom prst="rect">
            <a:avLst/>
          </a:prstGeom>
          <a:solidFill>
            <a:srgbClr val="E57B33"/>
          </a:solidFill>
        </p:spPr>
        <p:txBody>
          <a:bodyPr wrap="square" rtlCol="0">
            <a:spAutoFit/>
          </a:bodyPr>
          <a:lstStyle/>
          <a:p>
            <a:pPr algn="ctr"/>
            <a:r>
              <a:rPr lang="ar-DZ" sz="3200" b="1" dirty="0">
                <a:solidFill>
                  <a:schemeClr val="bg1"/>
                </a:solidFill>
                <a:latin typeface="Montserrat" panose="02000505000000020004" pitchFamily="2" charset="0"/>
              </a:rPr>
              <a:t>السلوك والثقافة والمبادئ</a:t>
            </a:r>
          </a:p>
        </p:txBody>
      </p:sp>
      <p:sp>
        <p:nvSpPr>
          <p:cNvPr id="67" name="TextBox 66">
            <a:extLst>
              <a:ext uri="{FF2B5EF4-FFF2-40B4-BE49-F238E27FC236}">
                <a16:creationId xmlns:a16="http://schemas.microsoft.com/office/drawing/2014/main" id="{87FE3B14-2524-45FD-833D-8B7F6F45D071}"/>
              </a:ext>
            </a:extLst>
          </p:cNvPr>
          <p:cNvSpPr txBox="1"/>
          <p:nvPr/>
        </p:nvSpPr>
        <p:spPr>
          <a:xfrm rot="16200000">
            <a:off x="7002215" y="3136608"/>
            <a:ext cx="6857998" cy="584775"/>
          </a:xfrm>
          <a:prstGeom prst="rect">
            <a:avLst/>
          </a:prstGeom>
          <a:solidFill>
            <a:srgbClr val="158285"/>
          </a:solidFill>
        </p:spPr>
        <p:txBody>
          <a:bodyPr wrap="square" rtlCol="0">
            <a:spAutoFit/>
          </a:bodyPr>
          <a:lstStyle/>
          <a:p>
            <a:pPr algn="ctr"/>
            <a:r>
              <a:rPr lang="ar-DZ" sz="3200" b="1" dirty="0">
                <a:solidFill>
                  <a:schemeClr val="bg1"/>
                </a:solidFill>
                <a:latin typeface="Montserrat" panose="02000505000000020004" pitchFamily="2" charset="0"/>
              </a:rPr>
              <a:t>أفضل الممارسات للتوعية</a:t>
            </a:r>
          </a:p>
        </p:txBody>
      </p:sp>
      <p:sp>
        <p:nvSpPr>
          <p:cNvPr id="68" name="TextBox 67">
            <a:extLst>
              <a:ext uri="{FF2B5EF4-FFF2-40B4-BE49-F238E27FC236}">
                <a16:creationId xmlns:a16="http://schemas.microsoft.com/office/drawing/2014/main" id="{84059255-8016-4F5B-A94D-CA5F172B6269}"/>
              </a:ext>
            </a:extLst>
          </p:cNvPr>
          <p:cNvSpPr txBox="1"/>
          <p:nvPr/>
        </p:nvSpPr>
        <p:spPr>
          <a:xfrm rot="16200000">
            <a:off x="6433088" y="3167388"/>
            <a:ext cx="6857997" cy="523220"/>
          </a:xfrm>
          <a:prstGeom prst="rect">
            <a:avLst/>
          </a:prstGeom>
          <a:solidFill>
            <a:srgbClr val="00B050"/>
          </a:solidFill>
        </p:spPr>
        <p:txBody>
          <a:bodyPr wrap="square" rtlCol="0">
            <a:spAutoFit/>
          </a:bodyPr>
          <a:lstStyle/>
          <a:p>
            <a:pPr algn="ctr"/>
            <a:r>
              <a:rPr lang="ar-DZ" sz="2800" b="1" dirty="0">
                <a:solidFill>
                  <a:schemeClr val="bg1"/>
                </a:solidFill>
                <a:latin typeface="Montserrat" panose="02000505000000020004" pitchFamily="2" charset="0"/>
              </a:rPr>
              <a:t>الفئات المستهدفة بالتوعية في السلامة والصحة المهنية</a:t>
            </a:r>
          </a:p>
        </p:txBody>
      </p:sp>
      <p:sp>
        <p:nvSpPr>
          <p:cNvPr id="69" name="TextBox 68">
            <a:extLst>
              <a:ext uri="{FF2B5EF4-FFF2-40B4-BE49-F238E27FC236}">
                <a16:creationId xmlns:a16="http://schemas.microsoft.com/office/drawing/2014/main" id="{9A7DF87F-138E-4289-AA3A-72934E09347B}"/>
              </a:ext>
            </a:extLst>
          </p:cNvPr>
          <p:cNvSpPr txBox="1"/>
          <p:nvPr/>
        </p:nvSpPr>
        <p:spPr>
          <a:xfrm rot="16200000">
            <a:off x="-3102786" y="3228944"/>
            <a:ext cx="6857997" cy="400110"/>
          </a:xfrm>
          <a:prstGeom prst="rect">
            <a:avLst/>
          </a:prstGeom>
          <a:solidFill>
            <a:srgbClr val="00B050"/>
          </a:solidFill>
        </p:spPr>
        <p:txBody>
          <a:bodyPr wrap="square" rtlCol="0">
            <a:spAutoFit/>
          </a:bodyPr>
          <a:lstStyle/>
          <a:p>
            <a:pPr algn="ctr"/>
            <a:r>
              <a:rPr lang="ar-DZ" sz="2000" b="1" dirty="0">
                <a:solidFill>
                  <a:schemeClr val="bg1"/>
                </a:solidFill>
                <a:latin typeface="HRSD" panose="02000906030000020004" pitchFamily="2" charset="-78"/>
                <a:cs typeface="HRSD" panose="02000906030000020004" pitchFamily="2" charset="-78"/>
              </a:rPr>
              <a:t>دور الجهات ذات العلاقة في التوعية بالسلامة والصحة المهنية في بيئة العمل</a:t>
            </a:r>
          </a:p>
        </p:txBody>
      </p:sp>
      <p:sp>
        <p:nvSpPr>
          <p:cNvPr id="70" name="TextBox 69">
            <a:extLst>
              <a:ext uri="{FF2B5EF4-FFF2-40B4-BE49-F238E27FC236}">
                <a16:creationId xmlns:a16="http://schemas.microsoft.com/office/drawing/2014/main" id="{845AB043-2AB0-41F6-AC17-15F5098F127E}"/>
              </a:ext>
            </a:extLst>
          </p:cNvPr>
          <p:cNvSpPr txBox="1"/>
          <p:nvPr/>
        </p:nvSpPr>
        <p:spPr>
          <a:xfrm rot="16200000">
            <a:off x="5895925" y="3151911"/>
            <a:ext cx="6857999" cy="523220"/>
          </a:xfrm>
          <a:prstGeom prst="rect">
            <a:avLst/>
          </a:prstGeom>
          <a:solidFill>
            <a:schemeClr val="accent2"/>
          </a:solidFill>
        </p:spPr>
        <p:txBody>
          <a:bodyPr wrap="square" rtlCol="0">
            <a:spAutoFit/>
          </a:bodyPr>
          <a:lstStyle/>
          <a:p>
            <a:pPr algn="ctr"/>
            <a:r>
              <a:rPr lang="ar-DZ" sz="2800" b="1" dirty="0">
                <a:solidFill>
                  <a:schemeClr val="bg1"/>
                </a:solidFill>
                <a:latin typeface="Montserrat" panose="02000505000000020004" pitchFamily="2" charset="0"/>
              </a:rPr>
              <a:t>الأثر المتوقع للتوعية على السلامة والصحة المهنية</a:t>
            </a:r>
          </a:p>
        </p:txBody>
      </p:sp>
      <p:sp>
        <p:nvSpPr>
          <p:cNvPr id="71" name="TextBox 70">
            <a:extLst>
              <a:ext uri="{FF2B5EF4-FFF2-40B4-BE49-F238E27FC236}">
                <a16:creationId xmlns:a16="http://schemas.microsoft.com/office/drawing/2014/main" id="{67FEDF9A-E79B-4746-95DE-5C53589D4FAB}"/>
              </a:ext>
            </a:extLst>
          </p:cNvPr>
          <p:cNvSpPr txBox="1"/>
          <p:nvPr/>
        </p:nvSpPr>
        <p:spPr>
          <a:xfrm rot="16200000">
            <a:off x="5337126" y="3136609"/>
            <a:ext cx="6857998" cy="584775"/>
          </a:xfrm>
          <a:prstGeom prst="rect">
            <a:avLst/>
          </a:prstGeom>
          <a:solidFill>
            <a:srgbClr val="92D050"/>
          </a:solidFill>
        </p:spPr>
        <p:txBody>
          <a:bodyPr wrap="square" rtlCol="0">
            <a:spAutoFit/>
          </a:bodyPr>
          <a:lstStyle/>
          <a:p>
            <a:pPr algn="ctr"/>
            <a:r>
              <a:rPr lang="ar-DZ" sz="3200" b="1" dirty="0">
                <a:solidFill>
                  <a:schemeClr val="bg1"/>
                </a:solidFill>
                <a:latin typeface="Montserrat" panose="02000505000000020004" pitchFamily="2" charset="0"/>
              </a:rPr>
              <a:t>المحتوى التوعوي في السلامة والصحة المهنية</a:t>
            </a:r>
          </a:p>
        </p:txBody>
      </p:sp>
      <p:sp>
        <p:nvSpPr>
          <p:cNvPr id="72" name="Rectangle 71">
            <a:extLst>
              <a:ext uri="{FF2B5EF4-FFF2-40B4-BE49-F238E27FC236}">
                <a16:creationId xmlns:a16="http://schemas.microsoft.com/office/drawing/2014/main" id="{C4B7AC77-FA98-4DF7-BB82-1AEE63625C57}"/>
              </a:ext>
            </a:extLst>
          </p:cNvPr>
          <p:cNvSpPr/>
          <p:nvPr/>
        </p:nvSpPr>
        <p:spPr>
          <a:xfrm>
            <a:off x="977900" y="643742"/>
            <a:ext cx="6978555" cy="1050923"/>
          </a:xfrm>
          <a:solidFill>
            <a:srgbClr val="F0EEF0"/>
          </a:solidFill>
          <a:ln w="19050">
            <a:solidFill>
              <a:srgbClr val="F69525"/>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Low" rtl="1"/>
            <a:r>
              <a:rPr lang="ar-SA" sz="2000" dirty="0">
                <a:solidFill>
                  <a:schemeClr val="tx1"/>
                </a:solidFill>
                <a:latin typeface="HRSD" panose="02000906030000020004" pitchFamily="2" charset="-78"/>
                <a:cs typeface="HRSD" panose="02000906030000020004" pitchFamily="2" charset="-78"/>
              </a:rPr>
              <a:t>يتكيف محتوى الحملات والبرامج التوعوية حسب معطيات السلامة والصحة المهنية مثل الحوادث المسجلة أو الأنشطة القائمة أو الظروف مثل المواسم وغيرها. إلا أن الإطار العام للمحتوى التوعوي في المجال يكون كالتالي:</a:t>
            </a:r>
            <a:endParaRPr lang="ar-DZ" sz="2000" dirty="0">
              <a:solidFill>
                <a:schemeClr val="tx1"/>
              </a:solidFill>
              <a:latin typeface="HRSD" panose="02000906030000020004" pitchFamily="2" charset="-78"/>
              <a:cs typeface="HRSD" panose="02000906030000020004" pitchFamily="2" charset="-78"/>
            </a:endParaRPr>
          </a:p>
        </p:txBody>
      </p:sp>
      <p:sp>
        <p:nvSpPr>
          <p:cNvPr id="19" name="TextBox 65">
            <a:extLst>
              <a:ext uri="{FF2B5EF4-FFF2-40B4-BE49-F238E27FC236}">
                <a16:creationId xmlns:a16="http://schemas.microsoft.com/office/drawing/2014/main" id="{C2DA7B86-74CD-4995-AB48-E3A5E43B2D13}"/>
              </a:ext>
            </a:extLst>
          </p:cNvPr>
          <p:cNvSpPr txBox="1"/>
          <p:nvPr/>
        </p:nvSpPr>
        <p:spPr>
          <a:xfrm rot="16200000">
            <a:off x="7591652" y="3136611"/>
            <a:ext cx="6858001" cy="584775"/>
          </a:xfrm>
          <a:prstGeom prst="rect">
            <a:avLst/>
          </a:prstGeom>
          <a:solidFill>
            <a:srgbClr val="E57B33"/>
          </a:solidFill>
        </p:spPr>
        <p:txBody>
          <a:bodyPr wrap="square" rtlCol="0">
            <a:spAutoFit/>
          </a:bodyPr>
          <a:lstStyle/>
          <a:p>
            <a:pPr algn="ctr"/>
            <a:r>
              <a:rPr lang="ar-DZ" sz="3200" b="1" dirty="0">
                <a:solidFill>
                  <a:schemeClr val="bg1"/>
                </a:solidFill>
                <a:latin typeface="Montserrat" panose="02000505000000020004" pitchFamily="2" charset="0"/>
              </a:rPr>
              <a:t>السلوك والثقافة والمبادئ</a:t>
            </a:r>
          </a:p>
        </p:txBody>
      </p:sp>
      <p:sp>
        <p:nvSpPr>
          <p:cNvPr id="20" name="TextBox 66">
            <a:extLst>
              <a:ext uri="{FF2B5EF4-FFF2-40B4-BE49-F238E27FC236}">
                <a16:creationId xmlns:a16="http://schemas.microsoft.com/office/drawing/2014/main" id="{600EB529-16CE-4795-A6BD-CD2B6A7FE6F8}"/>
              </a:ext>
            </a:extLst>
          </p:cNvPr>
          <p:cNvSpPr txBox="1"/>
          <p:nvPr/>
        </p:nvSpPr>
        <p:spPr>
          <a:xfrm rot="16200000">
            <a:off x="7002216" y="3136608"/>
            <a:ext cx="6857998" cy="584775"/>
          </a:xfrm>
          <a:prstGeom prst="rect">
            <a:avLst/>
          </a:prstGeom>
          <a:solidFill>
            <a:srgbClr val="158285"/>
          </a:solidFill>
        </p:spPr>
        <p:txBody>
          <a:bodyPr wrap="square" rtlCol="0">
            <a:spAutoFit/>
          </a:bodyPr>
          <a:lstStyle/>
          <a:p>
            <a:pPr algn="ctr"/>
            <a:r>
              <a:rPr lang="ar-DZ" sz="3200" b="1" dirty="0">
                <a:solidFill>
                  <a:schemeClr val="bg1"/>
                </a:solidFill>
                <a:latin typeface="Montserrat" panose="02000505000000020004" pitchFamily="2" charset="0"/>
              </a:rPr>
              <a:t>أفضل الممارسات للتوعية</a:t>
            </a:r>
          </a:p>
        </p:txBody>
      </p:sp>
      <p:sp>
        <p:nvSpPr>
          <p:cNvPr id="21" name="TextBox 67">
            <a:extLst>
              <a:ext uri="{FF2B5EF4-FFF2-40B4-BE49-F238E27FC236}">
                <a16:creationId xmlns:a16="http://schemas.microsoft.com/office/drawing/2014/main" id="{4B8A4F7F-74DE-4E51-90BF-DE7C8EF01560}"/>
              </a:ext>
            </a:extLst>
          </p:cNvPr>
          <p:cNvSpPr txBox="1"/>
          <p:nvPr/>
        </p:nvSpPr>
        <p:spPr>
          <a:xfrm rot="16200000">
            <a:off x="6433089" y="3167388"/>
            <a:ext cx="6857997" cy="523220"/>
          </a:xfrm>
          <a:prstGeom prst="rect">
            <a:avLst/>
          </a:prstGeom>
          <a:solidFill>
            <a:srgbClr val="00B050"/>
          </a:solidFill>
        </p:spPr>
        <p:txBody>
          <a:bodyPr wrap="square" rtlCol="0">
            <a:spAutoFit/>
          </a:bodyPr>
          <a:lstStyle/>
          <a:p>
            <a:pPr algn="ctr"/>
            <a:r>
              <a:rPr lang="ar-DZ" sz="2800" b="1" dirty="0">
                <a:solidFill>
                  <a:schemeClr val="bg1"/>
                </a:solidFill>
                <a:latin typeface="Montserrat" panose="02000505000000020004" pitchFamily="2" charset="0"/>
              </a:rPr>
              <a:t>الفئات المستهدفة بالتوعية في السلامة والصحة المهنية</a:t>
            </a:r>
          </a:p>
        </p:txBody>
      </p:sp>
      <p:sp>
        <p:nvSpPr>
          <p:cNvPr id="22" name="TextBox 65">
            <a:extLst>
              <a:ext uri="{FF2B5EF4-FFF2-40B4-BE49-F238E27FC236}">
                <a16:creationId xmlns:a16="http://schemas.microsoft.com/office/drawing/2014/main" id="{8DA2D0F6-7ABE-489B-9596-8F1CF2EA1491}"/>
              </a:ext>
            </a:extLst>
          </p:cNvPr>
          <p:cNvSpPr txBox="1"/>
          <p:nvPr/>
        </p:nvSpPr>
        <p:spPr>
          <a:xfrm rot="16200000">
            <a:off x="7591653" y="3136611"/>
            <a:ext cx="6858001" cy="584775"/>
          </a:xfrm>
          <a:prstGeom prst="rect">
            <a:avLst/>
          </a:prstGeom>
          <a:solidFill>
            <a:srgbClr val="E57B33"/>
          </a:solidFill>
        </p:spPr>
        <p:txBody>
          <a:bodyPr wrap="square" rtlCol="0">
            <a:spAutoFit/>
          </a:bodyPr>
          <a:lstStyle/>
          <a:p>
            <a:pPr algn="ctr"/>
            <a:r>
              <a:rPr lang="ar-DZ" sz="3200" b="1" dirty="0">
                <a:solidFill>
                  <a:schemeClr val="bg1"/>
                </a:solidFill>
                <a:latin typeface="Montserrat" panose="02000505000000020004" pitchFamily="2" charset="0"/>
              </a:rPr>
              <a:t>السلوك والثقافة والمبادئ</a:t>
            </a:r>
          </a:p>
        </p:txBody>
      </p:sp>
      <p:sp>
        <p:nvSpPr>
          <p:cNvPr id="23" name="TextBox 66">
            <a:extLst>
              <a:ext uri="{FF2B5EF4-FFF2-40B4-BE49-F238E27FC236}">
                <a16:creationId xmlns:a16="http://schemas.microsoft.com/office/drawing/2014/main" id="{33CB2820-18A4-4F3A-9F7E-12C61DE2B1CA}"/>
              </a:ext>
            </a:extLst>
          </p:cNvPr>
          <p:cNvSpPr txBox="1"/>
          <p:nvPr/>
        </p:nvSpPr>
        <p:spPr>
          <a:xfrm rot="16200000">
            <a:off x="7002217" y="3136608"/>
            <a:ext cx="6857998" cy="584775"/>
          </a:xfrm>
          <a:prstGeom prst="rect">
            <a:avLst/>
          </a:prstGeom>
          <a:solidFill>
            <a:srgbClr val="158285"/>
          </a:solidFill>
        </p:spPr>
        <p:txBody>
          <a:bodyPr wrap="square" rtlCol="0">
            <a:spAutoFit/>
          </a:bodyPr>
          <a:lstStyle/>
          <a:p>
            <a:pPr algn="ctr"/>
            <a:r>
              <a:rPr lang="ar-DZ" sz="3200" b="1" dirty="0">
                <a:solidFill>
                  <a:schemeClr val="bg1"/>
                </a:solidFill>
                <a:latin typeface="Montserrat" panose="02000505000000020004" pitchFamily="2" charset="0"/>
              </a:rPr>
              <a:t>أفضل الممارسات للتوعية</a:t>
            </a:r>
          </a:p>
        </p:txBody>
      </p:sp>
      <p:sp>
        <p:nvSpPr>
          <p:cNvPr id="24" name="TextBox 69">
            <a:extLst>
              <a:ext uri="{FF2B5EF4-FFF2-40B4-BE49-F238E27FC236}">
                <a16:creationId xmlns:a16="http://schemas.microsoft.com/office/drawing/2014/main" id="{247EE9F6-E647-433D-9868-73B7738FCEE2}"/>
              </a:ext>
            </a:extLst>
          </p:cNvPr>
          <p:cNvSpPr txBox="1"/>
          <p:nvPr/>
        </p:nvSpPr>
        <p:spPr>
          <a:xfrm rot="16200000">
            <a:off x="5895926" y="3151911"/>
            <a:ext cx="6857999" cy="523220"/>
          </a:xfrm>
          <a:prstGeom prst="rect">
            <a:avLst/>
          </a:prstGeom>
          <a:solidFill>
            <a:schemeClr val="accent2"/>
          </a:solidFill>
        </p:spPr>
        <p:txBody>
          <a:bodyPr wrap="square" rtlCol="0">
            <a:spAutoFit/>
          </a:bodyPr>
          <a:lstStyle/>
          <a:p>
            <a:pPr algn="ctr"/>
            <a:r>
              <a:rPr lang="ar-DZ" sz="2800" b="1" dirty="0">
                <a:solidFill>
                  <a:schemeClr val="bg1"/>
                </a:solidFill>
                <a:latin typeface="Montserrat" panose="02000505000000020004" pitchFamily="2" charset="0"/>
              </a:rPr>
              <a:t>الأثر المتوقع للتوعية على السلامة والصحة المهنية</a:t>
            </a:r>
          </a:p>
        </p:txBody>
      </p:sp>
      <p:sp>
        <p:nvSpPr>
          <p:cNvPr id="25" name="TextBox 67">
            <a:extLst>
              <a:ext uri="{FF2B5EF4-FFF2-40B4-BE49-F238E27FC236}">
                <a16:creationId xmlns:a16="http://schemas.microsoft.com/office/drawing/2014/main" id="{3B7E332E-C9F8-4409-B123-D663C0DEE805}"/>
              </a:ext>
            </a:extLst>
          </p:cNvPr>
          <p:cNvSpPr txBox="1"/>
          <p:nvPr/>
        </p:nvSpPr>
        <p:spPr>
          <a:xfrm rot="16200000">
            <a:off x="6433090" y="3167388"/>
            <a:ext cx="6857997" cy="523220"/>
          </a:xfrm>
          <a:prstGeom prst="rect">
            <a:avLst/>
          </a:prstGeom>
          <a:solidFill>
            <a:srgbClr val="00B050"/>
          </a:solidFill>
        </p:spPr>
        <p:txBody>
          <a:bodyPr wrap="square" rtlCol="0">
            <a:spAutoFit/>
          </a:bodyPr>
          <a:lstStyle/>
          <a:p>
            <a:pPr algn="ctr"/>
            <a:r>
              <a:rPr lang="ar-DZ" sz="2800" b="1" dirty="0">
                <a:solidFill>
                  <a:schemeClr val="bg1"/>
                </a:solidFill>
                <a:latin typeface="Montserrat" panose="02000505000000020004" pitchFamily="2" charset="0"/>
              </a:rPr>
              <a:t>الفئات المستهدفة بالتوعية في السلامة والصحة المهنية</a:t>
            </a:r>
          </a:p>
        </p:txBody>
      </p:sp>
      <p:sp>
        <p:nvSpPr>
          <p:cNvPr id="26" name="TextBox 65">
            <a:extLst>
              <a:ext uri="{FF2B5EF4-FFF2-40B4-BE49-F238E27FC236}">
                <a16:creationId xmlns:a16="http://schemas.microsoft.com/office/drawing/2014/main" id="{803206B2-D114-4BFF-A209-1AA616651F1C}"/>
              </a:ext>
            </a:extLst>
          </p:cNvPr>
          <p:cNvSpPr txBox="1"/>
          <p:nvPr/>
        </p:nvSpPr>
        <p:spPr>
          <a:xfrm rot="16200000">
            <a:off x="7591654" y="3136611"/>
            <a:ext cx="6858001" cy="584775"/>
          </a:xfrm>
          <a:prstGeom prst="rect">
            <a:avLst/>
          </a:prstGeom>
          <a:solidFill>
            <a:srgbClr val="E57B33"/>
          </a:solidFill>
        </p:spPr>
        <p:txBody>
          <a:bodyPr wrap="square" rtlCol="0">
            <a:spAutoFit/>
          </a:bodyPr>
          <a:lstStyle/>
          <a:p>
            <a:pPr algn="ctr"/>
            <a:r>
              <a:rPr lang="ar-DZ" sz="3200" b="1" dirty="0">
                <a:solidFill>
                  <a:schemeClr val="bg1"/>
                </a:solidFill>
                <a:latin typeface="Montserrat" panose="02000505000000020004" pitchFamily="2" charset="0"/>
              </a:rPr>
              <a:t>السلوك والثقافة والمبادئ</a:t>
            </a:r>
          </a:p>
        </p:txBody>
      </p:sp>
      <p:sp>
        <p:nvSpPr>
          <p:cNvPr id="27" name="TextBox 66">
            <a:extLst>
              <a:ext uri="{FF2B5EF4-FFF2-40B4-BE49-F238E27FC236}">
                <a16:creationId xmlns:a16="http://schemas.microsoft.com/office/drawing/2014/main" id="{79A15A9C-8BF6-4C44-85D4-DE5BA9713029}"/>
              </a:ext>
            </a:extLst>
          </p:cNvPr>
          <p:cNvSpPr txBox="1"/>
          <p:nvPr/>
        </p:nvSpPr>
        <p:spPr>
          <a:xfrm rot="16200000">
            <a:off x="7002218" y="3136608"/>
            <a:ext cx="6857998" cy="584775"/>
          </a:xfrm>
          <a:prstGeom prst="rect">
            <a:avLst/>
          </a:prstGeom>
          <a:solidFill>
            <a:srgbClr val="158285"/>
          </a:solidFill>
        </p:spPr>
        <p:txBody>
          <a:bodyPr wrap="square" rtlCol="0">
            <a:spAutoFit/>
          </a:bodyPr>
          <a:lstStyle/>
          <a:p>
            <a:pPr algn="ctr"/>
            <a:r>
              <a:rPr lang="ar-DZ" sz="3200" b="1" dirty="0">
                <a:solidFill>
                  <a:schemeClr val="bg1"/>
                </a:solidFill>
                <a:latin typeface="Montserrat" panose="02000505000000020004" pitchFamily="2" charset="0"/>
              </a:rPr>
              <a:t>أفضل الممارسات للتوعية</a:t>
            </a:r>
          </a:p>
        </p:txBody>
      </p:sp>
      <p:sp>
        <p:nvSpPr>
          <p:cNvPr id="33" name="TextBox 70">
            <a:extLst>
              <a:ext uri="{FF2B5EF4-FFF2-40B4-BE49-F238E27FC236}">
                <a16:creationId xmlns:a16="http://schemas.microsoft.com/office/drawing/2014/main" id="{BC3E4BBD-250A-4027-A223-6C1614EB4870}"/>
              </a:ext>
            </a:extLst>
          </p:cNvPr>
          <p:cNvSpPr txBox="1"/>
          <p:nvPr/>
        </p:nvSpPr>
        <p:spPr>
          <a:xfrm rot="16200000">
            <a:off x="5337127" y="3136609"/>
            <a:ext cx="6857998" cy="584775"/>
          </a:xfrm>
          <a:prstGeom prst="rect">
            <a:avLst/>
          </a:prstGeom>
          <a:solidFill>
            <a:srgbClr val="92D050"/>
          </a:solidFill>
        </p:spPr>
        <p:txBody>
          <a:bodyPr wrap="square" rtlCol="0">
            <a:spAutoFit/>
          </a:bodyPr>
          <a:lstStyle/>
          <a:p>
            <a:pPr algn="ctr"/>
            <a:r>
              <a:rPr lang="ar-DZ" sz="3200" b="1" dirty="0">
                <a:solidFill>
                  <a:schemeClr val="bg1"/>
                </a:solidFill>
                <a:latin typeface="HRSD" panose="02000906030000020004" pitchFamily="2" charset="-78"/>
                <a:cs typeface="HRSD" panose="02000906030000020004" pitchFamily="2" charset="-78"/>
              </a:rPr>
              <a:t>المحتوى التوعوي في السلامة والصحة المهنية</a:t>
            </a:r>
          </a:p>
        </p:txBody>
      </p:sp>
      <p:sp>
        <p:nvSpPr>
          <p:cNvPr id="34" name="TextBox 69">
            <a:extLst>
              <a:ext uri="{FF2B5EF4-FFF2-40B4-BE49-F238E27FC236}">
                <a16:creationId xmlns:a16="http://schemas.microsoft.com/office/drawing/2014/main" id="{1F779CEB-EC30-4CD3-817A-23365480CEC5}"/>
              </a:ext>
            </a:extLst>
          </p:cNvPr>
          <p:cNvSpPr txBox="1"/>
          <p:nvPr/>
        </p:nvSpPr>
        <p:spPr>
          <a:xfrm rot="16200000">
            <a:off x="5895927" y="3151911"/>
            <a:ext cx="6857999" cy="523220"/>
          </a:xfrm>
          <a:prstGeom prst="rect">
            <a:avLst/>
          </a:prstGeom>
          <a:solidFill>
            <a:schemeClr val="accent2"/>
          </a:solidFill>
        </p:spPr>
        <p:txBody>
          <a:bodyPr wrap="square" rtlCol="0">
            <a:spAutoFit/>
          </a:bodyPr>
          <a:lstStyle/>
          <a:p>
            <a:pPr algn="ctr"/>
            <a:r>
              <a:rPr lang="ar-DZ" sz="2800" b="1" dirty="0">
                <a:solidFill>
                  <a:schemeClr val="bg1"/>
                </a:solidFill>
                <a:latin typeface="HRSD" panose="02000906030000020004" pitchFamily="2" charset="-78"/>
                <a:cs typeface="HRSD" panose="02000906030000020004" pitchFamily="2" charset="-78"/>
              </a:rPr>
              <a:t>الأثر المتوقع للتوعية على السلامة والصحة المهنية</a:t>
            </a:r>
          </a:p>
        </p:txBody>
      </p:sp>
      <p:sp>
        <p:nvSpPr>
          <p:cNvPr id="35" name="TextBox 67">
            <a:extLst>
              <a:ext uri="{FF2B5EF4-FFF2-40B4-BE49-F238E27FC236}">
                <a16:creationId xmlns:a16="http://schemas.microsoft.com/office/drawing/2014/main" id="{99B438DC-B1DE-4394-A9DF-938AEF983C1E}"/>
              </a:ext>
            </a:extLst>
          </p:cNvPr>
          <p:cNvSpPr txBox="1"/>
          <p:nvPr/>
        </p:nvSpPr>
        <p:spPr>
          <a:xfrm rot="16200000">
            <a:off x="6433091" y="3167388"/>
            <a:ext cx="6857997" cy="523220"/>
          </a:xfrm>
          <a:prstGeom prst="rect">
            <a:avLst/>
          </a:prstGeom>
          <a:solidFill>
            <a:srgbClr val="00B050"/>
          </a:solidFill>
        </p:spPr>
        <p:txBody>
          <a:bodyPr wrap="square" rtlCol="0">
            <a:spAutoFit/>
          </a:bodyPr>
          <a:lstStyle/>
          <a:p>
            <a:pPr algn="ctr"/>
            <a:r>
              <a:rPr lang="ar-DZ" sz="2800" b="1" dirty="0">
                <a:solidFill>
                  <a:schemeClr val="bg1"/>
                </a:solidFill>
                <a:latin typeface="HRSD" panose="02000906030000020004" pitchFamily="2" charset="-78"/>
                <a:cs typeface="HRSD" panose="02000906030000020004" pitchFamily="2" charset="-78"/>
              </a:rPr>
              <a:t>الفئات المستهدفة بالتوعية في السلامة والصحة المهنية</a:t>
            </a:r>
          </a:p>
        </p:txBody>
      </p:sp>
      <p:sp>
        <p:nvSpPr>
          <p:cNvPr id="36" name="TextBox 65">
            <a:extLst>
              <a:ext uri="{FF2B5EF4-FFF2-40B4-BE49-F238E27FC236}">
                <a16:creationId xmlns:a16="http://schemas.microsoft.com/office/drawing/2014/main" id="{A094F3E2-87F2-4AF2-BF4C-1DCE83023F6C}"/>
              </a:ext>
            </a:extLst>
          </p:cNvPr>
          <p:cNvSpPr txBox="1"/>
          <p:nvPr/>
        </p:nvSpPr>
        <p:spPr>
          <a:xfrm rot="16200000">
            <a:off x="7591655" y="3136611"/>
            <a:ext cx="6858001" cy="584775"/>
          </a:xfrm>
          <a:prstGeom prst="rect">
            <a:avLst/>
          </a:prstGeom>
          <a:solidFill>
            <a:srgbClr val="E57B33"/>
          </a:solidFill>
        </p:spPr>
        <p:txBody>
          <a:bodyPr wrap="square" rtlCol="0">
            <a:spAutoFit/>
          </a:bodyPr>
          <a:lstStyle/>
          <a:p>
            <a:pPr algn="ctr"/>
            <a:r>
              <a:rPr lang="ar-DZ" sz="3200" b="1" dirty="0">
                <a:solidFill>
                  <a:schemeClr val="bg1"/>
                </a:solidFill>
                <a:latin typeface="HRSD" panose="02000906030000020004" pitchFamily="2" charset="-78"/>
                <a:cs typeface="HRSD" panose="02000906030000020004" pitchFamily="2" charset="-78"/>
              </a:rPr>
              <a:t>السلوك والثقافة والمبادئ</a:t>
            </a:r>
          </a:p>
        </p:txBody>
      </p:sp>
      <p:sp>
        <p:nvSpPr>
          <p:cNvPr id="37" name="TextBox 66">
            <a:extLst>
              <a:ext uri="{FF2B5EF4-FFF2-40B4-BE49-F238E27FC236}">
                <a16:creationId xmlns:a16="http://schemas.microsoft.com/office/drawing/2014/main" id="{9C19D279-F6F4-4B76-A730-FC2AB138DB1F}"/>
              </a:ext>
            </a:extLst>
          </p:cNvPr>
          <p:cNvSpPr txBox="1"/>
          <p:nvPr/>
        </p:nvSpPr>
        <p:spPr>
          <a:xfrm rot="16200000">
            <a:off x="7002219" y="3136608"/>
            <a:ext cx="6857998" cy="584775"/>
          </a:xfrm>
          <a:prstGeom prst="rect">
            <a:avLst/>
          </a:prstGeom>
          <a:solidFill>
            <a:srgbClr val="158285"/>
          </a:solidFill>
        </p:spPr>
        <p:txBody>
          <a:bodyPr wrap="square" rtlCol="0">
            <a:spAutoFit/>
          </a:bodyPr>
          <a:lstStyle/>
          <a:p>
            <a:pPr algn="ctr"/>
            <a:r>
              <a:rPr lang="ar-DZ" sz="3200" b="1" dirty="0">
                <a:solidFill>
                  <a:schemeClr val="bg1"/>
                </a:solidFill>
                <a:latin typeface="HRSD" panose="02000906030000020004" pitchFamily="2" charset="-78"/>
                <a:cs typeface="HRSD" panose="02000906030000020004" pitchFamily="2" charset="-78"/>
              </a:rPr>
              <a:t>أفضل الممارسات للتوعية</a:t>
            </a:r>
          </a:p>
        </p:txBody>
      </p:sp>
      <p:grpSp>
        <p:nvGrpSpPr>
          <p:cNvPr id="6" name="Group 5">
            <a:extLst>
              <a:ext uri="{FF2B5EF4-FFF2-40B4-BE49-F238E27FC236}">
                <a16:creationId xmlns:a16="http://schemas.microsoft.com/office/drawing/2014/main" id="{B0684F4E-C598-49FE-8E65-CB86788BF595}"/>
              </a:ext>
            </a:extLst>
          </p:cNvPr>
          <p:cNvGrpSpPr/>
          <p:nvPr/>
        </p:nvGrpSpPr>
        <p:grpSpPr>
          <a:xfrm>
            <a:off x="1318572" y="1895256"/>
            <a:ext cx="5870240" cy="840332"/>
            <a:chOff x="1318572" y="2511571"/>
            <a:chExt cx="5870240" cy="840332"/>
          </a:xfrm>
        </p:grpSpPr>
        <p:sp>
          <p:nvSpPr>
            <p:cNvPr id="3" name="Rectangle 2">
              <a:extLst>
                <a:ext uri="{FF2B5EF4-FFF2-40B4-BE49-F238E27FC236}">
                  <a16:creationId xmlns:a16="http://schemas.microsoft.com/office/drawing/2014/main" id="{BDD42EB8-DDF3-423B-ADBF-47AD36B38A8F}"/>
                </a:ext>
              </a:extLst>
            </p:cNvPr>
            <p:cNvSpPr/>
            <p:nvPr/>
          </p:nvSpPr>
          <p:spPr>
            <a:xfrm>
              <a:off x="1318572" y="2511571"/>
              <a:ext cx="5240685" cy="8403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Low" rtl="1">
                <a:lnSpc>
                  <a:spcPct val="150000"/>
                </a:lnSpc>
              </a:pPr>
              <a:r>
                <a:rPr lang="ar-SA" sz="1800" dirty="0">
                  <a:solidFill>
                    <a:schemeClr val="tx1"/>
                  </a:solidFill>
                  <a:latin typeface="HRSD" panose="02000906030000020004" pitchFamily="2" charset="-78"/>
                  <a:cs typeface="HRSD" panose="02000906030000020004" pitchFamily="2" charset="-78"/>
                </a:rPr>
                <a:t>المتطلبات القانونية حقوق وواجبات (يشمل هذا الامتثال للتعليمات والإبلاغ والحق في بيئة عمل آمنة......إلخ).</a:t>
              </a:r>
            </a:p>
          </p:txBody>
        </p:sp>
        <p:pic>
          <p:nvPicPr>
            <p:cNvPr id="4" name="Picture 3">
              <a:extLst>
                <a:ext uri="{FF2B5EF4-FFF2-40B4-BE49-F238E27FC236}">
                  <a16:creationId xmlns:a16="http://schemas.microsoft.com/office/drawing/2014/main" id="{5B6D6761-919C-4217-B812-0990FF42FB64}"/>
                </a:ext>
              </a:extLst>
            </p:cNvPr>
            <p:cNvPicPr>
              <a:picLocks noChangeAspect="1"/>
            </p:cNvPicPr>
            <p:nvPr/>
          </p:nvPicPr>
          <p:blipFill>
            <a:blip r:embed="rId2">
              <a:biLevel thresh="75000"/>
            </a:blip>
            <a:stretch>
              <a:fillRect/>
            </a:stretch>
          </p:blipFill>
          <p:spPr>
            <a:xfrm>
              <a:off x="6667951" y="2632699"/>
              <a:ext cx="520861" cy="520861"/>
            </a:xfrm>
            <a:prstGeom prst="rect">
              <a:avLst/>
            </a:prstGeom>
          </p:spPr>
        </p:pic>
      </p:grpSp>
      <p:grpSp>
        <p:nvGrpSpPr>
          <p:cNvPr id="11" name="Group 10">
            <a:extLst>
              <a:ext uri="{FF2B5EF4-FFF2-40B4-BE49-F238E27FC236}">
                <a16:creationId xmlns:a16="http://schemas.microsoft.com/office/drawing/2014/main" id="{A06324F0-DF95-4A0C-A35B-6FDF0EE80C10}"/>
              </a:ext>
            </a:extLst>
          </p:cNvPr>
          <p:cNvGrpSpPr/>
          <p:nvPr/>
        </p:nvGrpSpPr>
        <p:grpSpPr>
          <a:xfrm>
            <a:off x="1237713" y="5471227"/>
            <a:ext cx="5891444" cy="589442"/>
            <a:chOff x="1237713" y="5903027"/>
            <a:chExt cx="5891444" cy="589442"/>
          </a:xfrm>
        </p:grpSpPr>
        <p:pic>
          <p:nvPicPr>
            <p:cNvPr id="1036" name="Picture 12" descr="Risk management Vector Icons free download in SVG, PNG Format">
              <a:extLst>
                <a:ext uri="{FF2B5EF4-FFF2-40B4-BE49-F238E27FC236}">
                  <a16:creationId xmlns:a16="http://schemas.microsoft.com/office/drawing/2014/main" id="{7D861259-D636-493A-A52B-81E31F48F0B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99558" y="5962870"/>
              <a:ext cx="529599" cy="529599"/>
            </a:xfrm>
            <a:prstGeom prst="rect">
              <a:avLst/>
            </a:prstGeom>
            <a:noFill/>
            <a:extLst>
              <a:ext uri="{909E8E84-426E-40DD-AFC4-6F175D3DCCD1}">
                <a14:hiddenFill xmlns:a14="http://schemas.microsoft.com/office/drawing/2010/main">
                  <a:solidFill>
                    <a:srgbClr val="FFFFFF"/>
                  </a:solidFill>
                </a14:hiddenFill>
              </a:ext>
            </a:extLst>
          </p:spPr>
        </p:pic>
        <p:sp>
          <p:nvSpPr>
            <p:cNvPr id="43" name="Rectangle 42">
              <a:extLst>
                <a:ext uri="{FF2B5EF4-FFF2-40B4-BE49-F238E27FC236}">
                  <a16:creationId xmlns:a16="http://schemas.microsoft.com/office/drawing/2014/main" id="{1ED5D487-DEC8-42A4-992B-9EC5679B4A8D}"/>
                </a:ext>
              </a:extLst>
            </p:cNvPr>
            <p:cNvSpPr/>
            <p:nvPr/>
          </p:nvSpPr>
          <p:spPr>
            <a:xfrm>
              <a:off x="1237713" y="5903027"/>
              <a:ext cx="5240685" cy="5665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Low" rtl="1">
                <a:lnSpc>
                  <a:spcPct val="150000"/>
                </a:lnSpc>
              </a:pPr>
              <a:r>
                <a:rPr lang="ar-SA" sz="1800" dirty="0">
                  <a:solidFill>
                    <a:schemeClr val="tx1"/>
                  </a:solidFill>
                  <a:latin typeface="HRSD" panose="02000906030000020004" pitchFamily="2" charset="-78"/>
                  <a:cs typeface="HRSD" panose="02000906030000020004" pitchFamily="2" charset="-78"/>
                </a:rPr>
                <a:t>كيف يمكن السيطرة على هذه الأخطار (إجراءات وتدابير)؟.</a:t>
              </a:r>
            </a:p>
          </p:txBody>
        </p:sp>
      </p:grpSp>
      <p:grpSp>
        <p:nvGrpSpPr>
          <p:cNvPr id="7" name="Group 6">
            <a:extLst>
              <a:ext uri="{FF2B5EF4-FFF2-40B4-BE49-F238E27FC236}">
                <a16:creationId xmlns:a16="http://schemas.microsoft.com/office/drawing/2014/main" id="{F80ED017-EBFC-4436-B8F1-71DA4BA660B2}"/>
              </a:ext>
            </a:extLst>
          </p:cNvPr>
          <p:cNvGrpSpPr/>
          <p:nvPr/>
        </p:nvGrpSpPr>
        <p:grpSpPr>
          <a:xfrm>
            <a:off x="1318572" y="2809217"/>
            <a:ext cx="5765022" cy="463039"/>
            <a:chOff x="1318572" y="3367382"/>
            <a:chExt cx="5765022" cy="463039"/>
          </a:xfrm>
        </p:grpSpPr>
        <p:pic>
          <p:nvPicPr>
            <p:cNvPr id="1026" name="Picture 2" descr="Hazard - Free signs icons">
              <a:extLst>
                <a:ext uri="{FF2B5EF4-FFF2-40B4-BE49-F238E27FC236}">
                  <a16:creationId xmlns:a16="http://schemas.microsoft.com/office/drawing/2014/main" id="{3499239E-3040-494A-805C-BD5CDF2B11F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21571" y="3368398"/>
              <a:ext cx="462023" cy="462023"/>
            </a:xfrm>
            <a:prstGeom prst="rect">
              <a:avLst/>
            </a:prstGeom>
            <a:noFill/>
            <a:extLst>
              <a:ext uri="{909E8E84-426E-40DD-AFC4-6F175D3DCCD1}">
                <a14:hiddenFill xmlns:a14="http://schemas.microsoft.com/office/drawing/2010/main">
                  <a:solidFill>
                    <a:srgbClr val="FFFFFF"/>
                  </a:solidFill>
                </a14:hiddenFill>
              </a:ext>
            </a:extLst>
          </p:spPr>
        </p:pic>
        <p:sp>
          <p:nvSpPr>
            <p:cNvPr id="45" name="Rectangle 44">
              <a:extLst>
                <a:ext uri="{FF2B5EF4-FFF2-40B4-BE49-F238E27FC236}">
                  <a16:creationId xmlns:a16="http://schemas.microsoft.com/office/drawing/2014/main" id="{32F1D1A6-8891-4609-BD27-C63BF87DB34E}"/>
                </a:ext>
              </a:extLst>
            </p:cNvPr>
            <p:cNvSpPr/>
            <p:nvPr/>
          </p:nvSpPr>
          <p:spPr>
            <a:xfrm>
              <a:off x="1318572" y="3367382"/>
              <a:ext cx="5240685" cy="462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Low" rtl="1">
                <a:lnSpc>
                  <a:spcPct val="150000"/>
                </a:lnSpc>
              </a:pPr>
              <a:r>
                <a:rPr lang="ar-SA" sz="1800" dirty="0">
                  <a:solidFill>
                    <a:schemeClr val="tx1"/>
                  </a:solidFill>
                  <a:latin typeface="HRSD" panose="02000906030000020004" pitchFamily="2" charset="-78"/>
                  <a:cs typeface="HRSD" panose="02000906030000020004" pitchFamily="2" charset="-78"/>
                </a:rPr>
                <a:t>الخطر أو الأخطار المستهدفة بالحملة أو البرنامج.</a:t>
              </a:r>
            </a:p>
          </p:txBody>
        </p:sp>
      </p:grpSp>
      <p:grpSp>
        <p:nvGrpSpPr>
          <p:cNvPr id="8" name="Group 7">
            <a:extLst>
              <a:ext uri="{FF2B5EF4-FFF2-40B4-BE49-F238E27FC236}">
                <a16:creationId xmlns:a16="http://schemas.microsoft.com/office/drawing/2014/main" id="{EE85B476-3D09-4947-A8D9-2B68ECED40D7}"/>
              </a:ext>
            </a:extLst>
          </p:cNvPr>
          <p:cNvGrpSpPr/>
          <p:nvPr/>
        </p:nvGrpSpPr>
        <p:grpSpPr>
          <a:xfrm>
            <a:off x="1317955" y="3368725"/>
            <a:ext cx="5843809" cy="594815"/>
            <a:chOff x="1317955" y="3985723"/>
            <a:chExt cx="5843809" cy="594815"/>
          </a:xfrm>
        </p:grpSpPr>
        <p:pic>
          <p:nvPicPr>
            <p:cNvPr id="1030" name="Picture 6" descr="Procedure Icon PNG Images, Vectors Free Download - Pngtree">
              <a:extLst>
                <a:ext uri="{FF2B5EF4-FFF2-40B4-BE49-F238E27FC236}">
                  <a16:creationId xmlns:a16="http://schemas.microsoft.com/office/drawing/2014/main" id="{79D73EDB-DB41-47E5-B333-6CA18A0CB3A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66949" y="3985723"/>
              <a:ext cx="594815" cy="594815"/>
            </a:xfrm>
            <a:prstGeom prst="rect">
              <a:avLst/>
            </a:prstGeom>
            <a:noFill/>
            <a:extLst>
              <a:ext uri="{909E8E84-426E-40DD-AFC4-6F175D3DCCD1}">
                <a14:hiddenFill xmlns:a14="http://schemas.microsoft.com/office/drawing/2010/main">
                  <a:solidFill>
                    <a:srgbClr val="FFFFFF"/>
                  </a:solidFill>
                </a14:hiddenFill>
              </a:ext>
            </a:extLst>
          </p:spPr>
        </p:pic>
        <p:sp>
          <p:nvSpPr>
            <p:cNvPr id="47" name="Rectangle 46">
              <a:extLst>
                <a:ext uri="{FF2B5EF4-FFF2-40B4-BE49-F238E27FC236}">
                  <a16:creationId xmlns:a16="http://schemas.microsoft.com/office/drawing/2014/main" id="{EED585ED-54EA-4269-936F-09C599049AA4}"/>
                </a:ext>
              </a:extLst>
            </p:cNvPr>
            <p:cNvSpPr/>
            <p:nvPr/>
          </p:nvSpPr>
          <p:spPr>
            <a:xfrm>
              <a:off x="1317955" y="4075607"/>
              <a:ext cx="5240685" cy="462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Low" rtl="1">
                <a:lnSpc>
                  <a:spcPct val="150000"/>
                </a:lnSpc>
              </a:pPr>
              <a:r>
                <a:rPr lang="ar-SA" sz="1800" dirty="0">
                  <a:solidFill>
                    <a:schemeClr val="tx1"/>
                  </a:solidFill>
                  <a:latin typeface="HRSD" panose="02000906030000020004" pitchFamily="2" charset="-78"/>
                  <a:cs typeface="HRSD" panose="02000906030000020004" pitchFamily="2" charset="-78"/>
                </a:rPr>
                <a:t>كيف يمكن لهذا الخطر أو الأخطار الإضرار بالمتعرضين لها؟. </a:t>
              </a:r>
            </a:p>
          </p:txBody>
        </p:sp>
      </p:grpSp>
      <p:grpSp>
        <p:nvGrpSpPr>
          <p:cNvPr id="9" name="Group 8">
            <a:extLst>
              <a:ext uri="{FF2B5EF4-FFF2-40B4-BE49-F238E27FC236}">
                <a16:creationId xmlns:a16="http://schemas.microsoft.com/office/drawing/2014/main" id="{44937613-B484-4D07-9C0E-E38033DFEF15}"/>
              </a:ext>
            </a:extLst>
          </p:cNvPr>
          <p:cNvGrpSpPr/>
          <p:nvPr/>
        </p:nvGrpSpPr>
        <p:grpSpPr>
          <a:xfrm>
            <a:off x="1317954" y="4117920"/>
            <a:ext cx="5865763" cy="594815"/>
            <a:chOff x="1317954" y="4549720"/>
            <a:chExt cx="5865763" cy="594815"/>
          </a:xfrm>
        </p:grpSpPr>
        <p:pic>
          <p:nvPicPr>
            <p:cNvPr id="1032" name="Picture 8" descr="Health icon | Freepik">
              <a:extLst>
                <a:ext uri="{FF2B5EF4-FFF2-40B4-BE49-F238E27FC236}">
                  <a16:creationId xmlns:a16="http://schemas.microsoft.com/office/drawing/2014/main" id="{6D035814-96C7-4096-809D-20A055A31BA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88902" y="4549720"/>
              <a:ext cx="594815" cy="594815"/>
            </a:xfrm>
            <a:prstGeom prst="rect">
              <a:avLst/>
            </a:prstGeom>
            <a:noFill/>
            <a:extLst>
              <a:ext uri="{909E8E84-426E-40DD-AFC4-6F175D3DCCD1}">
                <a14:hiddenFill xmlns:a14="http://schemas.microsoft.com/office/drawing/2010/main">
                  <a:solidFill>
                    <a:srgbClr val="FFFFFF"/>
                  </a:solidFill>
                </a14:hiddenFill>
              </a:ext>
            </a:extLst>
          </p:spPr>
        </p:pic>
        <p:sp>
          <p:nvSpPr>
            <p:cNvPr id="49" name="Rectangle 48">
              <a:extLst>
                <a:ext uri="{FF2B5EF4-FFF2-40B4-BE49-F238E27FC236}">
                  <a16:creationId xmlns:a16="http://schemas.microsoft.com/office/drawing/2014/main" id="{ECA30958-7C5E-488B-A62A-B1C9BC6F9D97}"/>
                </a:ext>
              </a:extLst>
            </p:cNvPr>
            <p:cNvSpPr/>
            <p:nvPr/>
          </p:nvSpPr>
          <p:spPr>
            <a:xfrm>
              <a:off x="1317954" y="4587484"/>
              <a:ext cx="5240685" cy="462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Low" rtl="1">
                <a:lnSpc>
                  <a:spcPct val="150000"/>
                </a:lnSpc>
              </a:pPr>
              <a:r>
                <a:rPr lang="ar-SA" sz="1800" dirty="0">
                  <a:solidFill>
                    <a:schemeClr val="tx1"/>
                  </a:solidFill>
                  <a:latin typeface="HRSD" panose="02000906030000020004" pitchFamily="2" charset="-78"/>
                  <a:cs typeface="HRSD" panose="02000906030000020004" pitchFamily="2" charset="-78"/>
                </a:rPr>
                <a:t>ما هي الأضرار التي قد تنجم عن هذه الأخطار أو الخطر؟.</a:t>
              </a:r>
            </a:p>
          </p:txBody>
        </p:sp>
      </p:grpSp>
      <p:grpSp>
        <p:nvGrpSpPr>
          <p:cNvPr id="10" name="Group 9">
            <a:extLst>
              <a:ext uri="{FF2B5EF4-FFF2-40B4-BE49-F238E27FC236}">
                <a16:creationId xmlns:a16="http://schemas.microsoft.com/office/drawing/2014/main" id="{A7093408-319B-4666-AE8D-5CDE06B57D5D}"/>
              </a:ext>
            </a:extLst>
          </p:cNvPr>
          <p:cNvGrpSpPr/>
          <p:nvPr/>
        </p:nvGrpSpPr>
        <p:grpSpPr>
          <a:xfrm>
            <a:off x="1300511" y="4730739"/>
            <a:ext cx="5839035" cy="633563"/>
            <a:chOff x="1300511" y="5162539"/>
            <a:chExt cx="5839035" cy="633563"/>
          </a:xfrm>
        </p:grpSpPr>
        <p:pic>
          <p:nvPicPr>
            <p:cNvPr id="1034" name="Picture 10" descr="Download Claddagh Has Qualified Professionals - Roles And Responsibilities  Icon - Full Size PNG Image - PNGkit">
              <a:extLst>
                <a:ext uri="{FF2B5EF4-FFF2-40B4-BE49-F238E27FC236}">
                  <a16:creationId xmlns:a16="http://schemas.microsoft.com/office/drawing/2014/main" id="{114F75E7-FF80-4C9C-8E25-8BA050DB98C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21651" y="5266503"/>
              <a:ext cx="517895" cy="529599"/>
            </a:xfrm>
            <a:prstGeom prst="rect">
              <a:avLst/>
            </a:prstGeom>
            <a:noFill/>
            <a:extLst>
              <a:ext uri="{909E8E84-426E-40DD-AFC4-6F175D3DCCD1}">
                <a14:hiddenFill xmlns:a14="http://schemas.microsoft.com/office/drawing/2010/main">
                  <a:solidFill>
                    <a:srgbClr val="FFFFFF"/>
                  </a:solidFill>
                </a14:hiddenFill>
              </a:ext>
            </a:extLst>
          </p:spPr>
        </p:pic>
        <p:sp>
          <p:nvSpPr>
            <p:cNvPr id="52" name="Rectangle 51">
              <a:extLst>
                <a:ext uri="{FF2B5EF4-FFF2-40B4-BE49-F238E27FC236}">
                  <a16:creationId xmlns:a16="http://schemas.microsoft.com/office/drawing/2014/main" id="{29C8C565-127A-4B15-9A82-5539B5A2352A}"/>
                </a:ext>
              </a:extLst>
            </p:cNvPr>
            <p:cNvSpPr/>
            <p:nvPr/>
          </p:nvSpPr>
          <p:spPr>
            <a:xfrm>
              <a:off x="1300511" y="5162539"/>
              <a:ext cx="5240685" cy="6335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Low" rtl="1">
                <a:lnSpc>
                  <a:spcPct val="150000"/>
                </a:lnSpc>
              </a:pPr>
              <a:r>
                <a:rPr lang="ar-SA" sz="1800" dirty="0">
                  <a:solidFill>
                    <a:schemeClr val="tx1"/>
                  </a:solidFill>
                  <a:latin typeface="HRSD" panose="02000906030000020004" pitchFamily="2" charset="-78"/>
                  <a:cs typeface="HRSD" panose="02000906030000020004" pitchFamily="2" charset="-78"/>
                </a:rPr>
                <a:t>دورك اتجاه التقليل أو السيطرة على هذا الخطر أو الأخطار.</a:t>
              </a:r>
            </a:p>
          </p:txBody>
        </p:sp>
      </p:grpSp>
    </p:spTree>
    <p:extLst>
      <p:ext uri="{BB962C8B-B14F-4D97-AF65-F5344CB8AC3E}">
        <p14:creationId xmlns:p14="http://schemas.microsoft.com/office/powerpoint/2010/main" val="183932198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wipe(up)">
                                      <p:cBhvr>
                                        <p:cTn id="7" dur="500"/>
                                        <p:tgtEl>
                                          <p:spTgt spid="7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righ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right)">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right)">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right)">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right)">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2" fill="hold"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right)">
                                      <p:cBhvr>
                                        <p:cTn id="3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2329</TotalTime>
  <Words>1473</Words>
  <Application>Microsoft Office PowerPoint</Application>
  <PresentationFormat>Widescreen</PresentationFormat>
  <Paragraphs>207</Paragraphs>
  <Slides>15</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15</vt:i4>
      </vt:variant>
    </vt:vector>
  </HeadingPairs>
  <TitlesOfParts>
    <vt:vector size="25" baseType="lpstr">
      <vt:lpstr>Arial</vt:lpstr>
      <vt:lpstr>Cairo</vt:lpstr>
      <vt:lpstr>Calibri</vt:lpstr>
      <vt:lpstr>Calibri Light</vt:lpstr>
      <vt:lpstr>HRSD</vt:lpstr>
      <vt:lpstr>HRSD Bold</vt:lpstr>
      <vt:lpstr>HRSD Title</vt:lpstr>
      <vt:lpstr>Montserrat</vt:lpstr>
      <vt:lpstr>Wingdings</vt:lpstr>
      <vt:lpstr>Office Theme</vt:lpstr>
      <vt:lpstr>أثر التوعية على أداء أنظمة إدراة السلامة والصحة المهنية في بيئة العمل</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شكراً لكم..</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Nahid Ahmed</dc:creator>
  <cp:lastModifiedBy>Walid  Hamzi</cp:lastModifiedBy>
  <cp:revision>264</cp:revision>
  <dcterms:created xsi:type="dcterms:W3CDTF">2020-06-09T16:56:45Z</dcterms:created>
  <dcterms:modified xsi:type="dcterms:W3CDTF">2024-10-09T12:25:36Z</dcterms:modified>
</cp:coreProperties>
</file>