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media/image2.svg" ContentType="image/svg+xml"/>
  <Override PartName="/ppt/media/image21.svg" ContentType="image/svg+xml"/>
  <Override PartName="/ppt/media/image23.svg" ContentType="image/svg+xml"/>
  <Override PartName="/ppt/media/image25.svg" ContentType="image/svg+xml"/>
  <Override PartName="/ppt/media/image27.svg" ContentType="image/svg+xml"/>
  <Override PartName="/ppt/media/image29.svg" ContentType="image/svg+xml"/>
  <Override PartName="/ppt/media/image31.svg" ContentType="image/svg+xml"/>
  <Override PartName="/ppt/media/image33.svg" ContentType="image/svg+xml"/>
  <Override PartName="/ppt/media/image35.svg" ContentType="image/svg+xml"/>
  <Override PartName="/ppt/media/image37.svg" ContentType="image/svg+xml"/>
  <Override PartName="/ppt/media/image39.svg" ContentType="image/svg+xml"/>
  <Override PartName="/ppt/media/image4.svg" ContentType="image/svg+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embedTrueTypeFonts="1">
  <p:sldMasterIdLst>
    <p:sldMasterId id="2147483648" r:id="rId1"/>
  </p:sldMasterIdLst>
  <p:sldIdLst>
    <p:sldId id="258" r:id="rId3"/>
    <p:sldId id="264" r:id="rId4"/>
    <p:sldId id="268" r:id="rId5"/>
    <p:sldId id="271" r:id="rId6"/>
    <p:sldId id="274" r:id="rId7"/>
    <p:sldId id="259" r:id="rId8"/>
    <p:sldId id="273" r:id="rId9"/>
    <p:sldId id="275" r:id="rId10"/>
    <p:sldId id="272" r:id="rId11"/>
    <p:sldId id="276" r:id="rId12"/>
    <p:sldId id="270" r:id="rId13"/>
    <p:sldId id="269" r:id="rId14"/>
    <p:sldId id="284" r:id="rId15"/>
    <p:sldId id="286" r:id="rId16"/>
    <p:sldId id="285" r:id="rId17"/>
  </p:sldIdLst>
  <p:sldSz cx="12192000" cy="6858000"/>
  <p:notesSz cx="6858000" cy="9144000"/>
  <p:embeddedFontLst>
    <p:embeddedFont>
      <p:font typeface="Alexandria" pitchFamily="2" charset="-78"/>
      <p:regular r:id="rId21"/>
      <p:bold r:id="rId22"/>
    </p:embeddedFont>
    <p:embeddedFont>
      <p:font typeface="Calibri" panose="020F0502020204030204" pitchFamily="34" charset="0"/>
      <p:regular r:id="rId23"/>
      <p:bold r:id="rId24"/>
    </p:embeddedFont>
    <p:embeddedFont>
      <p:font typeface="Montserrat" panose="00000500000000000000" pitchFamily="2" charset="0"/>
      <p:regular r:id="rId25"/>
    </p:embeddedFont>
    <p:embeddedFont>
      <p:font typeface="Calibri Light" panose="020F0302020204030204" charset="0"/>
      <p:regular r:id="rId26"/>
    </p:embeddedFont>
    <p:embeddedFont>
      <p:font typeface="Aldhabi" panose="01000000000000000000" charset="0"/>
      <p:regular r:id="rId27"/>
    </p:embeddedFont>
  </p:embeddedFontLst>
  <p:defaultText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0404"/>
    <a:srgbClr val="DD991D"/>
    <a:srgbClr val="E00B0B"/>
    <a:srgbClr val="FF9E03"/>
    <a:srgbClr val="FFDFDF"/>
    <a:srgbClr val="E2FC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028"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font" Target="fonts/font7.fntdata"/><Relationship Id="rId26" Type="http://schemas.openxmlformats.org/officeDocument/2006/relationships/font" Target="fonts/font6.fntdata"/><Relationship Id="rId25" Type="http://schemas.openxmlformats.org/officeDocument/2006/relationships/font" Target="fonts/font5.fntdata"/><Relationship Id="rId24" Type="http://schemas.openxmlformats.org/officeDocument/2006/relationships/font" Target="fonts/font4.fntdata"/><Relationship Id="rId23" Type="http://schemas.openxmlformats.org/officeDocument/2006/relationships/font" Target="fonts/font3.fntdata"/><Relationship Id="rId22" Type="http://schemas.openxmlformats.org/officeDocument/2006/relationships/font" Target="fonts/font2.fntdata"/><Relationship Id="rId21" Type="http://schemas.openxmlformats.org/officeDocument/2006/relationships/font" Target="fonts/font1.fntdata"/><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hasCustomPrompt="1"/>
          </p:nvPr>
        </p:nvSpPr>
        <p:spPr>
          <a:xfrm>
            <a:off x="1524000" y="1122363"/>
            <a:ext cx="9144000" cy="2387600"/>
          </a:xfrm>
        </p:spPr>
        <p:txBody>
          <a:bodyPr anchor="b"/>
          <a:lstStyle>
            <a:lvl1pPr algn="ctr">
              <a:defRPr sz="6000"/>
            </a:lvl1pPr>
          </a:lstStyle>
          <a:p>
            <a:r>
              <a:rPr lang="ar-SA"/>
              <a:t>انقر لتحرير نمط عنوان الشكل الرئيسي</a:t>
            </a:r>
            <a:endParaRPr lang="en-US"/>
          </a:p>
        </p:txBody>
      </p:sp>
      <p:sp>
        <p:nvSpPr>
          <p:cNvPr id="3" name="عنوان فرعي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الفرعي للشكل الرئيسي</a:t>
            </a:r>
            <a:endParaRPr lang="en-US"/>
          </a:p>
        </p:txBody>
      </p:sp>
      <p:sp>
        <p:nvSpPr>
          <p:cNvPr id="4" name="عنصر نائب للتاريخ 3"/>
          <p:cNvSpPr>
            <a:spLocks noGrp="1"/>
          </p:cNvSpPr>
          <p:nvPr>
            <p:ph type="dt" sz="half" idx="10"/>
          </p:nvPr>
        </p:nvSpPr>
        <p:spPr/>
        <p:txBody>
          <a:bodyPr/>
          <a:lstStyle/>
          <a:p>
            <a:fld id="{793E9345-8505-4A07-B80F-880F6F5392FE}"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p>
            <a:r>
              <a:rPr lang="ar-SA"/>
              <a:t>انقر لتحرير نمط عنوان الشكل الرئيسي</a:t>
            </a:r>
            <a:endParaRPr lang="en-US"/>
          </a:p>
        </p:txBody>
      </p:sp>
      <p:sp>
        <p:nvSpPr>
          <p:cNvPr id="3" name="عنصر نائب للعنوان العمودي 2"/>
          <p:cNvSpPr>
            <a:spLocks noGrp="1"/>
          </p:cNvSpPr>
          <p:nvPr>
            <p:ph type="body" orient="vert" idx="1" hasCustomPrompt="1"/>
          </p:nvPr>
        </p:nvSpPr>
        <p:spPr/>
        <p:txBody>
          <a:bodyPr vert="eaVert"/>
          <a:lstStyle/>
          <a:p>
            <a:pPr lvl="0"/>
            <a:r>
              <a:rPr lang="ar-SA"/>
              <a:t>انقر لتحرير أنماط نص الشكل الرئيسي</a:t>
            </a:r>
            <a:endParaRPr lang="ar-SA"/>
          </a:p>
          <a:p>
            <a:pPr lvl="1"/>
            <a:r>
              <a:rPr lang="ar-SA"/>
              <a:t>المستوى الثاني</a:t>
            </a:r>
            <a:endParaRPr lang="ar-SA"/>
          </a:p>
          <a:p>
            <a:pPr lvl="2"/>
            <a:r>
              <a:rPr lang="ar-SA"/>
              <a:t>المستوى الثالث</a:t>
            </a:r>
            <a:endParaRPr lang="ar-SA"/>
          </a:p>
          <a:p>
            <a:pPr lvl="3"/>
            <a:r>
              <a:rPr lang="ar-SA"/>
              <a:t>المستوى الرابع</a:t>
            </a:r>
            <a:endParaRPr lang="ar-SA"/>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793E9345-8505-4A07-B80F-880F6F5392FE}"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hasCustomPrompt="1"/>
          </p:nvPr>
        </p:nvSpPr>
        <p:spPr>
          <a:xfrm>
            <a:off x="8724900" y="365125"/>
            <a:ext cx="2628900" cy="5811838"/>
          </a:xfrm>
        </p:spPr>
        <p:txBody>
          <a:bodyPr vert="eaVert"/>
          <a:lstStyle/>
          <a:p>
            <a:r>
              <a:rPr lang="ar-SA"/>
              <a:t>انقر لتحرير نمط عنوان الشكل الرئيسي</a:t>
            </a:r>
            <a:endParaRPr lang="en-US"/>
          </a:p>
        </p:txBody>
      </p:sp>
      <p:sp>
        <p:nvSpPr>
          <p:cNvPr id="3" name="عنصر نائب للعنوان العمودي 2"/>
          <p:cNvSpPr>
            <a:spLocks noGrp="1"/>
          </p:cNvSpPr>
          <p:nvPr>
            <p:ph type="body" orient="vert" idx="1" hasCustomPrompt="1"/>
          </p:nvPr>
        </p:nvSpPr>
        <p:spPr>
          <a:xfrm>
            <a:off x="838200" y="365125"/>
            <a:ext cx="7734300" cy="5811838"/>
          </a:xfrm>
        </p:spPr>
        <p:txBody>
          <a:bodyPr vert="eaVert"/>
          <a:lstStyle/>
          <a:p>
            <a:pPr lvl="0"/>
            <a:r>
              <a:rPr lang="ar-SA"/>
              <a:t>انقر لتحرير أنماط نص الشكل الرئيسي</a:t>
            </a:r>
            <a:endParaRPr lang="ar-SA"/>
          </a:p>
          <a:p>
            <a:pPr lvl="1"/>
            <a:r>
              <a:rPr lang="ar-SA"/>
              <a:t>المستوى الثاني</a:t>
            </a:r>
            <a:endParaRPr lang="ar-SA"/>
          </a:p>
          <a:p>
            <a:pPr lvl="2"/>
            <a:r>
              <a:rPr lang="ar-SA"/>
              <a:t>المستوى الثالث</a:t>
            </a:r>
            <a:endParaRPr lang="ar-SA"/>
          </a:p>
          <a:p>
            <a:pPr lvl="3"/>
            <a:r>
              <a:rPr lang="ar-SA"/>
              <a:t>المستوى الرابع</a:t>
            </a:r>
            <a:endParaRPr lang="ar-SA"/>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793E9345-8505-4A07-B80F-880F6F5392FE}"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p>
            <a:r>
              <a:rPr lang="ar-SA"/>
              <a:t>انقر لتحرير نمط عنوان الشكل الرئيسي</a:t>
            </a:r>
            <a:endParaRPr lang="en-US"/>
          </a:p>
        </p:txBody>
      </p:sp>
      <p:sp>
        <p:nvSpPr>
          <p:cNvPr id="3" name="عنصر نائب للمحتوى 2"/>
          <p:cNvSpPr>
            <a:spLocks noGrp="1"/>
          </p:cNvSpPr>
          <p:nvPr>
            <p:ph idx="1" hasCustomPrompt="1"/>
          </p:nvPr>
        </p:nvSpPr>
        <p:spPr/>
        <p:txBody>
          <a:bodyPr/>
          <a:lstStyle/>
          <a:p>
            <a:pPr lvl="0"/>
            <a:r>
              <a:rPr lang="ar-SA"/>
              <a:t>انقر لتحرير أنماط نص الشكل الرئيسي</a:t>
            </a:r>
            <a:endParaRPr lang="ar-SA"/>
          </a:p>
          <a:p>
            <a:pPr lvl="1"/>
            <a:r>
              <a:rPr lang="ar-SA"/>
              <a:t>المستوى الثاني</a:t>
            </a:r>
            <a:endParaRPr lang="ar-SA"/>
          </a:p>
          <a:p>
            <a:pPr lvl="2"/>
            <a:r>
              <a:rPr lang="ar-SA"/>
              <a:t>المستوى الثالث</a:t>
            </a:r>
            <a:endParaRPr lang="ar-SA"/>
          </a:p>
          <a:p>
            <a:pPr lvl="3"/>
            <a:r>
              <a:rPr lang="ar-SA"/>
              <a:t>المستوى الرابع</a:t>
            </a:r>
            <a:endParaRPr lang="ar-SA"/>
          </a:p>
          <a:p>
            <a:pPr lvl="4"/>
            <a:r>
              <a:rPr lang="ar-SA"/>
              <a:t>المستوى الخامس</a:t>
            </a:r>
            <a:endParaRPr lang="en-US"/>
          </a:p>
        </p:txBody>
      </p:sp>
      <p:sp>
        <p:nvSpPr>
          <p:cNvPr id="4" name="عنصر نائب للتاريخ 3"/>
          <p:cNvSpPr>
            <a:spLocks noGrp="1"/>
          </p:cNvSpPr>
          <p:nvPr>
            <p:ph type="dt" sz="half" idx="10"/>
          </p:nvPr>
        </p:nvSpPr>
        <p:spPr/>
        <p:txBody>
          <a:bodyPr/>
          <a:lstStyle/>
          <a:p>
            <a:fld id="{793E9345-8505-4A07-B80F-880F6F5392FE}"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831850" y="1709738"/>
            <a:ext cx="10515600" cy="2852737"/>
          </a:xfrm>
        </p:spPr>
        <p:txBody>
          <a:bodyPr anchor="b"/>
          <a:lstStyle>
            <a:lvl1pPr>
              <a:defRPr sz="6000"/>
            </a:lvl1pPr>
          </a:lstStyle>
          <a:p>
            <a:r>
              <a:rPr lang="ar-SA"/>
              <a:t>انقر لتحرير نمط عنوان الشكل الرئيسي</a:t>
            </a:r>
            <a:endParaRPr lang="en-US"/>
          </a:p>
        </p:txBody>
      </p:sp>
      <p:sp>
        <p:nvSpPr>
          <p:cNvPr id="3" name="عنصر نائب للنص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انقر لتحرير أنماط نص الشكل الرئيسي</a:t>
            </a:r>
            <a:endParaRPr lang="ar-SA"/>
          </a:p>
        </p:txBody>
      </p:sp>
      <p:sp>
        <p:nvSpPr>
          <p:cNvPr id="4" name="عنصر نائب للتاريخ 3"/>
          <p:cNvSpPr>
            <a:spLocks noGrp="1"/>
          </p:cNvSpPr>
          <p:nvPr>
            <p:ph type="dt" sz="half" idx="10"/>
          </p:nvPr>
        </p:nvSpPr>
        <p:spPr/>
        <p:txBody>
          <a:bodyPr/>
          <a:lstStyle/>
          <a:p>
            <a:fld id="{793E9345-8505-4A07-B80F-880F6F5392FE}" type="datetimeFigureOut">
              <a:rPr lang="en-US" smtClean="0"/>
            </a:fld>
            <a:endParaRPr lang="en-US"/>
          </a:p>
        </p:txBody>
      </p:sp>
      <p:sp>
        <p:nvSpPr>
          <p:cNvPr id="5" name="عنصر نائب للتذييل 4"/>
          <p:cNvSpPr>
            <a:spLocks noGrp="1"/>
          </p:cNvSpPr>
          <p:nvPr>
            <p:ph type="ftr" sz="quarter" idx="11"/>
          </p:nvPr>
        </p:nvSpPr>
        <p:spPr/>
        <p:txBody>
          <a:bodyPr/>
          <a:lstStyle/>
          <a:p>
            <a:endParaRPr lang="en-US"/>
          </a:p>
        </p:txBody>
      </p:sp>
      <p:sp>
        <p:nvSpPr>
          <p:cNvPr id="6" name="عنصر نائب لرقم الشريحة 5"/>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p>
            <a:r>
              <a:rPr lang="ar-SA"/>
              <a:t>انقر لتحرير نمط عنوان الشكل الرئيسي</a:t>
            </a:r>
            <a:endParaRPr lang="en-US"/>
          </a:p>
        </p:txBody>
      </p:sp>
      <p:sp>
        <p:nvSpPr>
          <p:cNvPr id="3" name="عنصر نائب للمحتوى 2"/>
          <p:cNvSpPr>
            <a:spLocks noGrp="1"/>
          </p:cNvSpPr>
          <p:nvPr>
            <p:ph sz="half" idx="1" hasCustomPrompt="1"/>
          </p:nvPr>
        </p:nvSpPr>
        <p:spPr>
          <a:xfrm>
            <a:off x="838200" y="1825625"/>
            <a:ext cx="5181600" cy="4351338"/>
          </a:xfrm>
        </p:spPr>
        <p:txBody>
          <a:bodyPr/>
          <a:lstStyle/>
          <a:p>
            <a:pPr lvl="0"/>
            <a:r>
              <a:rPr lang="ar-SA"/>
              <a:t>انقر لتحرير أنماط نص الشكل الرئيسي</a:t>
            </a:r>
            <a:endParaRPr lang="ar-SA"/>
          </a:p>
          <a:p>
            <a:pPr lvl="1"/>
            <a:r>
              <a:rPr lang="ar-SA"/>
              <a:t>المستوى الثاني</a:t>
            </a:r>
            <a:endParaRPr lang="ar-SA"/>
          </a:p>
          <a:p>
            <a:pPr lvl="2"/>
            <a:r>
              <a:rPr lang="ar-SA"/>
              <a:t>المستوى الثالث</a:t>
            </a:r>
            <a:endParaRPr lang="ar-SA"/>
          </a:p>
          <a:p>
            <a:pPr lvl="3"/>
            <a:r>
              <a:rPr lang="ar-SA"/>
              <a:t>المستوى الرابع</a:t>
            </a:r>
            <a:endParaRPr lang="ar-SA"/>
          </a:p>
          <a:p>
            <a:pPr lvl="4"/>
            <a:r>
              <a:rPr lang="ar-SA"/>
              <a:t>المستوى الخامس</a:t>
            </a:r>
            <a:endParaRPr lang="en-US"/>
          </a:p>
        </p:txBody>
      </p:sp>
      <p:sp>
        <p:nvSpPr>
          <p:cNvPr id="4" name="عنصر نائب للمحتوى 3"/>
          <p:cNvSpPr>
            <a:spLocks noGrp="1"/>
          </p:cNvSpPr>
          <p:nvPr>
            <p:ph sz="half" idx="2" hasCustomPrompt="1"/>
          </p:nvPr>
        </p:nvSpPr>
        <p:spPr>
          <a:xfrm>
            <a:off x="6172200" y="1825625"/>
            <a:ext cx="5181600" cy="4351338"/>
          </a:xfrm>
        </p:spPr>
        <p:txBody>
          <a:bodyPr/>
          <a:lstStyle/>
          <a:p>
            <a:pPr lvl="0"/>
            <a:r>
              <a:rPr lang="ar-SA"/>
              <a:t>انقر لتحرير أنماط نص الشكل الرئيسي</a:t>
            </a:r>
            <a:endParaRPr lang="ar-SA"/>
          </a:p>
          <a:p>
            <a:pPr lvl="1"/>
            <a:r>
              <a:rPr lang="ar-SA"/>
              <a:t>المستوى الثاني</a:t>
            </a:r>
            <a:endParaRPr lang="ar-SA"/>
          </a:p>
          <a:p>
            <a:pPr lvl="2"/>
            <a:r>
              <a:rPr lang="ar-SA"/>
              <a:t>المستوى الثالث</a:t>
            </a:r>
            <a:endParaRPr lang="ar-SA"/>
          </a:p>
          <a:p>
            <a:pPr lvl="3"/>
            <a:r>
              <a:rPr lang="ar-SA"/>
              <a:t>المستوى الرابع</a:t>
            </a:r>
            <a:endParaRPr lang="ar-SA"/>
          </a:p>
          <a:p>
            <a:pPr lvl="4"/>
            <a:r>
              <a:rPr lang="ar-SA"/>
              <a:t>المستوى الخامس</a:t>
            </a:r>
            <a:endParaRPr lang="en-US"/>
          </a:p>
        </p:txBody>
      </p:sp>
      <p:sp>
        <p:nvSpPr>
          <p:cNvPr id="5" name="عنصر نائب للتاريخ 4"/>
          <p:cNvSpPr>
            <a:spLocks noGrp="1"/>
          </p:cNvSpPr>
          <p:nvPr>
            <p:ph type="dt" sz="half" idx="10"/>
          </p:nvPr>
        </p:nvSpPr>
        <p:spPr/>
        <p:txBody>
          <a:bodyPr/>
          <a:lstStyle/>
          <a:p>
            <a:fld id="{793E9345-8505-4A07-B80F-880F6F5392FE}" type="datetimeFigureOut">
              <a:rPr lang="en-US" smtClean="0"/>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839788" y="365125"/>
            <a:ext cx="10515600" cy="1325563"/>
          </a:xfrm>
        </p:spPr>
        <p:txBody>
          <a:bodyPr/>
          <a:lstStyle/>
          <a:p>
            <a:r>
              <a:rPr lang="ar-SA"/>
              <a:t>انقر لتحرير نمط عنوان الشكل الرئيسي</a:t>
            </a:r>
            <a:endParaRPr lang="en-US"/>
          </a:p>
        </p:txBody>
      </p:sp>
      <p:sp>
        <p:nvSpPr>
          <p:cNvPr id="3" name="عنصر نائب للنص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endParaRPr lang="ar-SA"/>
          </a:p>
        </p:txBody>
      </p:sp>
      <p:sp>
        <p:nvSpPr>
          <p:cNvPr id="4" name="عنصر نائب للمحتوى 3"/>
          <p:cNvSpPr>
            <a:spLocks noGrp="1"/>
          </p:cNvSpPr>
          <p:nvPr>
            <p:ph sz="half" idx="2" hasCustomPrompt="1"/>
          </p:nvPr>
        </p:nvSpPr>
        <p:spPr>
          <a:xfrm>
            <a:off x="839788" y="2505075"/>
            <a:ext cx="5157787" cy="3684588"/>
          </a:xfrm>
        </p:spPr>
        <p:txBody>
          <a:bodyPr/>
          <a:lstStyle/>
          <a:p>
            <a:pPr lvl="0"/>
            <a:r>
              <a:rPr lang="ar-SA"/>
              <a:t>انقر لتحرير أنماط نص الشكل الرئيسي</a:t>
            </a:r>
            <a:endParaRPr lang="ar-SA"/>
          </a:p>
          <a:p>
            <a:pPr lvl="1"/>
            <a:r>
              <a:rPr lang="ar-SA"/>
              <a:t>المستوى الثاني</a:t>
            </a:r>
            <a:endParaRPr lang="ar-SA"/>
          </a:p>
          <a:p>
            <a:pPr lvl="2"/>
            <a:r>
              <a:rPr lang="ar-SA"/>
              <a:t>المستوى الثالث</a:t>
            </a:r>
            <a:endParaRPr lang="ar-SA"/>
          </a:p>
          <a:p>
            <a:pPr lvl="3"/>
            <a:r>
              <a:rPr lang="ar-SA"/>
              <a:t>المستوى الرابع</a:t>
            </a:r>
            <a:endParaRPr lang="ar-SA"/>
          </a:p>
          <a:p>
            <a:pPr lvl="4"/>
            <a:r>
              <a:rPr lang="ar-SA"/>
              <a:t>المستوى الخامس</a:t>
            </a:r>
            <a:endParaRPr lang="en-US"/>
          </a:p>
        </p:txBody>
      </p:sp>
      <p:sp>
        <p:nvSpPr>
          <p:cNvPr id="5" name="عنصر نائب للنص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endParaRPr lang="ar-SA"/>
          </a:p>
        </p:txBody>
      </p:sp>
      <p:sp>
        <p:nvSpPr>
          <p:cNvPr id="6" name="عنصر نائب للمحتوى 5"/>
          <p:cNvSpPr>
            <a:spLocks noGrp="1"/>
          </p:cNvSpPr>
          <p:nvPr>
            <p:ph sz="quarter" idx="4" hasCustomPrompt="1"/>
          </p:nvPr>
        </p:nvSpPr>
        <p:spPr>
          <a:xfrm>
            <a:off x="6172200" y="2505075"/>
            <a:ext cx="5183188" cy="3684588"/>
          </a:xfrm>
        </p:spPr>
        <p:txBody>
          <a:bodyPr/>
          <a:lstStyle/>
          <a:p>
            <a:pPr lvl="0"/>
            <a:r>
              <a:rPr lang="ar-SA"/>
              <a:t>انقر لتحرير أنماط نص الشكل الرئيسي</a:t>
            </a:r>
            <a:endParaRPr lang="ar-SA"/>
          </a:p>
          <a:p>
            <a:pPr lvl="1"/>
            <a:r>
              <a:rPr lang="ar-SA"/>
              <a:t>المستوى الثاني</a:t>
            </a:r>
            <a:endParaRPr lang="ar-SA"/>
          </a:p>
          <a:p>
            <a:pPr lvl="2"/>
            <a:r>
              <a:rPr lang="ar-SA"/>
              <a:t>المستوى الثالث</a:t>
            </a:r>
            <a:endParaRPr lang="ar-SA"/>
          </a:p>
          <a:p>
            <a:pPr lvl="3"/>
            <a:r>
              <a:rPr lang="ar-SA"/>
              <a:t>المستوى الرابع</a:t>
            </a:r>
            <a:endParaRPr lang="ar-SA"/>
          </a:p>
          <a:p>
            <a:pPr lvl="4"/>
            <a:r>
              <a:rPr lang="ar-SA"/>
              <a:t>المستوى الخامس</a:t>
            </a:r>
            <a:endParaRPr lang="en-US"/>
          </a:p>
        </p:txBody>
      </p:sp>
      <p:sp>
        <p:nvSpPr>
          <p:cNvPr id="7" name="عنصر نائب للتاريخ 6"/>
          <p:cNvSpPr>
            <a:spLocks noGrp="1"/>
          </p:cNvSpPr>
          <p:nvPr>
            <p:ph type="dt" sz="half" idx="10"/>
          </p:nvPr>
        </p:nvSpPr>
        <p:spPr/>
        <p:txBody>
          <a:bodyPr/>
          <a:lstStyle/>
          <a:p>
            <a:fld id="{793E9345-8505-4A07-B80F-880F6F5392FE}" type="datetimeFigureOut">
              <a:rPr lang="en-US" smtClean="0"/>
            </a:fld>
            <a:endParaRPr lang="en-US"/>
          </a:p>
        </p:txBody>
      </p:sp>
      <p:sp>
        <p:nvSpPr>
          <p:cNvPr id="8" name="عنصر نائب للتذييل 7"/>
          <p:cNvSpPr>
            <a:spLocks noGrp="1"/>
          </p:cNvSpPr>
          <p:nvPr>
            <p:ph type="ftr" sz="quarter" idx="11"/>
          </p:nvPr>
        </p:nvSpPr>
        <p:spPr/>
        <p:txBody>
          <a:bodyPr/>
          <a:lstStyle/>
          <a:p>
            <a:endParaRPr lang="en-US"/>
          </a:p>
        </p:txBody>
      </p:sp>
      <p:sp>
        <p:nvSpPr>
          <p:cNvPr id="9" name="عنصر نائب لرقم الشريحة 8"/>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hasCustomPrompt="1"/>
          </p:nvPr>
        </p:nvSpPr>
        <p:spPr/>
        <p:txBody>
          <a:bodyPr/>
          <a:lstStyle/>
          <a:p>
            <a:r>
              <a:rPr lang="ar-SA"/>
              <a:t>انقر لتحرير نمط عنوان الشكل الرئيسي</a:t>
            </a:r>
            <a:endParaRPr lang="en-US"/>
          </a:p>
        </p:txBody>
      </p:sp>
      <p:sp>
        <p:nvSpPr>
          <p:cNvPr id="3" name="عنصر نائب للتاريخ 2"/>
          <p:cNvSpPr>
            <a:spLocks noGrp="1"/>
          </p:cNvSpPr>
          <p:nvPr>
            <p:ph type="dt" sz="half" idx="10"/>
          </p:nvPr>
        </p:nvSpPr>
        <p:spPr/>
        <p:txBody>
          <a:bodyPr/>
          <a:lstStyle/>
          <a:p>
            <a:fld id="{793E9345-8505-4A07-B80F-880F6F5392FE}" type="datetimeFigureOut">
              <a:rPr lang="en-US" smtClean="0"/>
            </a:fld>
            <a:endParaRPr lang="en-US"/>
          </a:p>
        </p:txBody>
      </p:sp>
      <p:sp>
        <p:nvSpPr>
          <p:cNvPr id="4" name="عنصر نائب للتذييل 3"/>
          <p:cNvSpPr>
            <a:spLocks noGrp="1"/>
          </p:cNvSpPr>
          <p:nvPr>
            <p:ph type="ftr" sz="quarter" idx="11"/>
          </p:nvPr>
        </p:nvSpPr>
        <p:spPr/>
        <p:txBody>
          <a:bodyPr/>
          <a:lstStyle/>
          <a:p>
            <a:endParaRPr lang="en-US"/>
          </a:p>
        </p:txBody>
      </p:sp>
      <p:sp>
        <p:nvSpPr>
          <p:cNvPr id="5" name="عنصر نائب لرقم الشريحة 4"/>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793E9345-8505-4A07-B80F-880F6F5392FE}" type="datetimeFigureOut">
              <a:rPr lang="en-US" smtClean="0"/>
            </a:fld>
            <a:endParaRPr lang="en-US"/>
          </a:p>
        </p:txBody>
      </p:sp>
      <p:sp>
        <p:nvSpPr>
          <p:cNvPr id="3" name="عنصر نائب للتذييل 2"/>
          <p:cNvSpPr>
            <a:spLocks noGrp="1"/>
          </p:cNvSpPr>
          <p:nvPr>
            <p:ph type="ftr" sz="quarter" idx="11"/>
          </p:nvPr>
        </p:nvSpPr>
        <p:spPr/>
        <p:txBody>
          <a:bodyPr/>
          <a:lstStyle/>
          <a:p>
            <a:endParaRPr lang="en-US"/>
          </a:p>
        </p:txBody>
      </p:sp>
      <p:sp>
        <p:nvSpPr>
          <p:cNvPr id="4" name="عنصر نائب لرقم الشريحة 3"/>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839788" y="457200"/>
            <a:ext cx="3932237" cy="1600200"/>
          </a:xfrm>
        </p:spPr>
        <p:txBody>
          <a:bodyPr anchor="b"/>
          <a:lstStyle>
            <a:lvl1pPr>
              <a:defRPr sz="3200"/>
            </a:lvl1pPr>
          </a:lstStyle>
          <a:p>
            <a:r>
              <a:rPr lang="ar-SA"/>
              <a:t>انقر لتحرير نمط عنوان الشكل الرئيسي</a:t>
            </a:r>
            <a:endParaRPr lang="en-US"/>
          </a:p>
        </p:txBody>
      </p:sp>
      <p:sp>
        <p:nvSpPr>
          <p:cNvPr id="3" name="عنصر نائب للمحتوى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نص الشكل الرئيسي</a:t>
            </a:r>
            <a:endParaRPr lang="ar-SA"/>
          </a:p>
          <a:p>
            <a:pPr lvl="1"/>
            <a:r>
              <a:rPr lang="ar-SA"/>
              <a:t>المستوى الثاني</a:t>
            </a:r>
            <a:endParaRPr lang="ar-SA"/>
          </a:p>
          <a:p>
            <a:pPr lvl="2"/>
            <a:r>
              <a:rPr lang="ar-SA"/>
              <a:t>المستوى الثالث</a:t>
            </a:r>
            <a:endParaRPr lang="ar-SA"/>
          </a:p>
          <a:p>
            <a:pPr lvl="3"/>
            <a:r>
              <a:rPr lang="ar-SA"/>
              <a:t>المستوى الرابع</a:t>
            </a:r>
            <a:endParaRPr lang="ar-SA"/>
          </a:p>
          <a:p>
            <a:pPr lvl="4"/>
            <a:r>
              <a:rPr lang="ar-SA"/>
              <a:t>المستوى الخامس</a:t>
            </a:r>
            <a:endParaRPr lang="en-US"/>
          </a:p>
        </p:txBody>
      </p:sp>
      <p:sp>
        <p:nvSpPr>
          <p:cNvPr id="4" name="عنصر نائب للنص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endParaRPr lang="ar-SA"/>
          </a:p>
        </p:txBody>
      </p:sp>
      <p:sp>
        <p:nvSpPr>
          <p:cNvPr id="5" name="عنصر نائب للتاريخ 4"/>
          <p:cNvSpPr>
            <a:spLocks noGrp="1"/>
          </p:cNvSpPr>
          <p:nvPr>
            <p:ph type="dt" sz="half" idx="10"/>
          </p:nvPr>
        </p:nvSpPr>
        <p:spPr/>
        <p:txBody>
          <a:bodyPr/>
          <a:lstStyle/>
          <a:p>
            <a:fld id="{793E9345-8505-4A07-B80F-880F6F5392FE}" type="datetimeFigureOut">
              <a:rPr lang="en-US" smtClean="0"/>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hasCustomPrompt="1"/>
          </p:nvPr>
        </p:nvSpPr>
        <p:spPr>
          <a:xfrm>
            <a:off x="839788" y="457200"/>
            <a:ext cx="3932237" cy="1600200"/>
          </a:xfrm>
        </p:spPr>
        <p:txBody>
          <a:bodyPr anchor="b"/>
          <a:lstStyle>
            <a:lvl1pPr>
              <a:defRPr sz="3200"/>
            </a:lvl1pPr>
          </a:lstStyle>
          <a:p>
            <a:r>
              <a:rPr lang="ar-SA"/>
              <a:t>انقر لتحرير نمط عنوان الشكل الرئيسي</a:t>
            </a:r>
            <a:endParaRPr lang="en-US"/>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عنصر نائب للنص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انقر لتحرير أنماط نص الشكل الرئيسي</a:t>
            </a:r>
            <a:endParaRPr lang="ar-SA"/>
          </a:p>
        </p:txBody>
      </p:sp>
      <p:sp>
        <p:nvSpPr>
          <p:cNvPr id="5" name="عنصر نائب للتاريخ 4"/>
          <p:cNvSpPr>
            <a:spLocks noGrp="1"/>
          </p:cNvSpPr>
          <p:nvPr>
            <p:ph type="dt" sz="half" idx="10"/>
          </p:nvPr>
        </p:nvSpPr>
        <p:spPr/>
        <p:txBody>
          <a:bodyPr/>
          <a:lstStyle/>
          <a:p>
            <a:fld id="{793E9345-8505-4A07-B80F-880F6F5392FE}" type="datetimeFigureOut">
              <a:rPr lang="en-US" smtClean="0"/>
            </a:fld>
            <a:endParaRPr lang="en-US"/>
          </a:p>
        </p:txBody>
      </p:sp>
      <p:sp>
        <p:nvSpPr>
          <p:cNvPr id="6" name="عنصر نائب للتذييل 5"/>
          <p:cNvSpPr>
            <a:spLocks noGrp="1"/>
          </p:cNvSpPr>
          <p:nvPr>
            <p:ph type="ftr" sz="quarter" idx="11"/>
          </p:nvPr>
        </p:nvSpPr>
        <p:spPr/>
        <p:txBody>
          <a:bodyPr/>
          <a:lstStyle/>
          <a:p>
            <a:endParaRPr lang="en-US"/>
          </a:p>
        </p:txBody>
      </p:sp>
      <p:sp>
        <p:nvSpPr>
          <p:cNvPr id="7" name="عنصر نائب لرقم الشريحة 6"/>
          <p:cNvSpPr>
            <a:spLocks noGrp="1"/>
          </p:cNvSpPr>
          <p:nvPr>
            <p:ph type="sldNum" sz="quarter" idx="12"/>
          </p:nvPr>
        </p:nvSpPr>
        <p:spPr/>
        <p:txBody>
          <a:bodyPr/>
          <a:lstStyle/>
          <a:p>
            <a:fld id="{CCE2C7F7-7BBF-4E5D-AB14-A3FA656DCE6D}"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عنوان الشكل الرئيسي</a:t>
            </a:r>
            <a:endParaRPr lang="en-US"/>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انقر لتحرير أنماط نص الشكل الرئيسي</a:t>
            </a:r>
            <a:endParaRPr lang="ar-SA"/>
          </a:p>
          <a:p>
            <a:pPr lvl="1"/>
            <a:r>
              <a:rPr lang="ar-SA"/>
              <a:t>المستوى الثاني</a:t>
            </a:r>
            <a:endParaRPr lang="ar-SA"/>
          </a:p>
          <a:p>
            <a:pPr lvl="2"/>
            <a:r>
              <a:rPr lang="ar-SA"/>
              <a:t>المستوى الثالث</a:t>
            </a:r>
            <a:endParaRPr lang="ar-SA"/>
          </a:p>
          <a:p>
            <a:pPr lvl="3"/>
            <a:r>
              <a:rPr lang="ar-SA"/>
              <a:t>المستوى الرابع</a:t>
            </a:r>
            <a:endParaRPr lang="ar-SA"/>
          </a:p>
          <a:p>
            <a:pPr lvl="4"/>
            <a:r>
              <a:rPr lang="ar-SA"/>
              <a:t>المستوى الخامس</a:t>
            </a:r>
            <a:endParaRPr lang="en-US"/>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93E9345-8505-4A07-B80F-880F6F5392FE}" type="datetimeFigureOut">
              <a:rPr lang="en-US" smtClean="0"/>
            </a:fld>
            <a:endParaRPr lang="en-US"/>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en-US"/>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CE2C7F7-7BBF-4E5D-AB14-A3FA656DCE6D}" type="slidenum">
              <a:rPr lang="en-US" smtClean="0"/>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svg"/><Relationship Id="rId3" Type="http://schemas.openxmlformats.org/officeDocument/2006/relationships/image" Target="../media/image3.png"/><Relationship Id="rId2" Type="http://schemas.openxmlformats.org/officeDocument/2006/relationships/image" Target="../media/image2.sv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9" Type="http://schemas.openxmlformats.org/officeDocument/2006/relationships/image" Target="../media/image28.png"/><Relationship Id="rId8" Type="http://schemas.openxmlformats.org/officeDocument/2006/relationships/image" Target="../media/image27.svg"/><Relationship Id="rId7" Type="http://schemas.openxmlformats.org/officeDocument/2006/relationships/image" Target="../media/image26.png"/><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 Id="rId3" Type="http://schemas.openxmlformats.org/officeDocument/2006/relationships/image" Target="../media/image22.png"/><Relationship Id="rId2" Type="http://schemas.openxmlformats.org/officeDocument/2006/relationships/image" Target="../media/image21.svg"/><Relationship Id="rId11" Type="http://schemas.openxmlformats.org/officeDocument/2006/relationships/slideLayout" Target="../slideLayouts/slideLayout7.xml"/><Relationship Id="rId10" Type="http://schemas.openxmlformats.org/officeDocument/2006/relationships/image" Target="../media/image29.sv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9" Type="http://schemas.openxmlformats.org/officeDocument/2006/relationships/image" Target="../media/image38.png"/><Relationship Id="rId8" Type="http://schemas.openxmlformats.org/officeDocument/2006/relationships/image" Target="../media/image37.svg"/><Relationship Id="rId7" Type="http://schemas.openxmlformats.org/officeDocument/2006/relationships/image" Target="../media/image36.png"/><Relationship Id="rId6" Type="http://schemas.openxmlformats.org/officeDocument/2006/relationships/image" Target="../media/image35.svg"/><Relationship Id="rId5" Type="http://schemas.openxmlformats.org/officeDocument/2006/relationships/image" Target="../media/image34.png"/><Relationship Id="rId4" Type="http://schemas.openxmlformats.org/officeDocument/2006/relationships/image" Target="../media/image33.svg"/><Relationship Id="rId3" Type="http://schemas.openxmlformats.org/officeDocument/2006/relationships/image" Target="../media/image32.png"/><Relationship Id="rId2" Type="http://schemas.openxmlformats.org/officeDocument/2006/relationships/image" Target="../media/image31.svg"/><Relationship Id="rId11" Type="http://schemas.openxmlformats.org/officeDocument/2006/relationships/slideLayout" Target="../slideLayouts/slideLayout7.xml"/><Relationship Id="rId10" Type="http://schemas.openxmlformats.org/officeDocument/2006/relationships/image" Target="../media/image39.svg"/><Relationship Id="rId1"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7.png"/><Relationship Id="rId1" Type="http://schemas.openxmlformats.org/officeDocument/2006/relationships/hyperlink" Target="https://www.menti.com/al681dwzeyor"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8.png"/><Relationship Id="rId1" Type="http://schemas.openxmlformats.org/officeDocument/2006/relationships/hyperlink" Target="https://www.menti.com/ale1fex6mam5" TargetMode="Externa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4.png"/><Relationship Id="rId1" Type="http://schemas.openxmlformats.org/officeDocument/2006/relationships/hyperlink" Target="https://padlet.com/mohdaljdou/padlet-306lioj0yebxqsjx"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رسم 110"/>
          <p:cNvPicPr>
            <a:picLocks noChangeAspect="1"/>
          </p:cNvPicPr>
          <p:nvPr/>
        </p:nvPicPr>
        <p:blipFill>
          <a:blip r:embed="rId1" cstate="hq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rot="5400000">
            <a:off x="8566194" y="-472483"/>
            <a:ext cx="3315702" cy="4260668"/>
          </a:xfrm>
          <a:prstGeom prst="rect">
            <a:avLst/>
          </a:prstGeom>
        </p:spPr>
      </p:pic>
      <p:pic>
        <p:nvPicPr>
          <p:cNvPr id="3" name="رسم 192"/>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7505" y="-2943450"/>
            <a:ext cx="4098290" cy="6931660"/>
          </a:xfrm>
          <a:prstGeom prst="rect">
            <a:avLst/>
          </a:prstGeom>
        </p:spPr>
      </p:pic>
      <p:pic>
        <p:nvPicPr>
          <p:cNvPr id="4" name="رسم 125"/>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7505" y="3988210"/>
            <a:ext cx="2477770" cy="4191000"/>
          </a:xfrm>
          <a:prstGeom prst="rect">
            <a:avLst/>
          </a:prstGeom>
        </p:spPr>
      </p:pic>
      <p:sp>
        <p:nvSpPr>
          <p:cNvPr id="7" name="مربع نص 2"/>
          <p:cNvSpPr txBox="1">
            <a:spLocks noChangeArrowheads="1"/>
          </p:cNvSpPr>
          <p:nvPr/>
        </p:nvSpPr>
        <p:spPr bwMode="auto">
          <a:xfrm flipH="1">
            <a:off x="2225467" y="3450405"/>
            <a:ext cx="7990247" cy="779986"/>
          </a:xfrm>
          <a:prstGeom prst="rect">
            <a:avLst/>
          </a:prstGeom>
          <a:noFill/>
          <a:ln w="9525">
            <a:noFill/>
            <a:miter lim="800000"/>
          </a:ln>
        </p:spPr>
        <p:txBody>
          <a:bodyPr rot="0" vert="horz" wrap="square" lIns="91440" tIns="45720" rIns="91440" bIns="45720" anchor="t" anchorCtr="0">
            <a:noAutofit/>
          </a:bodyPr>
          <a:lstStyle/>
          <a:p>
            <a:pPr marL="0" marR="0" algn="ctr" rtl="1">
              <a:lnSpc>
                <a:spcPct val="150000"/>
              </a:lnSpc>
              <a:spcBef>
                <a:spcPts val="0"/>
              </a:spcBef>
              <a:spcAft>
                <a:spcPts val="800"/>
              </a:spcAft>
              <a:tabLst>
                <a:tab pos="2971800" algn="ctr"/>
              </a:tabLst>
            </a:pPr>
            <a:endParaRPr lang="en-US" b="1" dirty="0">
              <a:effectLst/>
              <a:latin typeface="Alexandria" pitchFamily="2" charset="-78"/>
              <a:ea typeface="Calibri" panose="020F0502020204030204" pitchFamily="34" charset="0"/>
              <a:cs typeface="Alexandria" pitchFamily="2" charset="-78"/>
            </a:endParaRPr>
          </a:p>
        </p:txBody>
      </p:sp>
      <p:sp>
        <p:nvSpPr>
          <p:cNvPr id="8" name="مربع نص 2"/>
          <p:cNvSpPr txBox="1">
            <a:spLocks noChangeArrowheads="1"/>
          </p:cNvSpPr>
          <p:nvPr/>
        </p:nvSpPr>
        <p:spPr bwMode="auto">
          <a:xfrm flipH="1">
            <a:off x="1896505" y="2850211"/>
            <a:ext cx="8648170" cy="822960"/>
          </a:xfrm>
          <a:prstGeom prst="rect">
            <a:avLst/>
          </a:prstGeom>
          <a:noFill/>
          <a:ln w="9525">
            <a:noFill/>
            <a:miter lim="800000"/>
          </a:ln>
        </p:spPr>
        <p:txBody>
          <a:bodyPr rot="0" vert="horz" wrap="square" lIns="91440" tIns="45720" rIns="91440" bIns="45720" anchor="t" anchorCtr="0">
            <a:noAutofit/>
          </a:bodyPr>
          <a:lstStyle/>
          <a:p>
            <a:pPr algn="ctr">
              <a:lnSpc>
                <a:spcPct val="150000"/>
              </a:lnSpc>
            </a:pPr>
            <a:r>
              <a:rPr lang="ar-JO" sz="3200" dirty="0">
                <a:latin typeface="Calibri" panose="020F0502020204030204" pitchFamily="34" charset="0"/>
                <a:ea typeface="Calibri" panose="020F0502020204030204" pitchFamily="34" charset="0"/>
                <a:cs typeface="Alexandria" pitchFamily="2" charset="-78"/>
              </a:rPr>
              <a:t>ورقة عمل</a:t>
            </a:r>
            <a:endParaRPr lang="ar-JO" sz="3200" dirty="0">
              <a:latin typeface="Calibri" panose="020F0502020204030204" pitchFamily="34" charset="0"/>
              <a:ea typeface="Calibri" panose="020F0502020204030204" pitchFamily="34" charset="0"/>
              <a:cs typeface="Alexandria" pitchFamily="2" charset="-78"/>
            </a:endParaRPr>
          </a:p>
          <a:p>
            <a:pPr algn="ctr">
              <a:lnSpc>
                <a:spcPct val="150000"/>
              </a:lnSpc>
            </a:pPr>
            <a:r>
              <a:rPr lang="ar-JO" sz="3200" dirty="0">
                <a:latin typeface="Calibri" panose="020F0502020204030204" pitchFamily="34" charset="0"/>
                <a:ea typeface="Calibri" panose="020F0502020204030204" pitchFamily="34" charset="0"/>
                <a:cs typeface="Alexandria" pitchFamily="2" charset="-78"/>
              </a:rPr>
              <a:t> حول واقع وآفاق منظومة التعليم التقني والتدريب المهني في الدول العربية</a:t>
            </a:r>
            <a:endParaRPr lang="ar-JO" sz="3200" dirty="0">
              <a:latin typeface="Calibri" panose="020F0502020204030204" pitchFamily="34" charset="0"/>
              <a:ea typeface="Calibri" panose="020F0502020204030204" pitchFamily="34" charset="0"/>
              <a:cs typeface="Alexandria" pitchFamily="2" charset="-78"/>
            </a:endParaRPr>
          </a:p>
          <a:p>
            <a:pPr algn="ctr">
              <a:lnSpc>
                <a:spcPct val="150000"/>
              </a:lnSpc>
            </a:pP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50000"/>
              </a:lnSpc>
              <a:spcBef>
                <a:spcPts val="0"/>
              </a:spcBef>
              <a:spcAft>
                <a:spcPts val="800"/>
              </a:spcAft>
            </a:pPr>
            <a:r>
              <a:rPr lang="en-US" sz="1800" dirty="0">
                <a:effectLst/>
                <a:latin typeface="Alexandria"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9" name="مربع نص 2"/>
          <p:cNvSpPr txBox="1">
            <a:spLocks noChangeArrowheads="1"/>
          </p:cNvSpPr>
          <p:nvPr/>
        </p:nvSpPr>
        <p:spPr bwMode="auto">
          <a:xfrm flipH="1">
            <a:off x="5834741" y="5821697"/>
            <a:ext cx="5634447" cy="688431"/>
          </a:xfrm>
          <a:prstGeom prst="rect">
            <a:avLst/>
          </a:prstGeom>
          <a:noFill/>
          <a:ln w="9525">
            <a:noFill/>
            <a:miter lim="800000"/>
          </a:ln>
        </p:spPr>
        <p:txBody>
          <a:bodyPr rot="0" vert="horz" wrap="square" lIns="91440" tIns="45720" rIns="91440" bIns="45720" anchor="t" anchorCtr="0">
            <a:noAutofit/>
          </a:bodyPr>
          <a:lstStyle/>
          <a:p>
            <a:pPr marL="0" marR="0" algn="ctr" rtl="1">
              <a:lnSpc>
                <a:spcPct val="115000"/>
              </a:lnSpc>
              <a:spcBef>
                <a:spcPts val="0"/>
              </a:spcBef>
              <a:spcAft>
                <a:spcPts val="800"/>
              </a:spcAft>
              <a:tabLst>
                <a:tab pos="2971800" algn="ctr"/>
              </a:tabLst>
            </a:pPr>
            <a:r>
              <a:rPr lang="ar-JO" sz="2400" dirty="0" smtClean="0">
                <a:ln>
                  <a:noFill/>
                </a:ln>
                <a:solidFill>
                  <a:srgbClr val="05ABA7"/>
                </a:solidFill>
                <a:effectLst/>
                <a:latin typeface="Calibri" panose="020F0502020204030204" pitchFamily="34" charset="0"/>
                <a:ea typeface="Calibri" panose="020F0502020204030204" pitchFamily="34" charset="0"/>
                <a:cs typeface="Alexandria" pitchFamily="2" charset="-78"/>
              </a:rPr>
              <a:t>عمان </a:t>
            </a:r>
            <a:r>
              <a:rPr lang="ar-JO" sz="2400" dirty="0">
                <a:solidFill>
                  <a:srgbClr val="05ABA7"/>
                </a:solidFill>
                <a:latin typeface="Calibri" panose="020F0502020204030204" pitchFamily="34" charset="0"/>
                <a:ea typeface="Calibri" panose="020F0502020204030204" pitchFamily="34" charset="0"/>
                <a:cs typeface="Alexandria" pitchFamily="2" charset="-78"/>
              </a:rPr>
              <a:t> </a:t>
            </a:r>
            <a:r>
              <a:rPr lang="en-US" sz="2400" dirty="0" smtClean="0">
                <a:solidFill>
                  <a:srgbClr val="05ABA7"/>
                </a:solidFill>
                <a:latin typeface="Calibri" panose="020F0502020204030204" pitchFamily="34" charset="0"/>
                <a:ea typeface="Calibri" panose="020F0502020204030204" pitchFamily="34" charset="0"/>
                <a:cs typeface="Alexandria" pitchFamily="2" charset="-78"/>
              </a:rPr>
              <a:t>10</a:t>
            </a:r>
            <a:r>
              <a:rPr lang="ar-JO" sz="2400" dirty="0" smtClean="0">
                <a:solidFill>
                  <a:srgbClr val="05ABA7"/>
                </a:solidFill>
                <a:latin typeface="Calibri" panose="020F0502020204030204" pitchFamily="34" charset="0"/>
                <a:ea typeface="Calibri" panose="020F0502020204030204" pitchFamily="34" charset="0"/>
                <a:cs typeface="Alexandria" pitchFamily="2" charset="-78"/>
              </a:rPr>
              <a:t>-</a:t>
            </a:r>
            <a:r>
              <a:rPr lang="en-US" sz="2400" dirty="0" smtClean="0">
                <a:solidFill>
                  <a:srgbClr val="05ABA7"/>
                </a:solidFill>
                <a:latin typeface="Calibri" panose="020F0502020204030204" pitchFamily="34" charset="0"/>
                <a:ea typeface="Calibri" panose="020F0502020204030204" pitchFamily="34" charset="0"/>
                <a:cs typeface="Alexandria" pitchFamily="2" charset="-78"/>
              </a:rPr>
              <a:t>11</a:t>
            </a:r>
            <a:r>
              <a:rPr lang="ar-JO" sz="2400" dirty="0" smtClean="0">
                <a:solidFill>
                  <a:srgbClr val="05ABA7"/>
                </a:solidFill>
                <a:latin typeface="Calibri" panose="020F0502020204030204" pitchFamily="34" charset="0"/>
                <a:ea typeface="Calibri" panose="020F0502020204030204" pitchFamily="34" charset="0"/>
                <a:cs typeface="Alexandria" pitchFamily="2" charset="-78"/>
              </a:rPr>
              <a:t> </a:t>
            </a:r>
            <a:r>
              <a:rPr lang="ar-JO" sz="2400" dirty="0" smtClean="0">
                <a:solidFill>
                  <a:srgbClr val="05ABA7"/>
                </a:solidFill>
                <a:latin typeface="Calibri" panose="020F0502020204030204" pitchFamily="34" charset="0"/>
                <a:ea typeface="Calibri" panose="020F0502020204030204" pitchFamily="34" charset="0"/>
                <a:cs typeface="Alexandria" pitchFamily="2" charset="-78"/>
              </a:rPr>
              <a:t>نوفمبر</a:t>
            </a:r>
            <a:r>
              <a:rPr lang="ar-JO" sz="2400" dirty="0" smtClean="0">
                <a:solidFill>
                  <a:srgbClr val="05ABA7"/>
                </a:solidFill>
                <a:latin typeface="Calibri" panose="020F0502020204030204" pitchFamily="34" charset="0"/>
                <a:ea typeface="Calibri" panose="020F0502020204030204" pitchFamily="34" charset="0"/>
                <a:cs typeface="Alexandria" pitchFamily="2" charset="-78"/>
              </a:rPr>
              <a:t> </a:t>
            </a:r>
            <a:r>
              <a:rPr lang="ar-JO" sz="2400" dirty="0" smtClean="0">
                <a:solidFill>
                  <a:srgbClr val="05ABA7"/>
                </a:solidFill>
                <a:latin typeface="Calibri" panose="020F0502020204030204" pitchFamily="34" charset="0"/>
                <a:ea typeface="Calibri" panose="020F0502020204030204" pitchFamily="34" charset="0"/>
                <a:cs typeface="Alexandria" pitchFamily="2" charset="-78"/>
              </a:rPr>
              <a:t>– </a:t>
            </a:r>
            <a:r>
              <a:rPr lang="ar-JO" sz="2400" dirty="0" smtClean="0">
                <a:solidFill>
                  <a:srgbClr val="05ABA7"/>
                </a:solidFill>
                <a:latin typeface="Calibri" panose="020F0502020204030204" pitchFamily="34" charset="0"/>
                <a:ea typeface="Calibri" panose="020F0502020204030204" pitchFamily="34" charset="0"/>
                <a:cs typeface="Alexandria" pitchFamily="2" charset="-78"/>
              </a:rPr>
              <a:t>تشرين ثاني  </a:t>
            </a:r>
            <a:r>
              <a:rPr lang="ar-JO" sz="2400" dirty="0" smtClean="0">
                <a:solidFill>
                  <a:srgbClr val="05ABA7"/>
                </a:solidFill>
                <a:latin typeface="Calibri" panose="020F0502020204030204" pitchFamily="34" charset="0"/>
                <a:ea typeface="Calibri" panose="020F0502020204030204" pitchFamily="34" charset="0"/>
                <a:cs typeface="Alexandria" pitchFamily="2" charset="-78"/>
              </a:rPr>
              <a:t>2024</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200" dirty="0">
                <a:solidFill>
                  <a:srgbClr val="05ABA7"/>
                </a:solidFill>
                <a:effectLst/>
                <a:latin typeface="Alexandria"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0" name="مربع نص 2"/>
          <p:cNvSpPr txBox="1">
            <a:spLocks noChangeArrowheads="1"/>
          </p:cNvSpPr>
          <p:nvPr/>
        </p:nvSpPr>
        <p:spPr bwMode="auto">
          <a:xfrm flipH="1">
            <a:off x="766791" y="5589151"/>
            <a:ext cx="3126948" cy="989117"/>
          </a:xfrm>
          <a:prstGeom prst="rect">
            <a:avLst/>
          </a:prstGeom>
          <a:noFill/>
          <a:ln w="9525">
            <a:noFill/>
            <a:miter lim="800000"/>
          </a:ln>
        </p:spPr>
        <p:txBody>
          <a:bodyPr rot="0" vert="horz" wrap="square" lIns="91440" tIns="45720" rIns="91440" bIns="45720" anchor="t" anchorCtr="0">
            <a:spAutoFit/>
          </a:bodyPr>
          <a:lstStyle/>
          <a:p>
            <a:pPr marL="0" marR="0" algn="ctr">
              <a:lnSpc>
                <a:spcPct val="107000"/>
              </a:lnSpc>
              <a:spcBef>
                <a:spcPts val="0"/>
              </a:spcBef>
              <a:spcAft>
                <a:spcPts val="800"/>
              </a:spcAft>
              <a:tabLst>
                <a:tab pos="2971800" algn="ctr"/>
              </a:tabLst>
            </a:pPr>
            <a:r>
              <a:rPr lang="ar-OM" sz="1600" dirty="0">
                <a:ln>
                  <a:noFill/>
                </a:ln>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Alexandria" pitchFamily="2" charset="-78"/>
              </a:rPr>
              <a:t>إعداد و </a:t>
            </a:r>
            <a:r>
              <a:rPr lang="ar-JO" sz="1600" dirty="0" smtClean="0">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Alexandria" pitchFamily="2" charset="-78"/>
              </a:rPr>
              <a:t>تقديم</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gn="ctr" rtl="1">
              <a:lnSpc>
                <a:spcPct val="107000"/>
              </a:lnSpc>
              <a:spcBef>
                <a:spcPts val="0"/>
              </a:spcBef>
              <a:spcAft>
                <a:spcPts val="800"/>
              </a:spcAft>
              <a:tabLst>
                <a:tab pos="2971800" algn="ctr"/>
              </a:tabLst>
            </a:pPr>
            <a:r>
              <a:rPr lang="ar-JO" sz="1600" dirty="0" smtClean="0">
                <a:ln>
                  <a:noFill/>
                </a:ln>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Alexandria" pitchFamily="2" charset="-78"/>
              </a:rPr>
              <a:t>الدكتور </a:t>
            </a:r>
            <a:r>
              <a:rPr lang="ar-JO" sz="1600" dirty="0" smtClean="0">
                <a:ln>
                  <a:noFill/>
                </a:ln>
                <a:effectLst>
                  <a:outerShdw blurRad="38100" dist="19050" dir="2700000" algn="tl">
                    <a:schemeClr val="dk1">
                      <a:alpha val="40000"/>
                    </a:schemeClr>
                  </a:outerShdw>
                </a:effectLst>
                <a:latin typeface="Calibri" panose="020F0502020204030204" pitchFamily="34" charset="0"/>
                <a:ea typeface="Calibri" panose="020F0502020204030204" pitchFamily="34" charset="0"/>
                <a:cs typeface="Alexandria" pitchFamily="2" charset="-78"/>
              </a:rPr>
              <a:t>محمد عبد الرزاق الجدوع</a:t>
            </a:r>
            <a:endParaRPr lang="en-US" sz="2000" dirty="0">
              <a:effectLst/>
              <a:latin typeface="Calibri" panose="020F050202020403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800"/>
              </a:spcAft>
            </a:pPr>
            <a:r>
              <a:rPr lang="en-US" sz="1000" dirty="0">
                <a:effectLst/>
                <a:latin typeface="Alexandria" pitchFamily="2" charset="-78"/>
                <a:ea typeface="Calibri" panose="020F0502020204030204" pitchFamily="34" charset="0"/>
                <a:cs typeface="Arial" panose="020B0604020202020204" pitchFamily="34" charset="0"/>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Picture 4"/>
          <p:cNvPicPr>
            <a:picLocks noChangeAspect="1"/>
          </p:cNvPicPr>
          <p:nvPr/>
        </p:nvPicPr>
        <p:blipFill>
          <a:blip r:embed="rId6"/>
          <a:stretch>
            <a:fillRect/>
          </a:stretch>
        </p:blipFill>
        <p:spPr>
          <a:xfrm>
            <a:off x="12158" y="-1462"/>
            <a:ext cx="3768693" cy="3868747"/>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2046466" y="363968"/>
            <a:ext cx="5271354" cy="646331"/>
          </a:xfrm>
          <a:prstGeom prst="rect">
            <a:avLst/>
          </a:prstGeom>
          <a:noFill/>
        </p:spPr>
        <p:txBody>
          <a:bodyPr wrap="square" rtlCol="0">
            <a:spAutoFit/>
          </a:bodyPr>
          <a:lstStyle/>
          <a:p>
            <a:pPr algn="ctr"/>
            <a:r>
              <a:rPr lang="ar-EG" sz="2800" b="1" kern="1800" dirty="0" smtClean="0">
                <a:solidFill>
                  <a:srgbClr val="C00000"/>
                </a:solidFill>
                <a:latin typeface="Alexandria" pitchFamily="2" charset="-78"/>
                <a:ea typeface="Calibri" panose="020F0502020204030204" pitchFamily="34" charset="0"/>
                <a:cs typeface="Alexandria" pitchFamily="2" charset="-78"/>
              </a:rPr>
              <a:t>برنامج </a:t>
            </a:r>
            <a:r>
              <a:rPr lang="en-US" sz="3600" b="1" kern="1800" dirty="0" smtClean="0">
                <a:solidFill>
                  <a:srgbClr val="C00000"/>
                </a:solidFill>
                <a:latin typeface="Alexandria" pitchFamily="2" charset="-78"/>
                <a:ea typeface="Calibri" panose="020F0502020204030204" pitchFamily="34" charset="0"/>
                <a:cs typeface="Alexandria" pitchFamily="2" charset="-78"/>
              </a:rPr>
              <a:t>BTEC</a:t>
            </a:r>
            <a:r>
              <a:rPr lang="en-US" sz="2800" b="1" kern="1800" dirty="0" smtClean="0">
                <a:solidFill>
                  <a:srgbClr val="C00000"/>
                </a:solidFill>
                <a:latin typeface="Alexandria" pitchFamily="2" charset="-78"/>
                <a:ea typeface="Calibri" panose="020F0502020204030204" pitchFamily="34" charset="0"/>
                <a:cs typeface="Alexandria" pitchFamily="2" charset="-78"/>
              </a:rPr>
              <a:t> </a:t>
            </a:r>
            <a:endParaRPr lang="en-US" sz="2800" b="1" dirty="0">
              <a:solidFill>
                <a:srgbClr val="C00000"/>
              </a:solidFill>
              <a:latin typeface="Alexandria" pitchFamily="2" charset="-78"/>
              <a:cs typeface="Alexandria" pitchFamily="2" charset="-78"/>
            </a:endParaRPr>
          </a:p>
        </p:txBody>
      </p:sp>
      <p:sp>
        <p:nvSpPr>
          <p:cNvPr id="7" name="عنصر نائب للمحتوى 2"/>
          <p:cNvSpPr txBox="1"/>
          <p:nvPr/>
        </p:nvSpPr>
        <p:spPr>
          <a:xfrm>
            <a:off x="851741" y="1513504"/>
            <a:ext cx="10515600" cy="838822"/>
          </a:xfrm>
          <a:prstGeom prst="rect">
            <a:avLst/>
          </a:prstGeom>
        </p:spPr>
        <p:txBody>
          <a:bodyPr>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ar-OM" sz="2400" dirty="0">
              <a:latin typeface="Alexandria" pitchFamily="2" charset="-78"/>
              <a:cs typeface="Alexandria" pitchFamily="2" charset="-78"/>
            </a:endParaRPr>
          </a:p>
        </p:txBody>
      </p:sp>
      <p:sp>
        <p:nvSpPr>
          <p:cNvPr id="24" name="مستطيل: زوايا مستديرة 23"/>
          <p:cNvSpPr/>
          <p:nvPr/>
        </p:nvSpPr>
        <p:spPr>
          <a:xfrm>
            <a:off x="3261485" y="4062214"/>
            <a:ext cx="2702560" cy="924560"/>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kumimoji="0" lang="ar-OM" sz="2400" b="0" i="0" u="none" strike="noStrike" kern="1200" cap="none" spc="0" normalizeH="0" baseline="0" noProof="0" dirty="0">
                <a:ln>
                  <a:noFill/>
                </a:ln>
                <a:solidFill>
                  <a:schemeClr val="bg1"/>
                </a:solidFill>
                <a:effectLst/>
                <a:uLnTx/>
                <a:uFillTx/>
                <a:latin typeface="Alexandria" pitchFamily="2" charset="-78"/>
                <a:cs typeface="Alexandria" pitchFamily="2" charset="-78"/>
              </a:rPr>
              <a:t>رؤساء</a:t>
            </a:r>
            <a:endParaRPr kumimoji="0" lang="en-US" sz="2400" b="0" i="0" u="none" strike="noStrike" kern="1200" cap="none" spc="0" normalizeH="0" baseline="0" noProof="0" dirty="0">
              <a:ln>
                <a:noFill/>
              </a:ln>
              <a:solidFill>
                <a:schemeClr val="bg1"/>
              </a:solidFill>
              <a:effectLst/>
              <a:uLnTx/>
              <a:uFillTx/>
              <a:latin typeface="Alexandria" pitchFamily="2" charset="-78"/>
              <a:cs typeface="Alexandria" pitchFamily="2" charset="-78"/>
            </a:endParaRPr>
          </a:p>
          <a:p>
            <a:pPr algn="ctr">
              <a:lnSpc>
                <a:spcPct val="150000"/>
              </a:lnSpc>
            </a:pPr>
            <a:r>
              <a:rPr kumimoji="0" lang="ar-OM" sz="2400" b="0" i="0" u="none" strike="noStrike" kern="1200" cap="none" spc="0" normalizeH="0" baseline="0" noProof="0" dirty="0">
                <a:ln>
                  <a:noFill/>
                </a:ln>
                <a:solidFill>
                  <a:schemeClr val="bg1"/>
                </a:solidFill>
                <a:effectLst/>
                <a:uLnTx/>
                <a:uFillTx/>
                <a:latin typeface="Alexandria" pitchFamily="2" charset="-78"/>
                <a:cs typeface="Alexandria" pitchFamily="2" charset="-78"/>
              </a:rPr>
              <a:t> الفرق</a:t>
            </a:r>
            <a:endParaRPr lang="ar-OM" sz="2400" dirty="0">
              <a:solidFill>
                <a:schemeClr val="bg1"/>
              </a:solidFill>
              <a:latin typeface="Alexandria" pitchFamily="2" charset="-78"/>
              <a:cs typeface="Alexandria" pitchFamily="2" charset="-78"/>
            </a:endParaRPr>
          </a:p>
        </p:txBody>
      </p:sp>
      <p:sp>
        <p:nvSpPr>
          <p:cNvPr id="25" name="مستطيل: زوايا مستديرة 24"/>
          <p:cNvSpPr/>
          <p:nvPr/>
        </p:nvSpPr>
        <p:spPr>
          <a:xfrm>
            <a:off x="6212246" y="4117850"/>
            <a:ext cx="2702560" cy="924560"/>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OM" sz="2400" b="0" i="0" dirty="0">
                <a:solidFill>
                  <a:schemeClr val="bg1"/>
                </a:solidFill>
                <a:effectLst/>
                <a:latin typeface="Alexandria" pitchFamily="2" charset="-78"/>
                <a:cs typeface="Alexandria" pitchFamily="2" charset="-78"/>
              </a:rPr>
              <a:t>ضامنو</a:t>
            </a:r>
            <a:endParaRPr lang="en-US" sz="2400" b="0" i="0" dirty="0">
              <a:solidFill>
                <a:schemeClr val="bg1"/>
              </a:solidFill>
              <a:effectLst/>
              <a:latin typeface="Alexandria" pitchFamily="2" charset="-78"/>
              <a:cs typeface="Alexandria" pitchFamily="2" charset="-78"/>
            </a:endParaRPr>
          </a:p>
          <a:p>
            <a:pPr algn="ctr">
              <a:lnSpc>
                <a:spcPct val="150000"/>
              </a:lnSpc>
            </a:pPr>
            <a:r>
              <a:rPr lang="ar-OM" sz="2400" b="0" i="0" dirty="0">
                <a:solidFill>
                  <a:schemeClr val="bg1"/>
                </a:solidFill>
                <a:effectLst/>
                <a:latin typeface="Alexandria" pitchFamily="2" charset="-78"/>
                <a:cs typeface="Alexandria" pitchFamily="2" charset="-78"/>
              </a:rPr>
              <a:t> الجودة</a:t>
            </a:r>
            <a:endParaRPr lang="ar-OM" sz="2400" dirty="0">
              <a:solidFill>
                <a:schemeClr val="bg1"/>
              </a:solidFill>
              <a:latin typeface="Alexandria" pitchFamily="2" charset="-78"/>
              <a:cs typeface="Alexandria" pitchFamily="2" charset="-78"/>
            </a:endParaRPr>
          </a:p>
        </p:txBody>
      </p:sp>
      <p:sp>
        <p:nvSpPr>
          <p:cNvPr id="26" name="مستطيل: زوايا مستديرة 25"/>
          <p:cNvSpPr/>
          <p:nvPr/>
        </p:nvSpPr>
        <p:spPr>
          <a:xfrm>
            <a:off x="9449380" y="4074267"/>
            <a:ext cx="2702560" cy="924560"/>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OM" sz="2400" b="0" i="0" dirty="0">
                <a:solidFill>
                  <a:schemeClr val="bg1"/>
                </a:solidFill>
                <a:effectLst/>
                <a:latin typeface="Alexandria" pitchFamily="2" charset="-78"/>
                <a:cs typeface="Alexandria" pitchFamily="2" charset="-78"/>
              </a:rPr>
              <a:t>قيادات</a:t>
            </a:r>
            <a:endParaRPr lang="en-US" sz="2400" b="0" i="0" dirty="0">
              <a:solidFill>
                <a:schemeClr val="bg1"/>
              </a:solidFill>
              <a:effectLst/>
              <a:latin typeface="Alexandria" pitchFamily="2" charset="-78"/>
              <a:cs typeface="Alexandria" pitchFamily="2" charset="-78"/>
            </a:endParaRPr>
          </a:p>
          <a:p>
            <a:pPr algn="ctr">
              <a:lnSpc>
                <a:spcPct val="150000"/>
              </a:lnSpc>
            </a:pPr>
            <a:r>
              <a:rPr lang="ar-OM" sz="2400" b="0" i="0" dirty="0">
                <a:solidFill>
                  <a:schemeClr val="bg1"/>
                </a:solidFill>
                <a:effectLst/>
                <a:latin typeface="Alexandria" pitchFamily="2" charset="-78"/>
                <a:cs typeface="Alexandria" pitchFamily="2" charset="-78"/>
              </a:rPr>
              <a:t>المدارس</a:t>
            </a:r>
            <a:endParaRPr lang="ar-OM" sz="2400" dirty="0">
              <a:solidFill>
                <a:schemeClr val="bg1"/>
              </a:solidFill>
              <a:latin typeface="Alexandria" pitchFamily="2" charset="-78"/>
              <a:cs typeface="Alexandria" pitchFamily="2" charset="-78"/>
            </a:endParaRPr>
          </a:p>
        </p:txBody>
      </p:sp>
      <p:sp>
        <p:nvSpPr>
          <p:cNvPr id="45" name="مربع نص 44"/>
          <p:cNvSpPr txBox="1"/>
          <p:nvPr/>
        </p:nvSpPr>
        <p:spPr>
          <a:xfrm>
            <a:off x="1039191" y="6398484"/>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 10</a:t>
            </a:r>
            <a:endParaRPr lang="en-US" dirty="0">
              <a:solidFill>
                <a:schemeClr val="bg1"/>
              </a:solidFill>
              <a:latin typeface="Montserrat" panose="00000500000000000000" pitchFamily="2" charset="0"/>
            </a:endParaRPr>
          </a:p>
        </p:txBody>
      </p:sp>
      <p:sp>
        <p:nvSpPr>
          <p:cNvPr id="46" name="شكل حر: شكل 45"/>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7" name="مربع نص 46"/>
          <p:cNvSpPr txBox="1"/>
          <p:nvPr/>
        </p:nvSpPr>
        <p:spPr>
          <a:xfrm>
            <a:off x="8583561" y="6398484"/>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10" name="مستطيل 9"/>
          <p:cNvSpPr/>
          <p:nvPr/>
        </p:nvSpPr>
        <p:spPr>
          <a:xfrm>
            <a:off x="0" y="0"/>
            <a:ext cx="1120877" cy="1345454"/>
          </a:xfrm>
          <a:prstGeom prst="rect">
            <a:avLst/>
          </a:prstGeom>
          <a:solidFill>
            <a:srgbClr val="FFD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746305" y="563070"/>
            <a:ext cx="967697" cy="960653"/>
          </a:xfrm>
          <a:prstGeom prst="rect">
            <a:avLst/>
          </a:prstGeom>
          <a:solidFill>
            <a:srgbClr val="FFDFD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رابط مستقيم 12"/>
          <p:cNvCxnSpPr/>
          <p:nvPr/>
        </p:nvCxnSpPr>
        <p:spPr>
          <a:xfrm flipH="1">
            <a:off x="8003458" y="838374"/>
            <a:ext cx="418854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شكل بيضاوي 15"/>
          <p:cNvSpPr/>
          <p:nvPr/>
        </p:nvSpPr>
        <p:spPr>
          <a:xfrm>
            <a:off x="7804061" y="78429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شكل بيضاوي 17"/>
          <p:cNvSpPr/>
          <p:nvPr/>
        </p:nvSpPr>
        <p:spPr>
          <a:xfrm>
            <a:off x="7650285" y="778201"/>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شكل بيضاوي 19"/>
          <p:cNvSpPr/>
          <p:nvPr/>
        </p:nvSpPr>
        <p:spPr>
          <a:xfrm>
            <a:off x="7482155" y="778200"/>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746305" y="1484777"/>
            <a:ext cx="10887470" cy="4647426"/>
          </a:xfrm>
          <a:prstGeom prst="rect">
            <a:avLst/>
          </a:prstGeom>
        </p:spPr>
        <p:txBody>
          <a:bodyPr wrap="square">
            <a:spAutoFit/>
          </a:bodyPr>
          <a:lstStyle/>
          <a:p>
            <a:r>
              <a:rPr lang="ar-JO" sz="3200" b="1" dirty="0">
                <a:latin typeface="Calibri" panose="020F0502020204030204" pitchFamily="34" charset="0"/>
                <a:ea typeface="Calibri" panose="020F0502020204030204" pitchFamily="34" charset="0"/>
                <a:cs typeface="Alexandria" pitchFamily="2" charset="-78"/>
              </a:rPr>
              <a:t>أهداف برنامج </a:t>
            </a:r>
            <a:r>
              <a:rPr lang="en-US" sz="4000" b="1" dirty="0" smtClean="0">
                <a:latin typeface="Calibri" panose="020F0502020204030204" pitchFamily="34" charset="0"/>
                <a:ea typeface="Calibri" panose="020F0502020204030204" pitchFamily="34" charset="0"/>
                <a:cs typeface="Alexandria" pitchFamily="2" charset="-78"/>
              </a:rPr>
              <a:t>BTEC</a:t>
            </a:r>
            <a:r>
              <a:rPr lang="ar-JO" sz="3200" b="1" dirty="0" smtClean="0">
                <a:latin typeface="Calibri" panose="020F0502020204030204" pitchFamily="34" charset="0"/>
                <a:ea typeface="Calibri" panose="020F0502020204030204" pitchFamily="34" charset="0"/>
                <a:cs typeface="Alexandria" pitchFamily="2" charset="-78"/>
              </a:rPr>
              <a:t>:</a:t>
            </a:r>
            <a:endParaRPr lang="ar-JO" sz="3200" b="1" dirty="0" smtClean="0">
              <a:latin typeface="Calibri" panose="020F0502020204030204" pitchFamily="34" charset="0"/>
              <a:ea typeface="Calibri" panose="020F0502020204030204" pitchFamily="34" charset="0"/>
              <a:cs typeface="Alexandria" pitchFamily="2" charset="-78"/>
            </a:endParaRPr>
          </a:p>
          <a:p>
            <a:endParaRPr lang="ar-JO" sz="3200" b="1" dirty="0" smtClean="0">
              <a:latin typeface="Calibri" panose="020F0502020204030204" pitchFamily="34" charset="0"/>
              <a:ea typeface="Calibri" panose="020F0502020204030204" pitchFamily="34" charset="0"/>
              <a:cs typeface="Alexandria" pitchFamily="2" charset="-78"/>
            </a:endParaRPr>
          </a:p>
          <a:p>
            <a:r>
              <a:rPr lang="ar-SA" sz="2800" dirty="0" smtClean="0">
                <a:latin typeface="Calibri" panose="020F0502020204030204" pitchFamily="34" charset="0"/>
                <a:ea typeface="Calibri" panose="020F0502020204030204" pitchFamily="34" charset="0"/>
                <a:cs typeface="Alexandria" pitchFamily="2" charset="-78"/>
              </a:rPr>
              <a:t>- </a:t>
            </a:r>
            <a:r>
              <a:rPr lang="ar-SA" sz="2800" dirty="0">
                <a:latin typeface="Calibri" panose="020F0502020204030204" pitchFamily="34" charset="0"/>
                <a:ea typeface="Calibri" panose="020F0502020204030204" pitchFamily="34" charset="0"/>
                <a:cs typeface="Alexandria" pitchFamily="2" charset="-78"/>
              </a:rPr>
              <a:t>تطوير المهارات العملية: يركز البرنامج على تنمية المهارات العملية والابتكارية لدى الطلاب، مما يمكنهم من التكيف مع متطلبات سوق العمل.</a:t>
            </a:r>
            <a:endParaRPr lang="ar-SA" sz="2800" dirty="0">
              <a:latin typeface="Calibri" panose="020F0502020204030204" pitchFamily="34" charset="0"/>
              <a:ea typeface="Calibri" panose="020F0502020204030204" pitchFamily="34" charset="0"/>
              <a:cs typeface="Alexandria" pitchFamily="2" charset="-78"/>
            </a:endParaRPr>
          </a:p>
          <a:p>
            <a:r>
              <a:rPr lang="ar-SA" sz="2800" dirty="0">
                <a:latin typeface="Calibri" panose="020F0502020204030204" pitchFamily="34" charset="0"/>
                <a:ea typeface="Calibri" panose="020F0502020204030204" pitchFamily="34" charset="0"/>
                <a:cs typeface="Alexandria" pitchFamily="2" charset="-78"/>
              </a:rPr>
              <a:t>- توفير فرص التعليم المهني: يقدم </a:t>
            </a:r>
            <a:r>
              <a:rPr lang="en-US" sz="2800" b="1" dirty="0">
                <a:latin typeface="Calibri" panose="020F0502020204030204" pitchFamily="34" charset="0"/>
                <a:ea typeface="Calibri" panose="020F0502020204030204" pitchFamily="34" charset="0"/>
                <a:cs typeface="Alexandria" pitchFamily="2" charset="-78"/>
              </a:rPr>
              <a:t>BTEC</a:t>
            </a:r>
            <a:r>
              <a:rPr lang="en-US" sz="2800" dirty="0">
                <a:latin typeface="Calibri" panose="020F0502020204030204" pitchFamily="34" charset="0"/>
                <a:ea typeface="Calibri" panose="020F0502020204030204" pitchFamily="34" charset="0"/>
                <a:cs typeface="Alexandria" pitchFamily="2" charset="-78"/>
              </a:rPr>
              <a:t> </a:t>
            </a:r>
            <a:r>
              <a:rPr lang="ar-JO" sz="2800" dirty="0" smtClean="0">
                <a:latin typeface="Calibri" panose="020F0502020204030204" pitchFamily="34" charset="0"/>
                <a:ea typeface="Calibri" panose="020F0502020204030204" pitchFamily="34" charset="0"/>
                <a:cs typeface="Alexandria" pitchFamily="2" charset="-78"/>
              </a:rPr>
              <a:t> </a:t>
            </a:r>
            <a:r>
              <a:rPr lang="ar-SA" sz="2800" dirty="0" smtClean="0">
                <a:latin typeface="Calibri" panose="020F0502020204030204" pitchFamily="34" charset="0"/>
                <a:ea typeface="Calibri" panose="020F0502020204030204" pitchFamily="34" charset="0"/>
                <a:cs typeface="Alexandria" pitchFamily="2" charset="-78"/>
              </a:rPr>
              <a:t>مجموعة </a:t>
            </a:r>
            <a:r>
              <a:rPr lang="ar-SA" sz="2800" dirty="0">
                <a:latin typeface="Calibri" panose="020F0502020204030204" pitchFamily="34" charset="0"/>
                <a:ea typeface="Calibri" panose="020F0502020204030204" pitchFamily="34" charset="0"/>
                <a:cs typeface="Alexandria" pitchFamily="2" charset="-78"/>
              </a:rPr>
              <a:t>متنوعة من المؤهلات المهنية التي تتناسب مع احتياجات الطلاب ومتطلبات الصناعة.</a:t>
            </a:r>
            <a:endParaRPr lang="ar-SA" sz="2800" dirty="0">
              <a:latin typeface="Calibri" panose="020F0502020204030204" pitchFamily="34" charset="0"/>
              <a:ea typeface="Calibri" panose="020F0502020204030204" pitchFamily="34" charset="0"/>
              <a:cs typeface="Alexandria" pitchFamily="2" charset="-78"/>
            </a:endParaRPr>
          </a:p>
          <a:p>
            <a:r>
              <a:rPr lang="ar-SA" sz="2800" dirty="0">
                <a:latin typeface="Calibri" panose="020F0502020204030204" pitchFamily="34" charset="0"/>
                <a:ea typeface="Calibri" panose="020F0502020204030204" pitchFamily="34" charset="0"/>
                <a:cs typeface="Alexandria" pitchFamily="2" charset="-78"/>
              </a:rPr>
              <a:t>- تعزيز فرص العمل: يهدف البرنامج إلى تجهيز الطلاب بالمعرفة والمهارات اللازمة للحصول على فرص عمل في مجالاتهم المختارة.</a:t>
            </a:r>
            <a:endParaRPr lang="ar-SA" sz="2800" dirty="0">
              <a:latin typeface="Calibri" panose="020F0502020204030204" pitchFamily="34" charset="0"/>
              <a:ea typeface="Calibri" panose="020F0502020204030204" pitchFamily="34" charset="0"/>
              <a:cs typeface="Alexandria"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nodePh="1">
                                  <p:stCondLst>
                                    <p:cond delay="0"/>
                                  </p:stCondLst>
                                  <p:endCondLst>
                                    <p:cond evt="begin" delay="0">
                                      <p:tn val="11"/>
                                    </p:cond>
                                  </p:end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4" grpId="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39191" y="6398484"/>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 11</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389686" y="6406400"/>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824539" y="194015"/>
            <a:ext cx="6570871" cy="884114"/>
          </a:xfrm>
          <a:prstGeom prst="rect">
            <a:avLst/>
          </a:prstGeom>
        </p:spPr>
        <p:txBody>
          <a:bodyPr vert="horz" lIns="91440" tIns="45720" rIns="91440" bIns="45720" rtlCol="0" anchor="b">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r>
              <a:rPr lang="ar-JO" sz="2800" b="1" kern="1800" dirty="0">
                <a:solidFill>
                  <a:srgbClr val="C00000"/>
                </a:solidFill>
                <a:latin typeface="Calibri" panose="020F0502020204030204" pitchFamily="34" charset="0"/>
                <a:ea typeface="Calibri" panose="020F0502020204030204" pitchFamily="34" charset="0"/>
                <a:cs typeface="Alexandria" pitchFamily="2" charset="-78"/>
              </a:rPr>
              <a:t>تخصصات</a:t>
            </a:r>
            <a:r>
              <a:rPr lang="ar-JO" sz="2800" b="1" kern="1800" dirty="0" smtClean="0">
                <a:solidFill>
                  <a:srgbClr val="FF0000"/>
                </a:solidFill>
                <a:latin typeface="Alexandria" pitchFamily="2" charset="-78"/>
                <a:ea typeface="Calibri" panose="020F0502020204030204" pitchFamily="34" charset="0"/>
                <a:cs typeface="Alexandria" pitchFamily="2" charset="-78"/>
              </a:rPr>
              <a:t> </a:t>
            </a:r>
            <a:r>
              <a:rPr lang="ar-SA" sz="2800" b="1" kern="1800" dirty="0" smtClean="0">
                <a:solidFill>
                  <a:srgbClr val="C00000"/>
                </a:solidFill>
                <a:latin typeface="Alexandria" pitchFamily="2" charset="-78"/>
                <a:ea typeface="Calibri" panose="020F0502020204030204" pitchFamily="34" charset="0"/>
                <a:cs typeface="Alexandria" pitchFamily="2" charset="-78"/>
              </a:rPr>
              <a:t>برنامج </a:t>
            </a:r>
            <a:r>
              <a:rPr lang="en-US" sz="2800" b="1" kern="1800" dirty="0">
                <a:solidFill>
                  <a:srgbClr val="C00000"/>
                </a:solidFill>
                <a:latin typeface="Alexandria" pitchFamily="2" charset="-78"/>
                <a:ea typeface="Calibri" panose="020F0502020204030204" pitchFamily="34" charset="0"/>
                <a:cs typeface="Alexandria" pitchFamily="2" charset="-78"/>
              </a:rPr>
              <a:t>BTEC</a:t>
            </a:r>
            <a:endParaRPr lang="en-US" sz="2800" b="1" kern="1800" dirty="0">
              <a:solidFill>
                <a:srgbClr val="C00000"/>
              </a:solidFill>
              <a:latin typeface="Alexandria" pitchFamily="2" charset="-78"/>
              <a:ea typeface="Calibri" panose="020F0502020204030204" pitchFamily="34" charset="0"/>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493528" y="1366231"/>
            <a:ext cx="11576248" cy="4901833"/>
            <a:chOff x="493528" y="1366231"/>
            <a:chExt cx="11576248" cy="4901833"/>
          </a:xfrm>
        </p:grpSpPr>
        <p:pic>
          <p:nvPicPr>
            <p:cNvPr id="6" name="Picture 5"/>
            <p:cNvPicPr>
              <a:picLocks noChangeAspect="1"/>
            </p:cNvPicPr>
            <p:nvPr/>
          </p:nvPicPr>
          <p:blipFill>
            <a:blip r:embed="rId1"/>
            <a:stretch>
              <a:fillRect/>
            </a:stretch>
          </p:blipFill>
          <p:spPr>
            <a:xfrm>
              <a:off x="6351232" y="1387568"/>
              <a:ext cx="5718544" cy="1298561"/>
            </a:xfrm>
            <a:prstGeom prst="rect">
              <a:avLst/>
            </a:prstGeom>
          </p:spPr>
        </p:pic>
        <p:pic>
          <p:nvPicPr>
            <p:cNvPr id="15" name="Picture 14"/>
            <p:cNvPicPr>
              <a:picLocks noChangeAspect="1"/>
            </p:cNvPicPr>
            <p:nvPr/>
          </p:nvPicPr>
          <p:blipFill>
            <a:blip r:embed="rId2"/>
            <a:stretch>
              <a:fillRect/>
            </a:stretch>
          </p:blipFill>
          <p:spPr>
            <a:xfrm>
              <a:off x="493528" y="1366231"/>
              <a:ext cx="5718544" cy="1341236"/>
            </a:xfrm>
            <a:prstGeom prst="rect">
              <a:avLst/>
            </a:prstGeom>
          </p:spPr>
        </p:pic>
        <p:pic>
          <p:nvPicPr>
            <p:cNvPr id="16" name="Picture 15"/>
            <p:cNvPicPr>
              <a:picLocks noChangeAspect="1"/>
            </p:cNvPicPr>
            <p:nvPr/>
          </p:nvPicPr>
          <p:blipFill>
            <a:blip r:embed="rId3"/>
            <a:stretch>
              <a:fillRect/>
            </a:stretch>
          </p:blipFill>
          <p:spPr>
            <a:xfrm>
              <a:off x="6227048" y="2995568"/>
              <a:ext cx="5718544" cy="1353429"/>
            </a:xfrm>
            <a:prstGeom prst="rect">
              <a:avLst/>
            </a:prstGeom>
          </p:spPr>
        </p:pic>
        <p:pic>
          <p:nvPicPr>
            <p:cNvPr id="17" name="Picture 16"/>
            <p:cNvPicPr>
              <a:picLocks noChangeAspect="1"/>
            </p:cNvPicPr>
            <p:nvPr/>
          </p:nvPicPr>
          <p:blipFill>
            <a:blip r:embed="rId4"/>
            <a:stretch>
              <a:fillRect/>
            </a:stretch>
          </p:blipFill>
          <p:spPr>
            <a:xfrm>
              <a:off x="556338" y="3038116"/>
              <a:ext cx="5718544" cy="1353429"/>
            </a:xfrm>
            <a:prstGeom prst="rect">
              <a:avLst/>
            </a:prstGeom>
          </p:spPr>
        </p:pic>
        <p:pic>
          <p:nvPicPr>
            <p:cNvPr id="18" name="Picture 17"/>
            <p:cNvPicPr>
              <a:picLocks noChangeAspect="1"/>
            </p:cNvPicPr>
            <p:nvPr/>
          </p:nvPicPr>
          <p:blipFill>
            <a:blip r:embed="rId5"/>
            <a:stretch>
              <a:fillRect/>
            </a:stretch>
          </p:blipFill>
          <p:spPr>
            <a:xfrm>
              <a:off x="3088682" y="4914635"/>
              <a:ext cx="5718544" cy="1353429"/>
            </a:xfrm>
            <a:prstGeom prst="rect">
              <a:avLst/>
            </a:prstGeom>
          </p:spPr>
        </p:pic>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39191" y="6398484"/>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 12</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389686" y="6406400"/>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1918185" y="134415"/>
            <a:ext cx="5622451" cy="1171634"/>
          </a:xfrm>
          <a:prstGeom prst="rect">
            <a:avLst/>
          </a:prstGeom>
        </p:spPr>
        <p:txBody>
          <a:bodyPr vert="horz" lIns="91440" tIns="45720" rIns="91440" bIns="45720" rtlCol="0" anchor="b">
            <a:normAutofit fontScale="975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rtl="0"/>
            <a:r>
              <a:rPr lang="ar-JO" sz="2800" b="1" kern="1800" dirty="0">
                <a:solidFill>
                  <a:srgbClr val="C00000"/>
                </a:solidFill>
                <a:latin typeface="Calibri" panose="020F0502020204030204" pitchFamily="34" charset="0"/>
                <a:ea typeface="Calibri" panose="020F0502020204030204" pitchFamily="34" charset="0"/>
                <a:cs typeface="Alexandria" pitchFamily="2" charset="-78"/>
              </a:rPr>
              <a:t>استشراف مستقبل التعليم والتدريب المهني والتقني</a:t>
            </a:r>
            <a:endParaRPr lang="en-US" sz="2800" b="1" kern="1800" dirty="0">
              <a:solidFill>
                <a:srgbClr val="C00000"/>
              </a:solidFill>
              <a:latin typeface="Calibri" panose="020F0502020204030204" pitchFamily="34" charset="0"/>
              <a:ea typeface="Calibri" panose="020F0502020204030204" pitchFamily="34" charset="0"/>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2560321" y="1734990"/>
            <a:ext cx="7453117" cy="4442915"/>
            <a:chOff x="3078832" y="1838855"/>
            <a:chExt cx="6534011" cy="4120832"/>
          </a:xfrm>
        </p:grpSpPr>
        <p:grpSp>
          <p:nvGrpSpPr>
            <p:cNvPr id="15" name="Group 14"/>
            <p:cNvGrpSpPr/>
            <p:nvPr/>
          </p:nvGrpSpPr>
          <p:grpSpPr>
            <a:xfrm>
              <a:off x="7540636" y="1838855"/>
              <a:ext cx="1999056" cy="1824858"/>
              <a:chOff x="8793771" y="1357929"/>
              <a:chExt cx="1662378" cy="1517518"/>
            </a:xfrm>
          </p:grpSpPr>
          <p:grpSp>
            <p:nvGrpSpPr>
              <p:cNvPr id="16" name="Group 15"/>
              <p:cNvGrpSpPr/>
              <p:nvPr/>
            </p:nvGrpSpPr>
            <p:grpSpPr>
              <a:xfrm>
                <a:off x="8793771" y="1357929"/>
                <a:ext cx="1662378" cy="1517518"/>
                <a:chOff x="8662793" y="1357929"/>
                <a:chExt cx="2052243" cy="1873410"/>
              </a:xfrm>
            </p:grpSpPr>
            <p:grpSp>
              <p:nvGrpSpPr>
                <p:cNvPr id="18" name="Graphic 2"/>
                <p:cNvGrpSpPr/>
                <p:nvPr/>
              </p:nvGrpSpPr>
              <p:grpSpPr>
                <a:xfrm>
                  <a:off x="8662793" y="1357929"/>
                  <a:ext cx="2052243" cy="1873410"/>
                  <a:chOff x="7596723" y="1981199"/>
                  <a:chExt cx="2842768" cy="2595048"/>
                </a:xfrm>
              </p:grpSpPr>
              <p:sp>
                <p:nvSpPr>
                  <p:cNvPr id="20" name="Freeform: Shape 12"/>
                  <p:cNvSpPr/>
                  <p:nvPr/>
                </p:nvSpPr>
                <p:spPr>
                  <a:xfrm>
                    <a:off x="7915563" y="1981199"/>
                    <a:ext cx="2000411" cy="2595048"/>
                  </a:xfrm>
                  <a:custGeom>
                    <a:avLst/>
                    <a:gdLst>
                      <a:gd name="connsiteX0" fmla="*/ 1297340 w 2000411"/>
                      <a:gd name="connsiteY0" fmla="*/ 2594680 h 2595048"/>
                      <a:gd name="connsiteX1" fmla="*/ 0 w 2000411"/>
                      <a:gd name="connsiteY1" fmla="*/ 1297340 h 2595048"/>
                      <a:gd name="connsiteX2" fmla="*/ 1297340 w 2000411"/>
                      <a:gd name="connsiteY2" fmla="*/ 0 h 2595048"/>
                      <a:gd name="connsiteX3" fmla="*/ 2000412 w 2000411"/>
                      <a:gd name="connsiteY3" fmla="*/ 207079 h 2595048"/>
                      <a:gd name="connsiteX4" fmla="*/ 1910819 w 2000411"/>
                      <a:gd name="connsiteY4" fmla="*/ 346179 h 2595048"/>
                      <a:gd name="connsiteX5" fmla="*/ 1297340 w 2000411"/>
                      <a:gd name="connsiteY5" fmla="*/ 165516 h 2595048"/>
                      <a:gd name="connsiteX6" fmla="*/ 165331 w 2000411"/>
                      <a:gd name="connsiteY6" fmla="*/ 1297525 h 2595048"/>
                      <a:gd name="connsiteX7" fmla="*/ 1297340 w 2000411"/>
                      <a:gd name="connsiteY7" fmla="*/ 2429534 h 2595048"/>
                      <a:gd name="connsiteX8" fmla="*/ 1894009 w 2000411"/>
                      <a:gd name="connsiteY8" fmla="*/ 2259584 h 2595048"/>
                      <a:gd name="connsiteX9" fmla="*/ 1981200 w 2000411"/>
                      <a:gd name="connsiteY9" fmla="*/ 2400162 h 2595048"/>
                      <a:gd name="connsiteX10" fmla="*/ 1297340 w 2000411"/>
                      <a:gd name="connsiteY10" fmla="*/ 2595049 h 259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0411" h="2595048">
                        <a:moveTo>
                          <a:pt x="1297340" y="2594680"/>
                        </a:moveTo>
                        <a:cubicBezTo>
                          <a:pt x="582076" y="2594680"/>
                          <a:pt x="0" y="2012604"/>
                          <a:pt x="0" y="1297340"/>
                        </a:cubicBezTo>
                        <a:cubicBezTo>
                          <a:pt x="0" y="582076"/>
                          <a:pt x="582076" y="0"/>
                          <a:pt x="1297340" y="0"/>
                        </a:cubicBezTo>
                        <a:cubicBezTo>
                          <a:pt x="1547276" y="0"/>
                          <a:pt x="1790377" y="71674"/>
                          <a:pt x="2000412" y="207079"/>
                        </a:cubicBezTo>
                        <a:lnTo>
                          <a:pt x="1910819" y="346179"/>
                        </a:lnTo>
                        <a:cubicBezTo>
                          <a:pt x="1727569" y="227953"/>
                          <a:pt x="1515503" y="165516"/>
                          <a:pt x="1297340" y="165516"/>
                        </a:cubicBezTo>
                        <a:cubicBezTo>
                          <a:pt x="673146" y="165516"/>
                          <a:pt x="165331" y="673331"/>
                          <a:pt x="165331" y="1297525"/>
                        </a:cubicBezTo>
                        <a:cubicBezTo>
                          <a:pt x="165331" y="1921718"/>
                          <a:pt x="673146" y="2429534"/>
                          <a:pt x="1297340" y="2429534"/>
                        </a:cubicBezTo>
                        <a:cubicBezTo>
                          <a:pt x="1508298" y="2429534"/>
                          <a:pt x="1714639" y="2370790"/>
                          <a:pt x="1894009" y="2259584"/>
                        </a:cubicBezTo>
                        <a:lnTo>
                          <a:pt x="1981200" y="2400162"/>
                        </a:lnTo>
                        <a:cubicBezTo>
                          <a:pt x="1775599" y="2527624"/>
                          <a:pt x="1539148" y="2595049"/>
                          <a:pt x="1297340" y="2595049"/>
                        </a:cubicBezTo>
                        <a:close/>
                      </a:path>
                    </a:pathLst>
                  </a:custGeom>
                  <a:solidFill>
                    <a:srgbClr val="11656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nvGrpSpPr>
                  <p:cNvPr id="21" name="Graphic 2"/>
                  <p:cNvGrpSpPr/>
                  <p:nvPr/>
                </p:nvGrpSpPr>
                <p:grpSpPr>
                  <a:xfrm>
                    <a:off x="7596723" y="2925894"/>
                    <a:ext cx="785460" cy="785460"/>
                    <a:chOff x="7596723" y="2925894"/>
                    <a:chExt cx="785460" cy="785460"/>
                  </a:xfrm>
                </p:grpSpPr>
                <p:sp>
                  <p:nvSpPr>
                    <p:cNvPr id="26" name="Freeform: Shape 18"/>
                    <p:cNvSpPr/>
                    <p:nvPr/>
                  </p:nvSpPr>
                  <p:spPr>
                    <a:xfrm>
                      <a:off x="7632006" y="2961546"/>
                      <a:ext cx="714525" cy="714525"/>
                    </a:xfrm>
                    <a:custGeom>
                      <a:avLst/>
                      <a:gdLst>
                        <a:gd name="connsiteX0" fmla="*/ 714525 w 714525"/>
                        <a:gd name="connsiteY0" fmla="*/ 357263 h 714525"/>
                        <a:gd name="connsiteX1" fmla="*/ 357262 w 714525"/>
                        <a:gd name="connsiteY1" fmla="*/ 714525 h 714525"/>
                        <a:gd name="connsiteX2" fmla="*/ 0 w 714525"/>
                        <a:gd name="connsiteY2" fmla="*/ 357263 h 714525"/>
                        <a:gd name="connsiteX3" fmla="*/ 357262 w 714525"/>
                        <a:gd name="connsiteY3" fmla="*/ 0 h 714525"/>
                        <a:gd name="connsiteX4" fmla="*/ 714525 w 714525"/>
                        <a:gd name="connsiteY4" fmla="*/ 357263 h 7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525" h="714525">
                          <a:moveTo>
                            <a:pt x="714525" y="357263"/>
                          </a:moveTo>
                          <a:cubicBezTo>
                            <a:pt x="714525" y="554573"/>
                            <a:pt x="554573" y="714525"/>
                            <a:pt x="357262" y="714525"/>
                          </a:cubicBezTo>
                          <a:cubicBezTo>
                            <a:pt x="159952" y="714525"/>
                            <a:pt x="0" y="554573"/>
                            <a:pt x="0" y="357263"/>
                          </a:cubicBezTo>
                          <a:cubicBezTo>
                            <a:pt x="0" y="159952"/>
                            <a:pt x="159952" y="0"/>
                            <a:pt x="357262" y="0"/>
                          </a:cubicBezTo>
                          <a:cubicBezTo>
                            <a:pt x="554573" y="0"/>
                            <a:pt x="714525" y="159952"/>
                            <a:pt x="714525" y="357263"/>
                          </a:cubicBezTo>
                          <a:close/>
                        </a:path>
                      </a:pathLst>
                    </a:custGeom>
                    <a:solidFill>
                      <a:srgbClr val="FFFFFF"/>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27" name="Freeform: Shape 25"/>
                    <p:cNvSpPr/>
                    <p:nvPr/>
                  </p:nvSpPr>
                  <p:spPr>
                    <a:xfrm>
                      <a:off x="7596723" y="2925894"/>
                      <a:ext cx="785460" cy="785460"/>
                    </a:xfrm>
                    <a:custGeom>
                      <a:avLst/>
                      <a:gdLst>
                        <a:gd name="connsiteX0" fmla="*/ 392730 w 785460"/>
                        <a:gd name="connsiteY0" fmla="*/ 785461 h 785460"/>
                        <a:gd name="connsiteX1" fmla="*/ 0 w 785460"/>
                        <a:gd name="connsiteY1" fmla="*/ 392730 h 785460"/>
                        <a:gd name="connsiteX2" fmla="*/ 392730 w 785460"/>
                        <a:gd name="connsiteY2" fmla="*/ 0 h 785460"/>
                        <a:gd name="connsiteX3" fmla="*/ 785461 w 785460"/>
                        <a:gd name="connsiteY3" fmla="*/ 392730 h 785460"/>
                        <a:gd name="connsiteX4" fmla="*/ 392730 w 785460"/>
                        <a:gd name="connsiteY4" fmla="*/ 785461 h 785460"/>
                        <a:gd name="connsiteX5" fmla="*/ 392730 w 785460"/>
                        <a:gd name="connsiteY5" fmla="*/ 70935 h 785460"/>
                        <a:gd name="connsiteX6" fmla="*/ 70935 w 785460"/>
                        <a:gd name="connsiteY6" fmla="*/ 392730 h 785460"/>
                        <a:gd name="connsiteX7" fmla="*/ 392730 w 785460"/>
                        <a:gd name="connsiteY7" fmla="*/ 714525 h 785460"/>
                        <a:gd name="connsiteX8" fmla="*/ 714526 w 785460"/>
                        <a:gd name="connsiteY8" fmla="*/ 392730 h 785460"/>
                        <a:gd name="connsiteX9" fmla="*/ 392730 w 785460"/>
                        <a:gd name="connsiteY9" fmla="*/ 70935 h 785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460" h="785460">
                          <a:moveTo>
                            <a:pt x="392730" y="785461"/>
                          </a:moveTo>
                          <a:cubicBezTo>
                            <a:pt x="176230" y="785461"/>
                            <a:pt x="0" y="609231"/>
                            <a:pt x="0" y="392730"/>
                          </a:cubicBezTo>
                          <a:cubicBezTo>
                            <a:pt x="0" y="176230"/>
                            <a:pt x="176230" y="0"/>
                            <a:pt x="392730" y="0"/>
                          </a:cubicBezTo>
                          <a:cubicBezTo>
                            <a:pt x="609231" y="0"/>
                            <a:pt x="785461" y="176230"/>
                            <a:pt x="785461" y="392730"/>
                          </a:cubicBezTo>
                          <a:cubicBezTo>
                            <a:pt x="785461" y="609231"/>
                            <a:pt x="609231" y="785461"/>
                            <a:pt x="392730" y="785461"/>
                          </a:cubicBezTo>
                          <a:close/>
                          <a:moveTo>
                            <a:pt x="392730" y="70935"/>
                          </a:moveTo>
                          <a:cubicBezTo>
                            <a:pt x="215208" y="70935"/>
                            <a:pt x="70935" y="215207"/>
                            <a:pt x="70935" y="392730"/>
                          </a:cubicBezTo>
                          <a:cubicBezTo>
                            <a:pt x="70935" y="570253"/>
                            <a:pt x="215208" y="714525"/>
                            <a:pt x="392730" y="714525"/>
                          </a:cubicBezTo>
                          <a:cubicBezTo>
                            <a:pt x="570253" y="714525"/>
                            <a:pt x="714526" y="570253"/>
                            <a:pt x="714526" y="392730"/>
                          </a:cubicBezTo>
                          <a:cubicBezTo>
                            <a:pt x="714526" y="215207"/>
                            <a:pt x="570253" y="70935"/>
                            <a:pt x="392730" y="70935"/>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nvGrpSpPr>
                  <p:cNvPr id="22" name="Graphic 2"/>
                  <p:cNvGrpSpPr/>
                  <p:nvPr/>
                </p:nvGrpSpPr>
                <p:grpSpPr>
                  <a:xfrm>
                    <a:off x="9842453" y="2230211"/>
                    <a:ext cx="597038" cy="2101642"/>
                    <a:chOff x="9842453" y="2230211"/>
                    <a:chExt cx="597038" cy="2101642"/>
                  </a:xfrm>
                  <a:solidFill>
                    <a:srgbClr val="292929"/>
                  </a:solidFill>
                </p:grpSpPr>
                <p:sp>
                  <p:nvSpPr>
                    <p:cNvPr id="23" name="Freeform: Shape 15"/>
                    <p:cNvSpPr/>
                    <p:nvPr/>
                  </p:nvSpPr>
                  <p:spPr>
                    <a:xfrm>
                      <a:off x="9843561" y="2240556"/>
                      <a:ext cx="595930" cy="2082246"/>
                    </a:xfrm>
                    <a:custGeom>
                      <a:avLst/>
                      <a:gdLst>
                        <a:gd name="connsiteX0" fmla="*/ 83681 w 595930"/>
                        <a:gd name="connsiteY0" fmla="*/ 41379 h 2082246"/>
                        <a:gd name="connsiteX1" fmla="*/ 22168 w 595930"/>
                        <a:gd name="connsiteY1" fmla="*/ 0 h 2082246"/>
                        <a:gd name="connsiteX2" fmla="*/ 10899 w 595930"/>
                        <a:gd name="connsiteY2" fmla="*/ 20874 h 2082246"/>
                        <a:gd name="connsiteX3" fmla="*/ 68534 w 595930"/>
                        <a:gd name="connsiteY3" fmla="*/ 59852 h 2082246"/>
                        <a:gd name="connsiteX4" fmla="*/ 572285 w 595930"/>
                        <a:gd name="connsiteY4" fmla="*/ 1037983 h 2082246"/>
                        <a:gd name="connsiteX5" fmla="*/ 59113 w 595930"/>
                        <a:gd name="connsiteY5" fmla="*/ 2022949 h 2082246"/>
                        <a:gd name="connsiteX6" fmla="*/ 0 w 595930"/>
                        <a:gd name="connsiteY6" fmla="*/ 2061926 h 2082246"/>
                        <a:gd name="connsiteX7" fmla="*/ 12561 w 595930"/>
                        <a:gd name="connsiteY7" fmla="*/ 2082246 h 2082246"/>
                        <a:gd name="connsiteX8" fmla="*/ 72968 w 595930"/>
                        <a:gd name="connsiteY8" fmla="*/ 2042160 h 2082246"/>
                        <a:gd name="connsiteX9" fmla="*/ 595930 w 595930"/>
                        <a:gd name="connsiteY9" fmla="*/ 1038167 h 2082246"/>
                        <a:gd name="connsiteX10" fmla="*/ 83681 w 595930"/>
                        <a:gd name="connsiteY10" fmla="*/ 41748 h 208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5930" h="2082246">
                          <a:moveTo>
                            <a:pt x="83681" y="41379"/>
                          </a:moveTo>
                          <a:cubicBezTo>
                            <a:pt x="63546" y="26970"/>
                            <a:pt x="43226" y="13300"/>
                            <a:pt x="22168" y="0"/>
                          </a:cubicBezTo>
                          <a:cubicBezTo>
                            <a:pt x="16256" y="5357"/>
                            <a:pt x="12192" y="12561"/>
                            <a:pt x="10899" y="20874"/>
                          </a:cubicBezTo>
                          <a:cubicBezTo>
                            <a:pt x="30480" y="33436"/>
                            <a:pt x="49692" y="46367"/>
                            <a:pt x="68534" y="59852"/>
                          </a:cubicBezTo>
                          <a:cubicBezTo>
                            <a:pt x="373334" y="278199"/>
                            <a:pt x="572285" y="635277"/>
                            <a:pt x="572285" y="1037983"/>
                          </a:cubicBezTo>
                          <a:cubicBezTo>
                            <a:pt x="572285" y="1440688"/>
                            <a:pt x="369270" y="1805340"/>
                            <a:pt x="59113" y="2022949"/>
                          </a:cubicBezTo>
                          <a:cubicBezTo>
                            <a:pt x="39901" y="2036618"/>
                            <a:pt x="20135" y="2049734"/>
                            <a:pt x="0" y="2061926"/>
                          </a:cubicBezTo>
                          <a:cubicBezTo>
                            <a:pt x="1847" y="2070054"/>
                            <a:pt x="6466" y="2077258"/>
                            <a:pt x="12561" y="2082246"/>
                          </a:cubicBezTo>
                          <a:cubicBezTo>
                            <a:pt x="33066" y="2069500"/>
                            <a:pt x="53386" y="2056015"/>
                            <a:pt x="72968" y="2042160"/>
                          </a:cubicBezTo>
                          <a:cubicBezTo>
                            <a:pt x="388851" y="1820118"/>
                            <a:pt x="595930" y="1452880"/>
                            <a:pt x="595930" y="1038167"/>
                          </a:cubicBezTo>
                          <a:cubicBezTo>
                            <a:pt x="595930" y="623455"/>
                            <a:pt x="393654" y="264530"/>
                            <a:pt x="83681" y="41748"/>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24" name="Freeform: Shape 16"/>
                    <p:cNvSpPr/>
                    <p:nvPr/>
                  </p:nvSpPr>
                  <p:spPr>
                    <a:xfrm>
                      <a:off x="9853722" y="2230211"/>
                      <a:ext cx="76107" cy="76107"/>
                    </a:xfrm>
                    <a:custGeom>
                      <a:avLst/>
                      <a:gdLst>
                        <a:gd name="connsiteX0" fmla="*/ 76108 w 76107"/>
                        <a:gd name="connsiteY0" fmla="*/ 38054 h 76107"/>
                        <a:gd name="connsiteX1" fmla="*/ 73521 w 76107"/>
                        <a:gd name="connsiteY1" fmla="*/ 51724 h 76107"/>
                        <a:gd name="connsiteX2" fmla="*/ 58373 w 76107"/>
                        <a:gd name="connsiteY2" fmla="*/ 70196 h 76107"/>
                        <a:gd name="connsiteX3" fmla="*/ 38054 w 76107"/>
                        <a:gd name="connsiteY3" fmla="*/ 76108 h 76107"/>
                        <a:gd name="connsiteX4" fmla="*/ 0 w 76107"/>
                        <a:gd name="connsiteY4" fmla="*/ 38054 h 76107"/>
                        <a:gd name="connsiteX5" fmla="*/ 739 w 76107"/>
                        <a:gd name="connsiteY5" fmla="*/ 31219 h 76107"/>
                        <a:gd name="connsiteX6" fmla="*/ 12007 w 76107"/>
                        <a:gd name="connsiteY6" fmla="*/ 10345 h 76107"/>
                        <a:gd name="connsiteX7" fmla="*/ 38054 w 76107"/>
                        <a:gd name="connsiteY7" fmla="*/ 0 h 76107"/>
                        <a:gd name="connsiteX8" fmla="*/ 76108 w 76107"/>
                        <a:gd name="connsiteY8" fmla="*/ 38054 h 76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107" h="76107">
                          <a:moveTo>
                            <a:pt x="76108" y="38054"/>
                          </a:moveTo>
                          <a:cubicBezTo>
                            <a:pt x="76108" y="42857"/>
                            <a:pt x="75184" y="47475"/>
                            <a:pt x="73521" y="51724"/>
                          </a:cubicBezTo>
                          <a:cubicBezTo>
                            <a:pt x="70750" y="59297"/>
                            <a:pt x="65209" y="65948"/>
                            <a:pt x="58373" y="70196"/>
                          </a:cubicBezTo>
                          <a:cubicBezTo>
                            <a:pt x="52462" y="73891"/>
                            <a:pt x="45628" y="76108"/>
                            <a:pt x="38054" y="76108"/>
                          </a:cubicBezTo>
                          <a:cubicBezTo>
                            <a:pt x="16995" y="76108"/>
                            <a:pt x="0" y="59113"/>
                            <a:pt x="0" y="38054"/>
                          </a:cubicBezTo>
                          <a:cubicBezTo>
                            <a:pt x="0" y="35652"/>
                            <a:pt x="184" y="33251"/>
                            <a:pt x="739" y="31219"/>
                          </a:cubicBezTo>
                          <a:cubicBezTo>
                            <a:pt x="2217" y="22906"/>
                            <a:pt x="6096" y="15887"/>
                            <a:pt x="12007" y="10345"/>
                          </a:cubicBezTo>
                          <a:cubicBezTo>
                            <a:pt x="18842" y="3879"/>
                            <a:pt x="27893" y="0"/>
                            <a:pt x="38054" y="0"/>
                          </a:cubicBezTo>
                          <a:cubicBezTo>
                            <a:pt x="59112" y="0"/>
                            <a:pt x="76108" y="16995"/>
                            <a:pt x="76108" y="38054"/>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25" name="Freeform: Shape 17"/>
                    <p:cNvSpPr/>
                    <p:nvPr/>
                  </p:nvSpPr>
                  <p:spPr>
                    <a:xfrm>
                      <a:off x="9842453" y="4255930"/>
                      <a:ext cx="75923" cy="75922"/>
                    </a:xfrm>
                    <a:custGeom>
                      <a:avLst/>
                      <a:gdLst>
                        <a:gd name="connsiteX0" fmla="*/ 75923 w 75923"/>
                        <a:gd name="connsiteY0" fmla="*/ 37869 h 75922"/>
                        <a:gd name="connsiteX1" fmla="*/ 38054 w 75923"/>
                        <a:gd name="connsiteY1" fmla="*/ 75923 h 75922"/>
                        <a:gd name="connsiteX2" fmla="*/ 13485 w 75923"/>
                        <a:gd name="connsiteY2" fmla="*/ 66687 h 75922"/>
                        <a:gd name="connsiteX3" fmla="*/ 923 w 75923"/>
                        <a:gd name="connsiteY3" fmla="*/ 46367 h 75922"/>
                        <a:gd name="connsiteX4" fmla="*/ 0 w 75923"/>
                        <a:gd name="connsiteY4" fmla="*/ 37869 h 75922"/>
                        <a:gd name="connsiteX5" fmla="*/ 38054 w 75923"/>
                        <a:gd name="connsiteY5" fmla="*/ 0 h 75922"/>
                        <a:gd name="connsiteX6" fmla="*/ 60036 w 75923"/>
                        <a:gd name="connsiteY6" fmla="*/ 7389 h 75922"/>
                        <a:gd name="connsiteX7" fmla="*/ 73891 w 75923"/>
                        <a:gd name="connsiteY7" fmla="*/ 26601 h 75922"/>
                        <a:gd name="connsiteX8" fmla="*/ 75738 w 75923"/>
                        <a:gd name="connsiteY8" fmla="*/ 37869 h 7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23" h="75922">
                          <a:moveTo>
                            <a:pt x="75923" y="37869"/>
                          </a:moveTo>
                          <a:cubicBezTo>
                            <a:pt x="75923" y="58928"/>
                            <a:pt x="58928" y="75923"/>
                            <a:pt x="38054" y="75923"/>
                          </a:cubicBezTo>
                          <a:cubicBezTo>
                            <a:pt x="28633" y="75923"/>
                            <a:pt x="20135" y="72598"/>
                            <a:pt x="13485" y="66687"/>
                          </a:cubicBezTo>
                          <a:cubicBezTo>
                            <a:pt x="7389" y="61699"/>
                            <a:pt x="2771" y="54310"/>
                            <a:pt x="923" y="46367"/>
                          </a:cubicBezTo>
                          <a:cubicBezTo>
                            <a:pt x="185" y="43596"/>
                            <a:pt x="0" y="40640"/>
                            <a:pt x="0" y="37869"/>
                          </a:cubicBezTo>
                          <a:cubicBezTo>
                            <a:pt x="0" y="16995"/>
                            <a:pt x="16995" y="0"/>
                            <a:pt x="38054" y="0"/>
                          </a:cubicBezTo>
                          <a:cubicBezTo>
                            <a:pt x="46367" y="0"/>
                            <a:pt x="53941" y="2586"/>
                            <a:pt x="60036" y="7389"/>
                          </a:cubicBezTo>
                          <a:cubicBezTo>
                            <a:pt x="66687" y="11823"/>
                            <a:pt x="71674" y="18473"/>
                            <a:pt x="73891" y="26601"/>
                          </a:cubicBezTo>
                          <a:cubicBezTo>
                            <a:pt x="74999" y="30110"/>
                            <a:pt x="75738" y="33990"/>
                            <a:pt x="75738" y="37869"/>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sp>
              <p:nvSpPr>
                <p:cNvPr id="19" name="TextBox 18"/>
                <p:cNvSpPr txBox="1"/>
                <p:nvPr/>
              </p:nvSpPr>
              <p:spPr>
                <a:xfrm>
                  <a:off x="8738341" y="2094579"/>
                  <a:ext cx="567037" cy="400110"/>
                </a:xfrm>
                <a:prstGeom prst="rect">
                  <a:avLst/>
                </a:prstGeom>
                <a:noFill/>
              </p:spPr>
              <p:txBody>
                <a:bodyPr wrap="square" rtlCol="0">
                  <a:spAutoFit/>
                </a:bodyPr>
                <a:lstStyle/>
                <a:p>
                  <a:pPr algn="l" rtl="0"/>
                  <a:r>
                    <a:rPr lang="en-US" sz="2000" dirty="0">
                      <a:solidFill>
                        <a:prstClr val="black"/>
                      </a:solidFill>
                      <a:latin typeface="Adobe Arabic" panose="02040503050201020203" pitchFamily="18" charset="-78"/>
                      <a:cs typeface="Adobe Arabic" panose="02040503050201020203" pitchFamily="18" charset="-78"/>
                    </a:rPr>
                    <a:t>01</a:t>
                  </a:r>
                  <a:endParaRPr lang="en-US" sz="2000" dirty="0">
                    <a:solidFill>
                      <a:prstClr val="black"/>
                    </a:solidFill>
                    <a:latin typeface="Adobe Arabic" panose="02040503050201020203" pitchFamily="18" charset="-78"/>
                    <a:cs typeface="Adobe Arabic" panose="02040503050201020203" pitchFamily="18" charset="-78"/>
                  </a:endParaRPr>
                </a:p>
              </p:txBody>
            </p:sp>
          </p:grpSp>
          <p:sp>
            <p:nvSpPr>
              <p:cNvPr id="17" name="TextBox 16"/>
              <p:cNvSpPr txBox="1"/>
              <p:nvPr/>
            </p:nvSpPr>
            <p:spPr>
              <a:xfrm>
                <a:off x="9230142" y="1621203"/>
                <a:ext cx="1181524" cy="890202"/>
              </a:xfrm>
              <a:prstGeom prst="rect">
                <a:avLst/>
              </a:prstGeom>
              <a:noFill/>
            </p:spPr>
            <p:txBody>
              <a:bodyPr wrap="square">
                <a:spAutoFit/>
              </a:bodyPr>
              <a:lstStyle/>
              <a:p>
                <a:pPr algn="ctr">
                  <a:lnSpc>
                    <a:spcPct val="115000"/>
                  </a:lnSpc>
                </a:pPr>
                <a:r>
                  <a:rPr lang="ar-EG" sz="2000" b="1" dirty="0">
                    <a:solidFill>
                      <a:prstClr val="black"/>
                    </a:solidFill>
                    <a:latin typeface="Alexandria" pitchFamily="2" charset="-78"/>
                    <a:ea typeface="Calibri" panose="020F0502020204030204" pitchFamily="34" charset="0"/>
                    <a:cs typeface="Alexandria" pitchFamily="2" charset="-78"/>
                  </a:rPr>
                  <a:t>الإطار القانوني والتنظيمي</a:t>
                </a:r>
                <a:endParaRPr lang="en-US" sz="2000" b="1" dirty="0">
                  <a:solidFill>
                    <a:prstClr val="black"/>
                  </a:solidFill>
                  <a:latin typeface="Alexandria" pitchFamily="2" charset="-78"/>
                  <a:ea typeface="Calibri" panose="020F0502020204030204" pitchFamily="34" charset="0"/>
                  <a:cs typeface="Alexandria" pitchFamily="2" charset="-78"/>
                </a:endParaRPr>
              </a:p>
            </p:txBody>
          </p:sp>
        </p:grpSp>
        <p:grpSp>
          <p:nvGrpSpPr>
            <p:cNvPr id="28" name="Group 27"/>
            <p:cNvGrpSpPr/>
            <p:nvPr/>
          </p:nvGrpSpPr>
          <p:grpSpPr>
            <a:xfrm>
              <a:off x="5303782" y="1838855"/>
              <a:ext cx="1999056" cy="1824858"/>
              <a:chOff x="6526895" y="1357929"/>
              <a:chExt cx="1662378" cy="1517518"/>
            </a:xfrm>
          </p:grpSpPr>
          <p:grpSp>
            <p:nvGrpSpPr>
              <p:cNvPr id="29" name="Group 28"/>
              <p:cNvGrpSpPr/>
              <p:nvPr/>
            </p:nvGrpSpPr>
            <p:grpSpPr>
              <a:xfrm>
                <a:off x="6526895" y="1357929"/>
                <a:ext cx="1662378" cy="1517518"/>
                <a:chOff x="6227881" y="1357929"/>
                <a:chExt cx="2052243" cy="1873410"/>
              </a:xfrm>
            </p:grpSpPr>
            <p:grpSp>
              <p:nvGrpSpPr>
                <p:cNvPr id="31" name="Graphic 2"/>
                <p:cNvGrpSpPr/>
                <p:nvPr/>
              </p:nvGrpSpPr>
              <p:grpSpPr>
                <a:xfrm>
                  <a:off x="6227881" y="1357929"/>
                  <a:ext cx="2052243" cy="1873410"/>
                  <a:chOff x="7596723" y="1981199"/>
                  <a:chExt cx="2842768" cy="2595048"/>
                </a:xfrm>
              </p:grpSpPr>
              <p:sp>
                <p:nvSpPr>
                  <p:cNvPr id="33" name="Freeform: Shape 31"/>
                  <p:cNvSpPr/>
                  <p:nvPr/>
                </p:nvSpPr>
                <p:spPr>
                  <a:xfrm>
                    <a:off x="7915563" y="1981199"/>
                    <a:ext cx="2000411" cy="2595048"/>
                  </a:xfrm>
                  <a:custGeom>
                    <a:avLst/>
                    <a:gdLst>
                      <a:gd name="connsiteX0" fmla="*/ 1297340 w 2000411"/>
                      <a:gd name="connsiteY0" fmla="*/ 2594680 h 2595048"/>
                      <a:gd name="connsiteX1" fmla="*/ 0 w 2000411"/>
                      <a:gd name="connsiteY1" fmla="*/ 1297340 h 2595048"/>
                      <a:gd name="connsiteX2" fmla="*/ 1297340 w 2000411"/>
                      <a:gd name="connsiteY2" fmla="*/ 0 h 2595048"/>
                      <a:gd name="connsiteX3" fmla="*/ 2000412 w 2000411"/>
                      <a:gd name="connsiteY3" fmla="*/ 207079 h 2595048"/>
                      <a:gd name="connsiteX4" fmla="*/ 1910819 w 2000411"/>
                      <a:gd name="connsiteY4" fmla="*/ 346179 h 2595048"/>
                      <a:gd name="connsiteX5" fmla="*/ 1297340 w 2000411"/>
                      <a:gd name="connsiteY5" fmla="*/ 165516 h 2595048"/>
                      <a:gd name="connsiteX6" fmla="*/ 165331 w 2000411"/>
                      <a:gd name="connsiteY6" fmla="*/ 1297525 h 2595048"/>
                      <a:gd name="connsiteX7" fmla="*/ 1297340 w 2000411"/>
                      <a:gd name="connsiteY7" fmla="*/ 2429534 h 2595048"/>
                      <a:gd name="connsiteX8" fmla="*/ 1894009 w 2000411"/>
                      <a:gd name="connsiteY8" fmla="*/ 2259584 h 2595048"/>
                      <a:gd name="connsiteX9" fmla="*/ 1981200 w 2000411"/>
                      <a:gd name="connsiteY9" fmla="*/ 2400162 h 2595048"/>
                      <a:gd name="connsiteX10" fmla="*/ 1297340 w 2000411"/>
                      <a:gd name="connsiteY10" fmla="*/ 2595049 h 259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0411" h="2595048">
                        <a:moveTo>
                          <a:pt x="1297340" y="2594680"/>
                        </a:moveTo>
                        <a:cubicBezTo>
                          <a:pt x="582076" y="2594680"/>
                          <a:pt x="0" y="2012604"/>
                          <a:pt x="0" y="1297340"/>
                        </a:cubicBezTo>
                        <a:cubicBezTo>
                          <a:pt x="0" y="582076"/>
                          <a:pt x="582076" y="0"/>
                          <a:pt x="1297340" y="0"/>
                        </a:cubicBezTo>
                        <a:cubicBezTo>
                          <a:pt x="1547276" y="0"/>
                          <a:pt x="1790377" y="71674"/>
                          <a:pt x="2000412" y="207079"/>
                        </a:cubicBezTo>
                        <a:lnTo>
                          <a:pt x="1910819" y="346179"/>
                        </a:lnTo>
                        <a:cubicBezTo>
                          <a:pt x="1727569" y="227953"/>
                          <a:pt x="1515503" y="165516"/>
                          <a:pt x="1297340" y="165516"/>
                        </a:cubicBezTo>
                        <a:cubicBezTo>
                          <a:pt x="673146" y="165516"/>
                          <a:pt x="165331" y="673331"/>
                          <a:pt x="165331" y="1297525"/>
                        </a:cubicBezTo>
                        <a:cubicBezTo>
                          <a:pt x="165331" y="1921718"/>
                          <a:pt x="673146" y="2429534"/>
                          <a:pt x="1297340" y="2429534"/>
                        </a:cubicBezTo>
                        <a:cubicBezTo>
                          <a:pt x="1508298" y="2429534"/>
                          <a:pt x="1714639" y="2370790"/>
                          <a:pt x="1894009" y="2259584"/>
                        </a:cubicBezTo>
                        <a:lnTo>
                          <a:pt x="1981200" y="2400162"/>
                        </a:lnTo>
                        <a:cubicBezTo>
                          <a:pt x="1775599" y="2527624"/>
                          <a:pt x="1539148" y="2595049"/>
                          <a:pt x="1297340" y="2595049"/>
                        </a:cubicBezTo>
                        <a:close/>
                      </a:path>
                    </a:pathLst>
                  </a:custGeom>
                  <a:solidFill>
                    <a:srgbClr val="FFD966"/>
                  </a:solidFill>
                  <a:ln w="18464" cap="flat">
                    <a:solidFill>
                      <a:srgbClr val="FFD966"/>
                    </a:solidFill>
                    <a:prstDash val="solid"/>
                    <a:miter/>
                  </a:ln>
                </p:spPr>
                <p:txBody>
                  <a:bodyPr rtlCol="0" anchor="ctr"/>
                  <a:lstStyle/>
                  <a:p>
                    <a:pPr algn="l" rtl="0"/>
                    <a:endParaRPr lang="en-US" dirty="0">
                      <a:solidFill>
                        <a:prstClr val="black"/>
                      </a:solidFill>
                      <a:latin typeface="Arial" panose="020B0604020202020204"/>
                    </a:endParaRPr>
                  </a:p>
                </p:txBody>
              </p:sp>
              <p:grpSp>
                <p:nvGrpSpPr>
                  <p:cNvPr id="34" name="Graphic 2"/>
                  <p:cNvGrpSpPr/>
                  <p:nvPr/>
                </p:nvGrpSpPr>
                <p:grpSpPr>
                  <a:xfrm>
                    <a:off x="7596723" y="2925894"/>
                    <a:ext cx="785460" cy="785460"/>
                    <a:chOff x="7596723" y="2925894"/>
                    <a:chExt cx="785460" cy="785460"/>
                  </a:xfrm>
                </p:grpSpPr>
                <p:sp>
                  <p:nvSpPr>
                    <p:cNvPr id="39" name="Freeform: Shape 37"/>
                    <p:cNvSpPr/>
                    <p:nvPr/>
                  </p:nvSpPr>
                  <p:spPr>
                    <a:xfrm>
                      <a:off x="7632006" y="2961546"/>
                      <a:ext cx="714525" cy="714525"/>
                    </a:xfrm>
                    <a:custGeom>
                      <a:avLst/>
                      <a:gdLst>
                        <a:gd name="connsiteX0" fmla="*/ 714525 w 714525"/>
                        <a:gd name="connsiteY0" fmla="*/ 357263 h 714525"/>
                        <a:gd name="connsiteX1" fmla="*/ 357262 w 714525"/>
                        <a:gd name="connsiteY1" fmla="*/ 714525 h 714525"/>
                        <a:gd name="connsiteX2" fmla="*/ 0 w 714525"/>
                        <a:gd name="connsiteY2" fmla="*/ 357263 h 714525"/>
                        <a:gd name="connsiteX3" fmla="*/ 357262 w 714525"/>
                        <a:gd name="connsiteY3" fmla="*/ 0 h 714525"/>
                        <a:gd name="connsiteX4" fmla="*/ 714525 w 714525"/>
                        <a:gd name="connsiteY4" fmla="*/ 357263 h 7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525" h="714525">
                          <a:moveTo>
                            <a:pt x="714525" y="357263"/>
                          </a:moveTo>
                          <a:cubicBezTo>
                            <a:pt x="714525" y="554573"/>
                            <a:pt x="554573" y="714525"/>
                            <a:pt x="357262" y="714525"/>
                          </a:cubicBezTo>
                          <a:cubicBezTo>
                            <a:pt x="159952" y="714525"/>
                            <a:pt x="0" y="554573"/>
                            <a:pt x="0" y="357263"/>
                          </a:cubicBezTo>
                          <a:cubicBezTo>
                            <a:pt x="0" y="159952"/>
                            <a:pt x="159952" y="0"/>
                            <a:pt x="357262" y="0"/>
                          </a:cubicBezTo>
                          <a:cubicBezTo>
                            <a:pt x="554573" y="0"/>
                            <a:pt x="714525" y="159952"/>
                            <a:pt x="714525" y="357263"/>
                          </a:cubicBezTo>
                          <a:close/>
                        </a:path>
                      </a:pathLst>
                    </a:custGeom>
                    <a:solidFill>
                      <a:srgbClr val="FFFFFF"/>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40" name="Freeform: Shape 38"/>
                    <p:cNvSpPr/>
                    <p:nvPr/>
                  </p:nvSpPr>
                  <p:spPr>
                    <a:xfrm>
                      <a:off x="7596723" y="2925894"/>
                      <a:ext cx="785460" cy="785460"/>
                    </a:xfrm>
                    <a:custGeom>
                      <a:avLst/>
                      <a:gdLst>
                        <a:gd name="connsiteX0" fmla="*/ 392730 w 785460"/>
                        <a:gd name="connsiteY0" fmla="*/ 785461 h 785460"/>
                        <a:gd name="connsiteX1" fmla="*/ 0 w 785460"/>
                        <a:gd name="connsiteY1" fmla="*/ 392730 h 785460"/>
                        <a:gd name="connsiteX2" fmla="*/ 392730 w 785460"/>
                        <a:gd name="connsiteY2" fmla="*/ 0 h 785460"/>
                        <a:gd name="connsiteX3" fmla="*/ 785461 w 785460"/>
                        <a:gd name="connsiteY3" fmla="*/ 392730 h 785460"/>
                        <a:gd name="connsiteX4" fmla="*/ 392730 w 785460"/>
                        <a:gd name="connsiteY4" fmla="*/ 785461 h 785460"/>
                        <a:gd name="connsiteX5" fmla="*/ 392730 w 785460"/>
                        <a:gd name="connsiteY5" fmla="*/ 70935 h 785460"/>
                        <a:gd name="connsiteX6" fmla="*/ 70935 w 785460"/>
                        <a:gd name="connsiteY6" fmla="*/ 392730 h 785460"/>
                        <a:gd name="connsiteX7" fmla="*/ 392730 w 785460"/>
                        <a:gd name="connsiteY7" fmla="*/ 714525 h 785460"/>
                        <a:gd name="connsiteX8" fmla="*/ 714526 w 785460"/>
                        <a:gd name="connsiteY8" fmla="*/ 392730 h 785460"/>
                        <a:gd name="connsiteX9" fmla="*/ 392730 w 785460"/>
                        <a:gd name="connsiteY9" fmla="*/ 70935 h 785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460" h="785460">
                          <a:moveTo>
                            <a:pt x="392730" y="785461"/>
                          </a:moveTo>
                          <a:cubicBezTo>
                            <a:pt x="176230" y="785461"/>
                            <a:pt x="0" y="609231"/>
                            <a:pt x="0" y="392730"/>
                          </a:cubicBezTo>
                          <a:cubicBezTo>
                            <a:pt x="0" y="176230"/>
                            <a:pt x="176230" y="0"/>
                            <a:pt x="392730" y="0"/>
                          </a:cubicBezTo>
                          <a:cubicBezTo>
                            <a:pt x="609231" y="0"/>
                            <a:pt x="785461" y="176230"/>
                            <a:pt x="785461" y="392730"/>
                          </a:cubicBezTo>
                          <a:cubicBezTo>
                            <a:pt x="785461" y="609231"/>
                            <a:pt x="609231" y="785461"/>
                            <a:pt x="392730" y="785461"/>
                          </a:cubicBezTo>
                          <a:close/>
                          <a:moveTo>
                            <a:pt x="392730" y="70935"/>
                          </a:moveTo>
                          <a:cubicBezTo>
                            <a:pt x="215208" y="70935"/>
                            <a:pt x="70935" y="215207"/>
                            <a:pt x="70935" y="392730"/>
                          </a:cubicBezTo>
                          <a:cubicBezTo>
                            <a:pt x="70935" y="570253"/>
                            <a:pt x="215208" y="714525"/>
                            <a:pt x="392730" y="714525"/>
                          </a:cubicBezTo>
                          <a:cubicBezTo>
                            <a:pt x="570253" y="714525"/>
                            <a:pt x="714526" y="570253"/>
                            <a:pt x="714526" y="392730"/>
                          </a:cubicBezTo>
                          <a:cubicBezTo>
                            <a:pt x="714526" y="215207"/>
                            <a:pt x="570253" y="70935"/>
                            <a:pt x="392730" y="70935"/>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nvGrpSpPr>
                  <p:cNvPr id="35" name="Graphic 2"/>
                  <p:cNvGrpSpPr/>
                  <p:nvPr/>
                </p:nvGrpSpPr>
                <p:grpSpPr>
                  <a:xfrm>
                    <a:off x="9842453" y="2230211"/>
                    <a:ext cx="597038" cy="2101642"/>
                    <a:chOff x="9842453" y="2230211"/>
                    <a:chExt cx="597038" cy="2101642"/>
                  </a:xfrm>
                  <a:solidFill>
                    <a:srgbClr val="292929"/>
                  </a:solidFill>
                </p:grpSpPr>
                <p:sp>
                  <p:nvSpPr>
                    <p:cNvPr id="36" name="Freeform: Shape 34"/>
                    <p:cNvSpPr/>
                    <p:nvPr/>
                  </p:nvSpPr>
                  <p:spPr>
                    <a:xfrm>
                      <a:off x="9843561" y="2240556"/>
                      <a:ext cx="595930" cy="2082246"/>
                    </a:xfrm>
                    <a:custGeom>
                      <a:avLst/>
                      <a:gdLst>
                        <a:gd name="connsiteX0" fmla="*/ 83681 w 595930"/>
                        <a:gd name="connsiteY0" fmla="*/ 41379 h 2082246"/>
                        <a:gd name="connsiteX1" fmla="*/ 22168 w 595930"/>
                        <a:gd name="connsiteY1" fmla="*/ 0 h 2082246"/>
                        <a:gd name="connsiteX2" fmla="*/ 10899 w 595930"/>
                        <a:gd name="connsiteY2" fmla="*/ 20874 h 2082246"/>
                        <a:gd name="connsiteX3" fmla="*/ 68534 w 595930"/>
                        <a:gd name="connsiteY3" fmla="*/ 59852 h 2082246"/>
                        <a:gd name="connsiteX4" fmla="*/ 572285 w 595930"/>
                        <a:gd name="connsiteY4" fmla="*/ 1037983 h 2082246"/>
                        <a:gd name="connsiteX5" fmla="*/ 59113 w 595930"/>
                        <a:gd name="connsiteY5" fmla="*/ 2022949 h 2082246"/>
                        <a:gd name="connsiteX6" fmla="*/ 0 w 595930"/>
                        <a:gd name="connsiteY6" fmla="*/ 2061926 h 2082246"/>
                        <a:gd name="connsiteX7" fmla="*/ 12561 w 595930"/>
                        <a:gd name="connsiteY7" fmla="*/ 2082246 h 2082246"/>
                        <a:gd name="connsiteX8" fmla="*/ 72968 w 595930"/>
                        <a:gd name="connsiteY8" fmla="*/ 2042160 h 2082246"/>
                        <a:gd name="connsiteX9" fmla="*/ 595930 w 595930"/>
                        <a:gd name="connsiteY9" fmla="*/ 1038167 h 2082246"/>
                        <a:gd name="connsiteX10" fmla="*/ 83681 w 595930"/>
                        <a:gd name="connsiteY10" fmla="*/ 41748 h 208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5930" h="2082246">
                          <a:moveTo>
                            <a:pt x="83681" y="41379"/>
                          </a:moveTo>
                          <a:cubicBezTo>
                            <a:pt x="63546" y="26970"/>
                            <a:pt x="43226" y="13300"/>
                            <a:pt x="22168" y="0"/>
                          </a:cubicBezTo>
                          <a:cubicBezTo>
                            <a:pt x="16256" y="5357"/>
                            <a:pt x="12192" y="12561"/>
                            <a:pt x="10899" y="20874"/>
                          </a:cubicBezTo>
                          <a:cubicBezTo>
                            <a:pt x="30480" y="33436"/>
                            <a:pt x="49692" y="46367"/>
                            <a:pt x="68534" y="59852"/>
                          </a:cubicBezTo>
                          <a:cubicBezTo>
                            <a:pt x="373334" y="278199"/>
                            <a:pt x="572285" y="635277"/>
                            <a:pt x="572285" y="1037983"/>
                          </a:cubicBezTo>
                          <a:cubicBezTo>
                            <a:pt x="572285" y="1440688"/>
                            <a:pt x="369270" y="1805340"/>
                            <a:pt x="59113" y="2022949"/>
                          </a:cubicBezTo>
                          <a:cubicBezTo>
                            <a:pt x="39901" y="2036618"/>
                            <a:pt x="20135" y="2049734"/>
                            <a:pt x="0" y="2061926"/>
                          </a:cubicBezTo>
                          <a:cubicBezTo>
                            <a:pt x="1847" y="2070054"/>
                            <a:pt x="6466" y="2077258"/>
                            <a:pt x="12561" y="2082246"/>
                          </a:cubicBezTo>
                          <a:cubicBezTo>
                            <a:pt x="33066" y="2069500"/>
                            <a:pt x="53386" y="2056015"/>
                            <a:pt x="72968" y="2042160"/>
                          </a:cubicBezTo>
                          <a:cubicBezTo>
                            <a:pt x="388851" y="1820118"/>
                            <a:pt x="595930" y="1452880"/>
                            <a:pt x="595930" y="1038167"/>
                          </a:cubicBezTo>
                          <a:cubicBezTo>
                            <a:pt x="595930" y="623455"/>
                            <a:pt x="393654" y="264530"/>
                            <a:pt x="83681" y="41748"/>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37" name="Freeform: Shape 35"/>
                    <p:cNvSpPr/>
                    <p:nvPr/>
                  </p:nvSpPr>
                  <p:spPr>
                    <a:xfrm>
                      <a:off x="9853722" y="2230211"/>
                      <a:ext cx="76107" cy="76107"/>
                    </a:xfrm>
                    <a:custGeom>
                      <a:avLst/>
                      <a:gdLst>
                        <a:gd name="connsiteX0" fmla="*/ 76108 w 76107"/>
                        <a:gd name="connsiteY0" fmla="*/ 38054 h 76107"/>
                        <a:gd name="connsiteX1" fmla="*/ 73521 w 76107"/>
                        <a:gd name="connsiteY1" fmla="*/ 51724 h 76107"/>
                        <a:gd name="connsiteX2" fmla="*/ 58373 w 76107"/>
                        <a:gd name="connsiteY2" fmla="*/ 70196 h 76107"/>
                        <a:gd name="connsiteX3" fmla="*/ 38054 w 76107"/>
                        <a:gd name="connsiteY3" fmla="*/ 76108 h 76107"/>
                        <a:gd name="connsiteX4" fmla="*/ 0 w 76107"/>
                        <a:gd name="connsiteY4" fmla="*/ 38054 h 76107"/>
                        <a:gd name="connsiteX5" fmla="*/ 739 w 76107"/>
                        <a:gd name="connsiteY5" fmla="*/ 31219 h 76107"/>
                        <a:gd name="connsiteX6" fmla="*/ 12007 w 76107"/>
                        <a:gd name="connsiteY6" fmla="*/ 10345 h 76107"/>
                        <a:gd name="connsiteX7" fmla="*/ 38054 w 76107"/>
                        <a:gd name="connsiteY7" fmla="*/ 0 h 76107"/>
                        <a:gd name="connsiteX8" fmla="*/ 76108 w 76107"/>
                        <a:gd name="connsiteY8" fmla="*/ 38054 h 76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107" h="76107">
                          <a:moveTo>
                            <a:pt x="76108" y="38054"/>
                          </a:moveTo>
                          <a:cubicBezTo>
                            <a:pt x="76108" y="42857"/>
                            <a:pt x="75184" y="47475"/>
                            <a:pt x="73521" y="51724"/>
                          </a:cubicBezTo>
                          <a:cubicBezTo>
                            <a:pt x="70750" y="59297"/>
                            <a:pt x="65209" y="65948"/>
                            <a:pt x="58373" y="70196"/>
                          </a:cubicBezTo>
                          <a:cubicBezTo>
                            <a:pt x="52462" y="73891"/>
                            <a:pt x="45628" y="76108"/>
                            <a:pt x="38054" y="76108"/>
                          </a:cubicBezTo>
                          <a:cubicBezTo>
                            <a:pt x="16995" y="76108"/>
                            <a:pt x="0" y="59113"/>
                            <a:pt x="0" y="38054"/>
                          </a:cubicBezTo>
                          <a:cubicBezTo>
                            <a:pt x="0" y="35652"/>
                            <a:pt x="184" y="33251"/>
                            <a:pt x="739" y="31219"/>
                          </a:cubicBezTo>
                          <a:cubicBezTo>
                            <a:pt x="2217" y="22906"/>
                            <a:pt x="6096" y="15887"/>
                            <a:pt x="12007" y="10345"/>
                          </a:cubicBezTo>
                          <a:cubicBezTo>
                            <a:pt x="18842" y="3879"/>
                            <a:pt x="27893" y="0"/>
                            <a:pt x="38054" y="0"/>
                          </a:cubicBezTo>
                          <a:cubicBezTo>
                            <a:pt x="59112" y="0"/>
                            <a:pt x="76108" y="16995"/>
                            <a:pt x="76108" y="38054"/>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38" name="Freeform: Shape 36"/>
                    <p:cNvSpPr/>
                    <p:nvPr/>
                  </p:nvSpPr>
                  <p:spPr>
                    <a:xfrm>
                      <a:off x="9842453" y="4255930"/>
                      <a:ext cx="75923" cy="75922"/>
                    </a:xfrm>
                    <a:custGeom>
                      <a:avLst/>
                      <a:gdLst>
                        <a:gd name="connsiteX0" fmla="*/ 75923 w 75923"/>
                        <a:gd name="connsiteY0" fmla="*/ 37869 h 75922"/>
                        <a:gd name="connsiteX1" fmla="*/ 38054 w 75923"/>
                        <a:gd name="connsiteY1" fmla="*/ 75923 h 75922"/>
                        <a:gd name="connsiteX2" fmla="*/ 13485 w 75923"/>
                        <a:gd name="connsiteY2" fmla="*/ 66687 h 75922"/>
                        <a:gd name="connsiteX3" fmla="*/ 923 w 75923"/>
                        <a:gd name="connsiteY3" fmla="*/ 46367 h 75922"/>
                        <a:gd name="connsiteX4" fmla="*/ 0 w 75923"/>
                        <a:gd name="connsiteY4" fmla="*/ 37869 h 75922"/>
                        <a:gd name="connsiteX5" fmla="*/ 38054 w 75923"/>
                        <a:gd name="connsiteY5" fmla="*/ 0 h 75922"/>
                        <a:gd name="connsiteX6" fmla="*/ 60036 w 75923"/>
                        <a:gd name="connsiteY6" fmla="*/ 7389 h 75922"/>
                        <a:gd name="connsiteX7" fmla="*/ 73891 w 75923"/>
                        <a:gd name="connsiteY7" fmla="*/ 26601 h 75922"/>
                        <a:gd name="connsiteX8" fmla="*/ 75738 w 75923"/>
                        <a:gd name="connsiteY8" fmla="*/ 37869 h 7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23" h="75922">
                          <a:moveTo>
                            <a:pt x="75923" y="37869"/>
                          </a:moveTo>
                          <a:cubicBezTo>
                            <a:pt x="75923" y="58928"/>
                            <a:pt x="58928" y="75923"/>
                            <a:pt x="38054" y="75923"/>
                          </a:cubicBezTo>
                          <a:cubicBezTo>
                            <a:pt x="28633" y="75923"/>
                            <a:pt x="20135" y="72598"/>
                            <a:pt x="13485" y="66687"/>
                          </a:cubicBezTo>
                          <a:cubicBezTo>
                            <a:pt x="7389" y="61699"/>
                            <a:pt x="2771" y="54310"/>
                            <a:pt x="923" y="46367"/>
                          </a:cubicBezTo>
                          <a:cubicBezTo>
                            <a:pt x="185" y="43596"/>
                            <a:pt x="0" y="40640"/>
                            <a:pt x="0" y="37869"/>
                          </a:cubicBezTo>
                          <a:cubicBezTo>
                            <a:pt x="0" y="16995"/>
                            <a:pt x="16995" y="0"/>
                            <a:pt x="38054" y="0"/>
                          </a:cubicBezTo>
                          <a:cubicBezTo>
                            <a:pt x="46367" y="0"/>
                            <a:pt x="53941" y="2586"/>
                            <a:pt x="60036" y="7389"/>
                          </a:cubicBezTo>
                          <a:cubicBezTo>
                            <a:pt x="66687" y="11823"/>
                            <a:pt x="71674" y="18473"/>
                            <a:pt x="73891" y="26601"/>
                          </a:cubicBezTo>
                          <a:cubicBezTo>
                            <a:pt x="74999" y="30110"/>
                            <a:pt x="75738" y="33990"/>
                            <a:pt x="75738" y="37869"/>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sp>
              <p:nvSpPr>
                <p:cNvPr id="32" name="TextBox 31"/>
                <p:cNvSpPr txBox="1"/>
                <p:nvPr/>
              </p:nvSpPr>
              <p:spPr>
                <a:xfrm>
                  <a:off x="6303429" y="2094579"/>
                  <a:ext cx="567037" cy="400110"/>
                </a:xfrm>
                <a:prstGeom prst="rect">
                  <a:avLst/>
                </a:prstGeom>
                <a:noFill/>
              </p:spPr>
              <p:txBody>
                <a:bodyPr wrap="square" rtlCol="0">
                  <a:spAutoFit/>
                </a:bodyPr>
                <a:lstStyle/>
                <a:p>
                  <a:pPr algn="l" rtl="0"/>
                  <a:r>
                    <a:rPr lang="en-US" sz="2000" dirty="0">
                      <a:solidFill>
                        <a:prstClr val="black"/>
                      </a:solidFill>
                      <a:latin typeface="Adobe Arabic" panose="02040503050201020203" pitchFamily="18" charset="-78"/>
                      <a:cs typeface="Adobe Arabic" panose="02040503050201020203" pitchFamily="18" charset="-78"/>
                    </a:rPr>
                    <a:t>02</a:t>
                  </a:r>
                  <a:endParaRPr lang="en-US" sz="2000" dirty="0">
                    <a:solidFill>
                      <a:prstClr val="black"/>
                    </a:solidFill>
                    <a:latin typeface="Adobe Arabic" panose="02040503050201020203" pitchFamily="18" charset="-78"/>
                    <a:cs typeface="Adobe Arabic" panose="02040503050201020203" pitchFamily="18" charset="-78"/>
                  </a:endParaRPr>
                </a:p>
              </p:txBody>
            </p:sp>
          </p:grpSp>
          <p:sp>
            <p:nvSpPr>
              <p:cNvPr id="30" name="TextBox 29"/>
              <p:cNvSpPr txBox="1"/>
              <p:nvPr/>
            </p:nvSpPr>
            <p:spPr>
              <a:xfrm>
                <a:off x="6982706" y="1659784"/>
                <a:ext cx="1099478" cy="870815"/>
              </a:xfrm>
              <a:prstGeom prst="rect">
                <a:avLst/>
              </a:prstGeom>
              <a:noFill/>
            </p:spPr>
            <p:txBody>
              <a:bodyPr wrap="square">
                <a:spAutoFit/>
              </a:bodyPr>
              <a:lstStyle/>
              <a:p>
                <a:pPr algn="ctr">
                  <a:lnSpc>
                    <a:spcPct val="115000"/>
                  </a:lnSpc>
                </a:pPr>
                <a:r>
                  <a:rPr lang="ar-EG" sz="2000" b="1" dirty="0">
                    <a:solidFill>
                      <a:prstClr val="black"/>
                    </a:solidFill>
                    <a:latin typeface="Alexandria" pitchFamily="2" charset="-78"/>
                    <a:ea typeface="Calibri" panose="020F0502020204030204" pitchFamily="34" charset="0"/>
                    <a:cs typeface="Alexandria" pitchFamily="2" charset="-78"/>
                  </a:rPr>
                  <a:t>نظام التعليم المهني</a:t>
                </a:r>
                <a:endParaRPr lang="en-US" sz="2000" b="1" dirty="0">
                  <a:solidFill>
                    <a:prstClr val="black"/>
                  </a:solidFill>
                  <a:latin typeface="Alexandria" pitchFamily="2" charset="-78"/>
                  <a:ea typeface="Calibri" panose="020F0502020204030204" pitchFamily="34" charset="0"/>
                  <a:cs typeface="Alexandria" pitchFamily="2" charset="-78"/>
                </a:endParaRPr>
              </a:p>
            </p:txBody>
          </p:sp>
        </p:grpSp>
        <p:grpSp>
          <p:nvGrpSpPr>
            <p:cNvPr id="41" name="Group 40"/>
            <p:cNvGrpSpPr/>
            <p:nvPr/>
          </p:nvGrpSpPr>
          <p:grpSpPr>
            <a:xfrm>
              <a:off x="3078832" y="1866914"/>
              <a:ext cx="1999056" cy="1824858"/>
              <a:chOff x="4260019" y="1357929"/>
              <a:chExt cx="1662378" cy="1517518"/>
            </a:xfrm>
          </p:grpSpPr>
          <p:grpSp>
            <p:nvGrpSpPr>
              <p:cNvPr id="42" name="Group 41"/>
              <p:cNvGrpSpPr/>
              <p:nvPr/>
            </p:nvGrpSpPr>
            <p:grpSpPr>
              <a:xfrm>
                <a:off x="4260019" y="1357929"/>
                <a:ext cx="1662378" cy="1517518"/>
                <a:chOff x="3723689" y="1357929"/>
                <a:chExt cx="2052243" cy="1873410"/>
              </a:xfrm>
            </p:grpSpPr>
            <p:grpSp>
              <p:nvGrpSpPr>
                <p:cNvPr id="44" name="Graphic 2"/>
                <p:cNvGrpSpPr/>
                <p:nvPr/>
              </p:nvGrpSpPr>
              <p:grpSpPr>
                <a:xfrm>
                  <a:off x="3723689" y="1357929"/>
                  <a:ext cx="2052243" cy="1873410"/>
                  <a:chOff x="7596723" y="1981199"/>
                  <a:chExt cx="2842768" cy="2595048"/>
                </a:xfrm>
              </p:grpSpPr>
              <p:sp>
                <p:nvSpPr>
                  <p:cNvPr id="46" name="Freeform: Shape 44"/>
                  <p:cNvSpPr/>
                  <p:nvPr/>
                </p:nvSpPr>
                <p:spPr>
                  <a:xfrm>
                    <a:off x="7915563" y="1981199"/>
                    <a:ext cx="2000411" cy="2595048"/>
                  </a:xfrm>
                  <a:custGeom>
                    <a:avLst/>
                    <a:gdLst>
                      <a:gd name="connsiteX0" fmla="*/ 1297340 w 2000411"/>
                      <a:gd name="connsiteY0" fmla="*/ 2594680 h 2595048"/>
                      <a:gd name="connsiteX1" fmla="*/ 0 w 2000411"/>
                      <a:gd name="connsiteY1" fmla="*/ 1297340 h 2595048"/>
                      <a:gd name="connsiteX2" fmla="*/ 1297340 w 2000411"/>
                      <a:gd name="connsiteY2" fmla="*/ 0 h 2595048"/>
                      <a:gd name="connsiteX3" fmla="*/ 2000412 w 2000411"/>
                      <a:gd name="connsiteY3" fmla="*/ 207079 h 2595048"/>
                      <a:gd name="connsiteX4" fmla="*/ 1910819 w 2000411"/>
                      <a:gd name="connsiteY4" fmla="*/ 346179 h 2595048"/>
                      <a:gd name="connsiteX5" fmla="*/ 1297340 w 2000411"/>
                      <a:gd name="connsiteY5" fmla="*/ 165516 h 2595048"/>
                      <a:gd name="connsiteX6" fmla="*/ 165331 w 2000411"/>
                      <a:gd name="connsiteY6" fmla="*/ 1297525 h 2595048"/>
                      <a:gd name="connsiteX7" fmla="*/ 1297340 w 2000411"/>
                      <a:gd name="connsiteY7" fmla="*/ 2429534 h 2595048"/>
                      <a:gd name="connsiteX8" fmla="*/ 1894009 w 2000411"/>
                      <a:gd name="connsiteY8" fmla="*/ 2259584 h 2595048"/>
                      <a:gd name="connsiteX9" fmla="*/ 1981200 w 2000411"/>
                      <a:gd name="connsiteY9" fmla="*/ 2400162 h 2595048"/>
                      <a:gd name="connsiteX10" fmla="*/ 1297340 w 2000411"/>
                      <a:gd name="connsiteY10" fmla="*/ 2595049 h 259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0411" h="2595048">
                        <a:moveTo>
                          <a:pt x="1297340" y="2594680"/>
                        </a:moveTo>
                        <a:cubicBezTo>
                          <a:pt x="582076" y="2594680"/>
                          <a:pt x="0" y="2012604"/>
                          <a:pt x="0" y="1297340"/>
                        </a:cubicBezTo>
                        <a:cubicBezTo>
                          <a:pt x="0" y="582076"/>
                          <a:pt x="582076" y="0"/>
                          <a:pt x="1297340" y="0"/>
                        </a:cubicBezTo>
                        <a:cubicBezTo>
                          <a:pt x="1547276" y="0"/>
                          <a:pt x="1790377" y="71674"/>
                          <a:pt x="2000412" y="207079"/>
                        </a:cubicBezTo>
                        <a:lnTo>
                          <a:pt x="1910819" y="346179"/>
                        </a:lnTo>
                        <a:cubicBezTo>
                          <a:pt x="1727569" y="227953"/>
                          <a:pt x="1515503" y="165516"/>
                          <a:pt x="1297340" y="165516"/>
                        </a:cubicBezTo>
                        <a:cubicBezTo>
                          <a:pt x="673146" y="165516"/>
                          <a:pt x="165331" y="673331"/>
                          <a:pt x="165331" y="1297525"/>
                        </a:cubicBezTo>
                        <a:cubicBezTo>
                          <a:pt x="165331" y="1921718"/>
                          <a:pt x="673146" y="2429534"/>
                          <a:pt x="1297340" y="2429534"/>
                        </a:cubicBezTo>
                        <a:cubicBezTo>
                          <a:pt x="1508298" y="2429534"/>
                          <a:pt x="1714639" y="2370790"/>
                          <a:pt x="1894009" y="2259584"/>
                        </a:cubicBezTo>
                        <a:lnTo>
                          <a:pt x="1981200" y="2400162"/>
                        </a:lnTo>
                        <a:cubicBezTo>
                          <a:pt x="1775599" y="2527624"/>
                          <a:pt x="1539148" y="2595049"/>
                          <a:pt x="1297340" y="2595049"/>
                        </a:cubicBezTo>
                        <a:close/>
                      </a:path>
                    </a:pathLst>
                  </a:custGeom>
                  <a:solidFill>
                    <a:srgbClr val="9FCFD1"/>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nvGrpSpPr>
                  <p:cNvPr id="47" name="Graphic 2"/>
                  <p:cNvGrpSpPr/>
                  <p:nvPr/>
                </p:nvGrpSpPr>
                <p:grpSpPr>
                  <a:xfrm>
                    <a:off x="7596723" y="2925894"/>
                    <a:ext cx="785460" cy="785460"/>
                    <a:chOff x="7596723" y="2925894"/>
                    <a:chExt cx="785460" cy="785460"/>
                  </a:xfrm>
                </p:grpSpPr>
                <p:sp>
                  <p:nvSpPr>
                    <p:cNvPr id="52" name="Freeform: Shape 50"/>
                    <p:cNvSpPr/>
                    <p:nvPr/>
                  </p:nvSpPr>
                  <p:spPr>
                    <a:xfrm>
                      <a:off x="7632006" y="2961546"/>
                      <a:ext cx="714525" cy="714525"/>
                    </a:xfrm>
                    <a:custGeom>
                      <a:avLst/>
                      <a:gdLst>
                        <a:gd name="connsiteX0" fmla="*/ 714525 w 714525"/>
                        <a:gd name="connsiteY0" fmla="*/ 357263 h 714525"/>
                        <a:gd name="connsiteX1" fmla="*/ 357262 w 714525"/>
                        <a:gd name="connsiteY1" fmla="*/ 714525 h 714525"/>
                        <a:gd name="connsiteX2" fmla="*/ 0 w 714525"/>
                        <a:gd name="connsiteY2" fmla="*/ 357263 h 714525"/>
                        <a:gd name="connsiteX3" fmla="*/ 357262 w 714525"/>
                        <a:gd name="connsiteY3" fmla="*/ 0 h 714525"/>
                        <a:gd name="connsiteX4" fmla="*/ 714525 w 714525"/>
                        <a:gd name="connsiteY4" fmla="*/ 357263 h 7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525" h="714525">
                          <a:moveTo>
                            <a:pt x="714525" y="357263"/>
                          </a:moveTo>
                          <a:cubicBezTo>
                            <a:pt x="714525" y="554573"/>
                            <a:pt x="554573" y="714525"/>
                            <a:pt x="357262" y="714525"/>
                          </a:cubicBezTo>
                          <a:cubicBezTo>
                            <a:pt x="159952" y="714525"/>
                            <a:pt x="0" y="554573"/>
                            <a:pt x="0" y="357263"/>
                          </a:cubicBezTo>
                          <a:cubicBezTo>
                            <a:pt x="0" y="159952"/>
                            <a:pt x="159952" y="0"/>
                            <a:pt x="357262" y="0"/>
                          </a:cubicBezTo>
                          <a:cubicBezTo>
                            <a:pt x="554573" y="0"/>
                            <a:pt x="714525" y="159952"/>
                            <a:pt x="714525" y="357263"/>
                          </a:cubicBezTo>
                          <a:close/>
                        </a:path>
                      </a:pathLst>
                    </a:custGeom>
                    <a:solidFill>
                      <a:srgbClr val="FFFFFF"/>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53" name="Freeform: Shape 51"/>
                    <p:cNvSpPr/>
                    <p:nvPr/>
                  </p:nvSpPr>
                  <p:spPr>
                    <a:xfrm>
                      <a:off x="7596723" y="2925894"/>
                      <a:ext cx="785460" cy="785460"/>
                    </a:xfrm>
                    <a:custGeom>
                      <a:avLst/>
                      <a:gdLst>
                        <a:gd name="connsiteX0" fmla="*/ 392730 w 785460"/>
                        <a:gd name="connsiteY0" fmla="*/ 785461 h 785460"/>
                        <a:gd name="connsiteX1" fmla="*/ 0 w 785460"/>
                        <a:gd name="connsiteY1" fmla="*/ 392730 h 785460"/>
                        <a:gd name="connsiteX2" fmla="*/ 392730 w 785460"/>
                        <a:gd name="connsiteY2" fmla="*/ 0 h 785460"/>
                        <a:gd name="connsiteX3" fmla="*/ 785461 w 785460"/>
                        <a:gd name="connsiteY3" fmla="*/ 392730 h 785460"/>
                        <a:gd name="connsiteX4" fmla="*/ 392730 w 785460"/>
                        <a:gd name="connsiteY4" fmla="*/ 785461 h 785460"/>
                        <a:gd name="connsiteX5" fmla="*/ 392730 w 785460"/>
                        <a:gd name="connsiteY5" fmla="*/ 70935 h 785460"/>
                        <a:gd name="connsiteX6" fmla="*/ 70935 w 785460"/>
                        <a:gd name="connsiteY6" fmla="*/ 392730 h 785460"/>
                        <a:gd name="connsiteX7" fmla="*/ 392730 w 785460"/>
                        <a:gd name="connsiteY7" fmla="*/ 714525 h 785460"/>
                        <a:gd name="connsiteX8" fmla="*/ 714526 w 785460"/>
                        <a:gd name="connsiteY8" fmla="*/ 392730 h 785460"/>
                        <a:gd name="connsiteX9" fmla="*/ 392730 w 785460"/>
                        <a:gd name="connsiteY9" fmla="*/ 70935 h 785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460" h="785460">
                          <a:moveTo>
                            <a:pt x="392730" y="785461"/>
                          </a:moveTo>
                          <a:cubicBezTo>
                            <a:pt x="176230" y="785461"/>
                            <a:pt x="0" y="609231"/>
                            <a:pt x="0" y="392730"/>
                          </a:cubicBezTo>
                          <a:cubicBezTo>
                            <a:pt x="0" y="176230"/>
                            <a:pt x="176230" y="0"/>
                            <a:pt x="392730" y="0"/>
                          </a:cubicBezTo>
                          <a:cubicBezTo>
                            <a:pt x="609231" y="0"/>
                            <a:pt x="785461" y="176230"/>
                            <a:pt x="785461" y="392730"/>
                          </a:cubicBezTo>
                          <a:cubicBezTo>
                            <a:pt x="785461" y="609231"/>
                            <a:pt x="609231" y="785461"/>
                            <a:pt x="392730" y="785461"/>
                          </a:cubicBezTo>
                          <a:close/>
                          <a:moveTo>
                            <a:pt x="392730" y="70935"/>
                          </a:moveTo>
                          <a:cubicBezTo>
                            <a:pt x="215208" y="70935"/>
                            <a:pt x="70935" y="215207"/>
                            <a:pt x="70935" y="392730"/>
                          </a:cubicBezTo>
                          <a:cubicBezTo>
                            <a:pt x="70935" y="570253"/>
                            <a:pt x="215208" y="714525"/>
                            <a:pt x="392730" y="714525"/>
                          </a:cubicBezTo>
                          <a:cubicBezTo>
                            <a:pt x="570253" y="714525"/>
                            <a:pt x="714526" y="570253"/>
                            <a:pt x="714526" y="392730"/>
                          </a:cubicBezTo>
                          <a:cubicBezTo>
                            <a:pt x="714526" y="215207"/>
                            <a:pt x="570253" y="70935"/>
                            <a:pt x="392730" y="70935"/>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nvGrpSpPr>
                  <p:cNvPr id="48" name="Graphic 2"/>
                  <p:cNvGrpSpPr/>
                  <p:nvPr/>
                </p:nvGrpSpPr>
                <p:grpSpPr>
                  <a:xfrm>
                    <a:off x="9842453" y="2230211"/>
                    <a:ext cx="597038" cy="2101642"/>
                    <a:chOff x="9842453" y="2230211"/>
                    <a:chExt cx="597038" cy="2101642"/>
                  </a:xfrm>
                  <a:solidFill>
                    <a:srgbClr val="292929"/>
                  </a:solidFill>
                </p:grpSpPr>
                <p:sp>
                  <p:nvSpPr>
                    <p:cNvPr id="49" name="Freeform: Shape 47"/>
                    <p:cNvSpPr/>
                    <p:nvPr/>
                  </p:nvSpPr>
                  <p:spPr>
                    <a:xfrm>
                      <a:off x="9843561" y="2240556"/>
                      <a:ext cx="595930" cy="2082246"/>
                    </a:xfrm>
                    <a:custGeom>
                      <a:avLst/>
                      <a:gdLst>
                        <a:gd name="connsiteX0" fmla="*/ 83681 w 595930"/>
                        <a:gd name="connsiteY0" fmla="*/ 41379 h 2082246"/>
                        <a:gd name="connsiteX1" fmla="*/ 22168 w 595930"/>
                        <a:gd name="connsiteY1" fmla="*/ 0 h 2082246"/>
                        <a:gd name="connsiteX2" fmla="*/ 10899 w 595930"/>
                        <a:gd name="connsiteY2" fmla="*/ 20874 h 2082246"/>
                        <a:gd name="connsiteX3" fmla="*/ 68534 w 595930"/>
                        <a:gd name="connsiteY3" fmla="*/ 59852 h 2082246"/>
                        <a:gd name="connsiteX4" fmla="*/ 572285 w 595930"/>
                        <a:gd name="connsiteY4" fmla="*/ 1037983 h 2082246"/>
                        <a:gd name="connsiteX5" fmla="*/ 59113 w 595930"/>
                        <a:gd name="connsiteY5" fmla="*/ 2022949 h 2082246"/>
                        <a:gd name="connsiteX6" fmla="*/ 0 w 595930"/>
                        <a:gd name="connsiteY6" fmla="*/ 2061926 h 2082246"/>
                        <a:gd name="connsiteX7" fmla="*/ 12561 w 595930"/>
                        <a:gd name="connsiteY7" fmla="*/ 2082246 h 2082246"/>
                        <a:gd name="connsiteX8" fmla="*/ 72968 w 595930"/>
                        <a:gd name="connsiteY8" fmla="*/ 2042160 h 2082246"/>
                        <a:gd name="connsiteX9" fmla="*/ 595930 w 595930"/>
                        <a:gd name="connsiteY9" fmla="*/ 1038167 h 2082246"/>
                        <a:gd name="connsiteX10" fmla="*/ 83681 w 595930"/>
                        <a:gd name="connsiteY10" fmla="*/ 41748 h 208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5930" h="2082246">
                          <a:moveTo>
                            <a:pt x="83681" y="41379"/>
                          </a:moveTo>
                          <a:cubicBezTo>
                            <a:pt x="63546" y="26970"/>
                            <a:pt x="43226" y="13300"/>
                            <a:pt x="22168" y="0"/>
                          </a:cubicBezTo>
                          <a:cubicBezTo>
                            <a:pt x="16256" y="5357"/>
                            <a:pt x="12192" y="12561"/>
                            <a:pt x="10899" y="20874"/>
                          </a:cubicBezTo>
                          <a:cubicBezTo>
                            <a:pt x="30480" y="33436"/>
                            <a:pt x="49692" y="46367"/>
                            <a:pt x="68534" y="59852"/>
                          </a:cubicBezTo>
                          <a:cubicBezTo>
                            <a:pt x="373334" y="278199"/>
                            <a:pt x="572285" y="635277"/>
                            <a:pt x="572285" y="1037983"/>
                          </a:cubicBezTo>
                          <a:cubicBezTo>
                            <a:pt x="572285" y="1440688"/>
                            <a:pt x="369270" y="1805340"/>
                            <a:pt x="59113" y="2022949"/>
                          </a:cubicBezTo>
                          <a:cubicBezTo>
                            <a:pt x="39901" y="2036618"/>
                            <a:pt x="20135" y="2049734"/>
                            <a:pt x="0" y="2061926"/>
                          </a:cubicBezTo>
                          <a:cubicBezTo>
                            <a:pt x="1847" y="2070054"/>
                            <a:pt x="6466" y="2077258"/>
                            <a:pt x="12561" y="2082246"/>
                          </a:cubicBezTo>
                          <a:cubicBezTo>
                            <a:pt x="33066" y="2069500"/>
                            <a:pt x="53386" y="2056015"/>
                            <a:pt x="72968" y="2042160"/>
                          </a:cubicBezTo>
                          <a:cubicBezTo>
                            <a:pt x="388851" y="1820118"/>
                            <a:pt x="595930" y="1452880"/>
                            <a:pt x="595930" y="1038167"/>
                          </a:cubicBezTo>
                          <a:cubicBezTo>
                            <a:pt x="595930" y="623455"/>
                            <a:pt x="393654" y="264530"/>
                            <a:pt x="83681" y="41748"/>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50" name="Freeform: Shape 48"/>
                    <p:cNvSpPr/>
                    <p:nvPr/>
                  </p:nvSpPr>
                  <p:spPr>
                    <a:xfrm>
                      <a:off x="9853722" y="2230211"/>
                      <a:ext cx="76107" cy="76107"/>
                    </a:xfrm>
                    <a:custGeom>
                      <a:avLst/>
                      <a:gdLst>
                        <a:gd name="connsiteX0" fmla="*/ 76108 w 76107"/>
                        <a:gd name="connsiteY0" fmla="*/ 38054 h 76107"/>
                        <a:gd name="connsiteX1" fmla="*/ 73521 w 76107"/>
                        <a:gd name="connsiteY1" fmla="*/ 51724 h 76107"/>
                        <a:gd name="connsiteX2" fmla="*/ 58373 w 76107"/>
                        <a:gd name="connsiteY2" fmla="*/ 70196 h 76107"/>
                        <a:gd name="connsiteX3" fmla="*/ 38054 w 76107"/>
                        <a:gd name="connsiteY3" fmla="*/ 76108 h 76107"/>
                        <a:gd name="connsiteX4" fmla="*/ 0 w 76107"/>
                        <a:gd name="connsiteY4" fmla="*/ 38054 h 76107"/>
                        <a:gd name="connsiteX5" fmla="*/ 739 w 76107"/>
                        <a:gd name="connsiteY5" fmla="*/ 31219 h 76107"/>
                        <a:gd name="connsiteX6" fmla="*/ 12007 w 76107"/>
                        <a:gd name="connsiteY6" fmla="*/ 10345 h 76107"/>
                        <a:gd name="connsiteX7" fmla="*/ 38054 w 76107"/>
                        <a:gd name="connsiteY7" fmla="*/ 0 h 76107"/>
                        <a:gd name="connsiteX8" fmla="*/ 76108 w 76107"/>
                        <a:gd name="connsiteY8" fmla="*/ 38054 h 76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107" h="76107">
                          <a:moveTo>
                            <a:pt x="76108" y="38054"/>
                          </a:moveTo>
                          <a:cubicBezTo>
                            <a:pt x="76108" y="42857"/>
                            <a:pt x="75184" y="47475"/>
                            <a:pt x="73521" y="51724"/>
                          </a:cubicBezTo>
                          <a:cubicBezTo>
                            <a:pt x="70750" y="59297"/>
                            <a:pt x="65209" y="65948"/>
                            <a:pt x="58373" y="70196"/>
                          </a:cubicBezTo>
                          <a:cubicBezTo>
                            <a:pt x="52462" y="73891"/>
                            <a:pt x="45628" y="76108"/>
                            <a:pt x="38054" y="76108"/>
                          </a:cubicBezTo>
                          <a:cubicBezTo>
                            <a:pt x="16995" y="76108"/>
                            <a:pt x="0" y="59113"/>
                            <a:pt x="0" y="38054"/>
                          </a:cubicBezTo>
                          <a:cubicBezTo>
                            <a:pt x="0" y="35652"/>
                            <a:pt x="184" y="33251"/>
                            <a:pt x="739" y="31219"/>
                          </a:cubicBezTo>
                          <a:cubicBezTo>
                            <a:pt x="2217" y="22906"/>
                            <a:pt x="6096" y="15887"/>
                            <a:pt x="12007" y="10345"/>
                          </a:cubicBezTo>
                          <a:cubicBezTo>
                            <a:pt x="18842" y="3879"/>
                            <a:pt x="27893" y="0"/>
                            <a:pt x="38054" y="0"/>
                          </a:cubicBezTo>
                          <a:cubicBezTo>
                            <a:pt x="59112" y="0"/>
                            <a:pt x="76108" y="16995"/>
                            <a:pt x="76108" y="38054"/>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51" name="Freeform: Shape 49"/>
                    <p:cNvSpPr/>
                    <p:nvPr/>
                  </p:nvSpPr>
                  <p:spPr>
                    <a:xfrm>
                      <a:off x="9842453" y="4255930"/>
                      <a:ext cx="75923" cy="75922"/>
                    </a:xfrm>
                    <a:custGeom>
                      <a:avLst/>
                      <a:gdLst>
                        <a:gd name="connsiteX0" fmla="*/ 75923 w 75923"/>
                        <a:gd name="connsiteY0" fmla="*/ 37869 h 75922"/>
                        <a:gd name="connsiteX1" fmla="*/ 38054 w 75923"/>
                        <a:gd name="connsiteY1" fmla="*/ 75923 h 75922"/>
                        <a:gd name="connsiteX2" fmla="*/ 13485 w 75923"/>
                        <a:gd name="connsiteY2" fmla="*/ 66687 h 75922"/>
                        <a:gd name="connsiteX3" fmla="*/ 923 w 75923"/>
                        <a:gd name="connsiteY3" fmla="*/ 46367 h 75922"/>
                        <a:gd name="connsiteX4" fmla="*/ 0 w 75923"/>
                        <a:gd name="connsiteY4" fmla="*/ 37869 h 75922"/>
                        <a:gd name="connsiteX5" fmla="*/ 38054 w 75923"/>
                        <a:gd name="connsiteY5" fmla="*/ 0 h 75922"/>
                        <a:gd name="connsiteX6" fmla="*/ 60036 w 75923"/>
                        <a:gd name="connsiteY6" fmla="*/ 7389 h 75922"/>
                        <a:gd name="connsiteX7" fmla="*/ 73891 w 75923"/>
                        <a:gd name="connsiteY7" fmla="*/ 26601 h 75922"/>
                        <a:gd name="connsiteX8" fmla="*/ 75738 w 75923"/>
                        <a:gd name="connsiteY8" fmla="*/ 37869 h 7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23" h="75922">
                          <a:moveTo>
                            <a:pt x="75923" y="37869"/>
                          </a:moveTo>
                          <a:cubicBezTo>
                            <a:pt x="75923" y="58928"/>
                            <a:pt x="58928" y="75923"/>
                            <a:pt x="38054" y="75923"/>
                          </a:cubicBezTo>
                          <a:cubicBezTo>
                            <a:pt x="28633" y="75923"/>
                            <a:pt x="20135" y="72598"/>
                            <a:pt x="13485" y="66687"/>
                          </a:cubicBezTo>
                          <a:cubicBezTo>
                            <a:pt x="7389" y="61699"/>
                            <a:pt x="2771" y="54310"/>
                            <a:pt x="923" y="46367"/>
                          </a:cubicBezTo>
                          <a:cubicBezTo>
                            <a:pt x="185" y="43596"/>
                            <a:pt x="0" y="40640"/>
                            <a:pt x="0" y="37869"/>
                          </a:cubicBezTo>
                          <a:cubicBezTo>
                            <a:pt x="0" y="16995"/>
                            <a:pt x="16995" y="0"/>
                            <a:pt x="38054" y="0"/>
                          </a:cubicBezTo>
                          <a:cubicBezTo>
                            <a:pt x="46367" y="0"/>
                            <a:pt x="53941" y="2586"/>
                            <a:pt x="60036" y="7389"/>
                          </a:cubicBezTo>
                          <a:cubicBezTo>
                            <a:pt x="66687" y="11823"/>
                            <a:pt x="71674" y="18473"/>
                            <a:pt x="73891" y="26601"/>
                          </a:cubicBezTo>
                          <a:cubicBezTo>
                            <a:pt x="74999" y="30110"/>
                            <a:pt x="75738" y="33990"/>
                            <a:pt x="75738" y="37869"/>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sp>
              <p:nvSpPr>
                <p:cNvPr id="45" name="TextBox 44"/>
                <p:cNvSpPr txBox="1"/>
                <p:nvPr/>
              </p:nvSpPr>
              <p:spPr>
                <a:xfrm>
                  <a:off x="3799237" y="2094579"/>
                  <a:ext cx="567037" cy="400110"/>
                </a:xfrm>
                <a:prstGeom prst="rect">
                  <a:avLst/>
                </a:prstGeom>
                <a:noFill/>
              </p:spPr>
              <p:txBody>
                <a:bodyPr wrap="square" rtlCol="0">
                  <a:spAutoFit/>
                </a:bodyPr>
                <a:lstStyle/>
                <a:p>
                  <a:pPr algn="l" rtl="0"/>
                  <a:r>
                    <a:rPr lang="en-US" sz="2000" dirty="0">
                      <a:solidFill>
                        <a:prstClr val="black"/>
                      </a:solidFill>
                      <a:latin typeface="Adobe Arabic" panose="02040503050201020203" pitchFamily="18" charset="-78"/>
                      <a:cs typeface="Adobe Arabic" panose="02040503050201020203" pitchFamily="18" charset="-78"/>
                    </a:rPr>
                    <a:t>03</a:t>
                  </a:r>
                  <a:endParaRPr lang="en-US" sz="2000" dirty="0">
                    <a:solidFill>
                      <a:prstClr val="black"/>
                    </a:solidFill>
                    <a:latin typeface="Adobe Arabic" panose="02040503050201020203" pitchFamily="18" charset="-78"/>
                    <a:cs typeface="Adobe Arabic" panose="02040503050201020203" pitchFamily="18" charset="-78"/>
                  </a:endParaRPr>
                </a:p>
              </p:txBody>
            </p:sp>
          </p:grpSp>
          <p:sp>
            <p:nvSpPr>
              <p:cNvPr id="43" name="TextBox 42"/>
              <p:cNvSpPr txBox="1"/>
              <p:nvPr/>
            </p:nvSpPr>
            <p:spPr>
              <a:xfrm>
                <a:off x="4590556" y="1625830"/>
                <a:ext cx="1234529" cy="870815"/>
              </a:xfrm>
              <a:prstGeom prst="rect">
                <a:avLst/>
              </a:prstGeom>
              <a:noFill/>
            </p:spPr>
            <p:txBody>
              <a:bodyPr wrap="square">
                <a:spAutoFit/>
              </a:bodyPr>
              <a:lstStyle/>
              <a:p>
                <a:pPr algn="ctr">
                  <a:lnSpc>
                    <a:spcPct val="115000"/>
                  </a:lnSpc>
                </a:pPr>
                <a:r>
                  <a:rPr lang="ar-EG" sz="2000" b="1" dirty="0">
                    <a:solidFill>
                      <a:prstClr val="black"/>
                    </a:solidFill>
                    <a:latin typeface="Alexandria" pitchFamily="2" charset="-78"/>
                    <a:ea typeface="Calibri" panose="020F0502020204030204" pitchFamily="34" charset="0"/>
                    <a:cs typeface="Alexandria" pitchFamily="2" charset="-78"/>
                  </a:rPr>
                  <a:t>برامج التدريب المهني</a:t>
                </a:r>
                <a:endParaRPr lang="en-US" sz="2000" b="1" dirty="0">
                  <a:solidFill>
                    <a:prstClr val="black"/>
                  </a:solidFill>
                  <a:latin typeface="Alexandria" pitchFamily="2" charset="-78"/>
                  <a:ea typeface="Calibri" panose="020F0502020204030204" pitchFamily="34" charset="0"/>
                  <a:cs typeface="Alexandria" pitchFamily="2" charset="-78"/>
                </a:endParaRPr>
              </a:p>
            </p:txBody>
          </p:sp>
        </p:grpSp>
        <p:grpSp>
          <p:nvGrpSpPr>
            <p:cNvPr id="54" name="Group 53"/>
            <p:cNvGrpSpPr/>
            <p:nvPr/>
          </p:nvGrpSpPr>
          <p:grpSpPr>
            <a:xfrm>
              <a:off x="7632936" y="4152310"/>
              <a:ext cx="1979907" cy="1807377"/>
              <a:chOff x="1993143" y="1357929"/>
              <a:chExt cx="1662378" cy="1517518"/>
            </a:xfrm>
          </p:grpSpPr>
          <p:grpSp>
            <p:nvGrpSpPr>
              <p:cNvPr id="55" name="Group 54"/>
              <p:cNvGrpSpPr/>
              <p:nvPr/>
            </p:nvGrpSpPr>
            <p:grpSpPr>
              <a:xfrm>
                <a:off x="1993143" y="1357929"/>
                <a:ext cx="1662378" cy="1517518"/>
                <a:chOff x="1364325" y="1357929"/>
                <a:chExt cx="2052243" cy="1873410"/>
              </a:xfrm>
            </p:grpSpPr>
            <p:grpSp>
              <p:nvGrpSpPr>
                <p:cNvPr id="57" name="Graphic 2"/>
                <p:cNvGrpSpPr/>
                <p:nvPr/>
              </p:nvGrpSpPr>
              <p:grpSpPr>
                <a:xfrm>
                  <a:off x="1364325" y="1357929"/>
                  <a:ext cx="2052243" cy="1873410"/>
                  <a:chOff x="7596723" y="1981199"/>
                  <a:chExt cx="2842768" cy="2595048"/>
                </a:xfrm>
              </p:grpSpPr>
              <p:sp>
                <p:nvSpPr>
                  <p:cNvPr id="59" name="Freeform: Shape 57"/>
                  <p:cNvSpPr/>
                  <p:nvPr/>
                </p:nvSpPr>
                <p:spPr>
                  <a:xfrm>
                    <a:off x="7915563" y="1981199"/>
                    <a:ext cx="2000411" cy="2595048"/>
                  </a:xfrm>
                  <a:custGeom>
                    <a:avLst/>
                    <a:gdLst>
                      <a:gd name="connsiteX0" fmla="*/ 1297340 w 2000411"/>
                      <a:gd name="connsiteY0" fmla="*/ 2594680 h 2595048"/>
                      <a:gd name="connsiteX1" fmla="*/ 0 w 2000411"/>
                      <a:gd name="connsiteY1" fmla="*/ 1297340 h 2595048"/>
                      <a:gd name="connsiteX2" fmla="*/ 1297340 w 2000411"/>
                      <a:gd name="connsiteY2" fmla="*/ 0 h 2595048"/>
                      <a:gd name="connsiteX3" fmla="*/ 2000412 w 2000411"/>
                      <a:gd name="connsiteY3" fmla="*/ 207079 h 2595048"/>
                      <a:gd name="connsiteX4" fmla="*/ 1910819 w 2000411"/>
                      <a:gd name="connsiteY4" fmla="*/ 346179 h 2595048"/>
                      <a:gd name="connsiteX5" fmla="*/ 1297340 w 2000411"/>
                      <a:gd name="connsiteY5" fmla="*/ 165516 h 2595048"/>
                      <a:gd name="connsiteX6" fmla="*/ 165331 w 2000411"/>
                      <a:gd name="connsiteY6" fmla="*/ 1297525 h 2595048"/>
                      <a:gd name="connsiteX7" fmla="*/ 1297340 w 2000411"/>
                      <a:gd name="connsiteY7" fmla="*/ 2429534 h 2595048"/>
                      <a:gd name="connsiteX8" fmla="*/ 1894009 w 2000411"/>
                      <a:gd name="connsiteY8" fmla="*/ 2259584 h 2595048"/>
                      <a:gd name="connsiteX9" fmla="*/ 1981200 w 2000411"/>
                      <a:gd name="connsiteY9" fmla="*/ 2400162 h 2595048"/>
                      <a:gd name="connsiteX10" fmla="*/ 1297340 w 2000411"/>
                      <a:gd name="connsiteY10" fmla="*/ 2595049 h 259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0411" h="2595048">
                        <a:moveTo>
                          <a:pt x="1297340" y="2594680"/>
                        </a:moveTo>
                        <a:cubicBezTo>
                          <a:pt x="582076" y="2594680"/>
                          <a:pt x="0" y="2012604"/>
                          <a:pt x="0" y="1297340"/>
                        </a:cubicBezTo>
                        <a:cubicBezTo>
                          <a:pt x="0" y="582076"/>
                          <a:pt x="582076" y="0"/>
                          <a:pt x="1297340" y="0"/>
                        </a:cubicBezTo>
                        <a:cubicBezTo>
                          <a:pt x="1547276" y="0"/>
                          <a:pt x="1790377" y="71674"/>
                          <a:pt x="2000412" y="207079"/>
                        </a:cubicBezTo>
                        <a:lnTo>
                          <a:pt x="1910819" y="346179"/>
                        </a:lnTo>
                        <a:cubicBezTo>
                          <a:pt x="1727569" y="227953"/>
                          <a:pt x="1515503" y="165516"/>
                          <a:pt x="1297340" y="165516"/>
                        </a:cubicBezTo>
                        <a:cubicBezTo>
                          <a:pt x="673146" y="165516"/>
                          <a:pt x="165331" y="673331"/>
                          <a:pt x="165331" y="1297525"/>
                        </a:cubicBezTo>
                        <a:cubicBezTo>
                          <a:pt x="165331" y="1921718"/>
                          <a:pt x="673146" y="2429534"/>
                          <a:pt x="1297340" y="2429534"/>
                        </a:cubicBezTo>
                        <a:cubicBezTo>
                          <a:pt x="1508298" y="2429534"/>
                          <a:pt x="1714639" y="2370790"/>
                          <a:pt x="1894009" y="2259584"/>
                        </a:cubicBezTo>
                        <a:lnTo>
                          <a:pt x="1981200" y="2400162"/>
                        </a:lnTo>
                        <a:cubicBezTo>
                          <a:pt x="1775599" y="2527624"/>
                          <a:pt x="1539148" y="2595049"/>
                          <a:pt x="1297340" y="2595049"/>
                        </a:cubicBezTo>
                        <a:close/>
                      </a:path>
                    </a:pathLst>
                  </a:custGeom>
                  <a:solidFill>
                    <a:srgbClr val="9FCFD1"/>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nvGrpSpPr>
                  <p:cNvPr id="60" name="Graphic 2"/>
                  <p:cNvGrpSpPr/>
                  <p:nvPr/>
                </p:nvGrpSpPr>
                <p:grpSpPr>
                  <a:xfrm>
                    <a:off x="7596723" y="2925894"/>
                    <a:ext cx="785460" cy="785460"/>
                    <a:chOff x="7596723" y="2925894"/>
                    <a:chExt cx="785460" cy="785460"/>
                  </a:xfrm>
                </p:grpSpPr>
                <p:sp>
                  <p:nvSpPr>
                    <p:cNvPr id="65" name="Freeform: Shape 63"/>
                    <p:cNvSpPr/>
                    <p:nvPr/>
                  </p:nvSpPr>
                  <p:spPr>
                    <a:xfrm>
                      <a:off x="7632006" y="2961546"/>
                      <a:ext cx="714525" cy="714525"/>
                    </a:xfrm>
                    <a:custGeom>
                      <a:avLst/>
                      <a:gdLst>
                        <a:gd name="connsiteX0" fmla="*/ 714525 w 714525"/>
                        <a:gd name="connsiteY0" fmla="*/ 357263 h 714525"/>
                        <a:gd name="connsiteX1" fmla="*/ 357262 w 714525"/>
                        <a:gd name="connsiteY1" fmla="*/ 714525 h 714525"/>
                        <a:gd name="connsiteX2" fmla="*/ 0 w 714525"/>
                        <a:gd name="connsiteY2" fmla="*/ 357263 h 714525"/>
                        <a:gd name="connsiteX3" fmla="*/ 357262 w 714525"/>
                        <a:gd name="connsiteY3" fmla="*/ 0 h 714525"/>
                        <a:gd name="connsiteX4" fmla="*/ 714525 w 714525"/>
                        <a:gd name="connsiteY4" fmla="*/ 357263 h 7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525" h="714525">
                          <a:moveTo>
                            <a:pt x="714525" y="357263"/>
                          </a:moveTo>
                          <a:cubicBezTo>
                            <a:pt x="714525" y="554573"/>
                            <a:pt x="554573" y="714525"/>
                            <a:pt x="357262" y="714525"/>
                          </a:cubicBezTo>
                          <a:cubicBezTo>
                            <a:pt x="159952" y="714525"/>
                            <a:pt x="0" y="554573"/>
                            <a:pt x="0" y="357263"/>
                          </a:cubicBezTo>
                          <a:cubicBezTo>
                            <a:pt x="0" y="159952"/>
                            <a:pt x="159952" y="0"/>
                            <a:pt x="357262" y="0"/>
                          </a:cubicBezTo>
                          <a:cubicBezTo>
                            <a:pt x="554573" y="0"/>
                            <a:pt x="714525" y="159952"/>
                            <a:pt x="714525" y="357263"/>
                          </a:cubicBezTo>
                          <a:close/>
                        </a:path>
                      </a:pathLst>
                    </a:custGeom>
                    <a:solidFill>
                      <a:srgbClr val="FFFFFF"/>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66" name="Freeform: Shape 64"/>
                    <p:cNvSpPr/>
                    <p:nvPr/>
                  </p:nvSpPr>
                  <p:spPr>
                    <a:xfrm>
                      <a:off x="7596723" y="2925894"/>
                      <a:ext cx="785460" cy="785460"/>
                    </a:xfrm>
                    <a:custGeom>
                      <a:avLst/>
                      <a:gdLst>
                        <a:gd name="connsiteX0" fmla="*/ 392730 w 785460"/>
                        <a:gd name="connsiteY0" fmla="*/ 785461 h 785460"/>
                        <a:gd name="connsiteX1" fmla="*/ 0 w 785460"/>
                        <a:gd name="connsiteY1" fmla="*/ 392730 h 785460"/>
                        <a:gd name="connsiteX2" fmla="*/ 392730 w 785460"/>
                        <a:gd name="connsiteY2" fmla="*/ 0 h 785460"/>
                        <a:gd name="connsiteX3" fmla="*/ 785461 w 785460"/>
                        <a:gd name="connsiteY3" fmla="*/ 392730 h 785460"/>
                        <a:gd name="connsiteX4" fmla="*/ 392730 w 785460"/>
                        <a:gd name="connsiteY4" fmla="*/ 785461 h 785460"/>
                        <a:gd name="connsiteX5" fmla="*/ 392730 w 785460"/>
                        <a:gd name="connsiteY5" fmla="*/ 70935 h 785460"/>
                        <a:gd name="connsiteX6" fmla="*/ 70935 w 785460"/>
                        <a:gd name="connsiteY6" fmla="*/ 392730 h 785460"/>
                        <a:gd name="connsiteX7" fmla="*/ 392730 w 785460"/>
                        <a:gd name="connsiteY7" fmla="*/ 714525 h 785460"/>
                        <a:gd name="connsiteX8" fmla="*/ 714526 w 785460"/>
                        <a:gd name="connsiteY8" fmla="*/ 392730 h 785460"/>
                        <a:gd name="connsiteX9" fmla="*/ 392730 w 785460"/>
                        <a:gd name="connsiteY9" fmla="*/ 70935 h 785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460" h="785460">
                          <a:moveTo>
                            <a:pt x="392730" y="785461"/>
                          </a:moveTo>
                          <a:cubicBezTo>
                            <a:pt x="176230" y="785461"/>
                            <a:pt x="0" y="609231"/>
                            <a:pt x="0" y="392730"/>
                          </a:cubicBezTo>
                          <a:cubicBezTo>
                            <a:pt x="0" y="176230"/>
                            <a:pt x="176230" y="0"/>
                            <a:pt x="392730" y="0"/>
                          </a:cubicBezTo>
                          <a:cubicBezTo>
                            <a:pt x="609231" y="0"/>
                            <a:pt x="785461" y="176230"/>
                            <a:pt x="785461" y="392730"/>
                          </a:cubicBezTo>
                          <a:cubicBezTo>
                            <a:pt x="785461" y="609231"/>
                            <a:pt x="609231" y="785461"/>
                            <a:pt x="392730" y="785461"/>
                          </a:cubicBezTo>
                          <a:close/>
                          <a:moveTo>
                            <a:pt x="392730" y="70935"/>
                          </a:moveTo>
                          <a:cubicBezTo>
                            <a:pt x="215208" y="70935"/>
                            <a:pt x="70935" y="215207"/>
                            <a:pt x="70935" y="392730"/>
                          </a:cubicBezTo>
                          <a:cubicBezTo>
                            <a:pt x="70935" y="570253"/>
                            <a:pt x="215208" y="714525"/>
                            <a:pt x="392730" y="714525"/>
                          </a:cubicBezTo>
                          <a:cubicBezTo>
                            <a:pt x="570253" y="714525"/>
                            <a:pt x="714526" y="570253"/>
                            <a:pt x="714526" y="392730"/>
                          </a:cubicBezTo>
                          <a:cubicBezTo>
                            <a:pt x="714526" y="215207"/>
                            <a:pt x="570253" y="70935"/>
                            <a:pt x="392730" y="70935"/>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nvGrpSpPr>
                  <p:cNvPr id="61" name="Graphic 2"/>
                  <p:cNvGrpSpPr/>
                  <p:nvPr/>
                </p:nvGrpSpPr>
                <p:grpSpPr>
                  <a:xfrm>
                    <a:off x="9842453" y="2230211"/>
                    <a:ext cx="597038" cy="2101642"/>
                    <a:chOff x="9842453" y="2230211"/>
                    <a:chExt cx="597038" cy="2101642"/>
                  </a:xfrm>
                  <a:solidFill>
                    <a:srgbClr val="292929"/>
                  </a:solidFill>
                </p:grpSpPr>
                <p:sp>
                  <p:nvSpPr>
                    <p:cNvPr id="62" name="Freeform: Shape 60"/>
                    <p:cNvSpPr/>
                    <p:nvPr/>
                  </p:nvSpPr>
                  <p:spPr>
                    <a:xfrm>
                      <a:off x="9843561" y="2240556"/>
                      <a:ext cx="595930" cy="2082246"/>
                    </a:xfrm>
                    <a:custGeom>
                      <a:avLst/>
                      <a:gdLst>
                        <a:gd name="connsiteX0" fmla="*/ 83681 w 595930"/>
                        <a:gd name="connsiteY0" fmla="*/ 41379 h 2082246"/>
                        <a:gd name="connsiteX1" fmla="*/ 22168 w 595930"/>
                        <a:gd name="connsiteY1" fmla="*/ 0 h 2082246"/>
                        <a:gd name="connsiteX2" fmla="*/ 10899 w 595930"/>
                        <a:gd name="connsiteY2" fmla="*/ 20874 h 2082246"/>
                        <a:gd name="connsiteX3" fmla="*/ 68534 w 595930"/>
                        <a:gd name="connsiteY3" fmla="*/ 59852 h 2082246"/>
                        <a:gd name="connsiteX4" fmla="*/ 572285 w 595930"/>
                        <a:gd name="connsiteY4" fmla="*/ 1037983 h 2082246"/>
                        <a:gd name="connsiteX5" fmla="*/ 59113 w 595930"/>
                        <a:gd name="connsiteY5" fmla="*/ 2022949 h 2082246"/>
                        <a:gd name="connsiteX6" fmla="*/ 0 w 595930"/>
                        <a:gd name="connsiteY6" fmla="*/ 2061926 h 2082246"/>
                        <a:gd name="connsiteX7" fmla="*/ 12561 w 595930"/>
                        <a:gd name="connsiteY7" fmla="*/ 2082246 h 2082246"/>
                        <a:gd name="connsiteX8" fmla="*/ 72968 w 595930"/>
                        <a:gd name="connsiteY8" fmla="*/ 2042160 h 2082246"/>
                        <a:gd name="connsiteX9" fmla="*/ 595930 w 595930"/>
                        <a:gd name="connsiteY9" fmla="*/ 1038167 h 2082246"/>
                        <a:gd name="connsiteX10" fmla="*/ 83681 w 595930"/>
                        <a:gd name="connsiteY10" fmla="*/ 41748 h 208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5930" h="2082246">
                          <a:moveTo>
                            <a:pt x="83681" y="41379"/>
                          </a:moveTo>
                          <a:cubicBezTo>
                            <a:pt x="63546" y="26970"/>
                            <a:pt x="43226" y="13300"/>
                            <a:pt x="22168" y="0"/>
                          </a:cubicBezTo>
                          <a:cubicBezTo>
                            <a:pt x="16256" y="5357"/>
                            <a:pt x="12192" y="12561"/>
                            <a:pt x="10899" y="20874"/>
                          </a:cubicBezTo>
                          <a:cubicBezTo>
                            <a:pt x="30480" y="33436"/>
                            <a:pt x="49692" y="46367"/>
                            <a:pt x="68534" y="59852"/>
                          </a:cubicBezTo>
                          <a:cubicBezTo>
                            <a:pt x="373334" y="278199"/>
                            <a:pt x="572285" y="635277"/>
                            <a:pt x="572285" y="1037983"/>
                          </a:cubicBezTo>
                          <a:cubicBezTo>
                            <a:pt x="572285" y="1440688"/>
                            <a:pt x="369270" y="1805340"/>
                            <a:pt x="59113" y="2022949"/>
                          </a:cubicBezTo>
                          <a:cubicBezTo>
                            <a:pt x="39901" y="2036618"/>
                            <a:pt x="20135" y="2049734"/>
                            <a:pt x="0" y="2061926"/>
                          </a:cubicBezTo>
                          <a:cubicBezTo>
                            <a:pt x="1847" y="2070054"/>
                            <a:pt x="6466" y="2077258"/>
                            <a:pt x="12561" y="2082246"/>
                          </a:cubicBezTo>
                          <a:cubicBezTo>
                            <a:pt x="33066" y="2069500"/>
                            <a:pt x="53386" y="2056015"/>
                            <a:pt x="72968" y="2042160"/>
                          </a:cubicBezTo>
                          <a:cubicBezTo>
                            <a:pt x="388851" y="1820118"/>
                            <a:pt x="595930" y="1452880"/>
                            <a:pt x="595930" y="1038167"/>
                          </a:cubicBezTo>
                          <a:cubicBezTo>
                            <a:pt x="595930" y="623455"/>
                            <a:pt x="393654" y="264530"/>
                            <a:pt x="83681" y="41748"/>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63" name="Freeform: Shape 61"/>
                    <p:cNvSpPr/>
                    <p:nvPr/>
                  </p:nvSpPr>
                  <p:spPr>
                    <a:xfrm>
                      <a:off x="9853722" y="2230211"/>
                      <a:ext cx="76107" cy="76107"/>
                    </a:xfrm>
                    <a:custGeom>
                      <a:avLst/>
                      <a:gdLst>
                        <a:gd name="connsiteX0" fmla="*/ 76108 w 76107"/>
                        <a:gd name="connsiteY0" fmla="*/ 38054 h 76107"/>
                        <a:gd name="connsiteX1" fmla="*/ 73521 w 76107"/>
                        <a:gd name="connsiteY1" fmla="*/ 51724 h 76107"/>
                        <a:gd name="connsiteX2" fmla="*/ 58373 w 76107"/>
                        <a:gd name="connsiteY2" fmla="*/ 70196 h 76107"/>
                        <a:gd name="connsiteX3" fmla="*/ 38054 w 76107"/>
                        <a:gd name="connsiteY3" fmla="*/ 76108 h 76107"/>
                        <a:gd name="connsiteX4" fmla="*/ 0 w 76107"/>
                        <a:gd name="connsiteY4" fmla="*/ 38054 h 76107"/>
                        <a:gd name="connsiteX5" fmla="*/ 739 w 76107"/>
                        <a:gd name="connsiteY5" fmla="*/ 31219 h 76107"/>
                        <a:gd name="connsiteX6" fmla="*/ 12007 w 76107"/>
                        <a:gd name="connsiteY6" fmla="*/ 10345 h 76107"/>
                        <a:gd name="connsiteX7" fmla="*/ 38054 w 76107"/>
                        <a:gd name="connsiteY7" fmla="*/ 0 h 76107"/>
                        <a:gd name="connsiteX8" fmla="*/ 76108 w 76107"/>
                        <a:gd name="connsiteY8" fmla="*/ 38054 h 76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107" h="76107">
                          <a:moveTo>
                            <a:pt x="76108" y="38054"/>
                          </a:moveTo>
                          <a:cubicBezTo>
                            <a:pt x="76108" y="42857"/>
                            <a:pt x="75184" y="47475"/>
                            <a:pt x="73521" y="51724"/>
                          </a:cubicBezTo>
                          <a:cubicBezTo>
                            <a:pt x="70750" y="59297"/>
                            <a:pt x="65209" y="65948"/>
                            <a:pt x="58373" y="70196"/>
                          </a:cubicBezTo>
                          <a:cubicBezTo>
                            <a:pt x="52462" y="73891"/>
                            <a:pt x="45628" y="76108"/>
                            <a:pt x="38054" y="76108"/>
                          </a:cubicBezTo>
                          <a:cubicBezTo>
                            <a:pt x="16995" y="76108"/>
                            <a:pt x="0" y="59113"/>
                            <a:pt x="0" y="38054"/>
                          </a:cubicBezTo>
                          <a:cubicBezTo>
                            <a:pt x="0" y="35652"/>
                            <a:pt x="184" y="33251"/>
                            <a:pt x="739" y="31219"/>
                          </a:cubicBezTo>
                          <a:cubicBezTo>
                            <a:pt x="2217" y="22906"/>
                            <a:pt x="6096" y="15887"/>
                            <a:pt x="12007" y="10345"/>
                          </a:cubicBezTo>
                          <a:cubicBezTo>
                            <a:pt x="18842" y="3879"/>
                            <a:pt x="27893" y="0"/>
                            <a:pt x="38054" y="0"/>
                          </a:cubicBezTo>
                          <a:cubicBezTo>
                            <a:pt x="59112" y="0"/>
                            <a:pt x="76108" y="16995"/>
                            <a:pt x="76108" y="38054"/>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64" name="Freeform: Shape 62"/>
                    <p:cNvSpPr/>
                    <p:nvPr/>
                  </p:nvSpPr>
                  <p:spPr>
                    <a:xfrm>
                      <a:off x="9842453" y="4255930"/>
                      <a:ext cx="75923" cy="75922"/>
                    </a:xfrm>
                    <a:custGeom>
                      <a:avLst/>
                      <a:gdLst>
                        <a:gd name="connsiteX0" fmla="*/ 75923 w 75923"/>
                        <a:gd name="connsiteY0" fmla="*/ 37869 h 75922"/>
                        <a:gd name="connsiteX1" fmla="*/ 38054 w 75923"/>
                        <a:gd name="connsiteY1" fmla="*/ 75923 h 75922"/>
                        <a:gd name="connsiteX2" fmla="*/ 13485 w 75923"/>
                        <a:gd name="connsiteY2" fmla="*/ 66687 h 75922"/>
                        <a:gd name="connsiteX3" fmla="*/ 923 w 75923"/>
                        <a:gd name="connsiteY3" fmla="*/ 46367 h 75922"/>
                        <a:gd name="connsiteX4" fmla="*/ 0 w 75923"/>
                        <a:gd name="connsiteY4" fmla="*/ 37869 h 75922"/>
                        <a:gd name="connsiteX5" fmla="*/ 38054 w 75923"/>
                        <a:gd name="connsiteY5" fmla="*/ 0 h 75922"/>
                        <a:gd name="connsiteX6" fmla="*/ 60036 w 75923"/>
                        <a:gd name="connsiteY6" fmla="*/ 7389 h 75922"/>
                        <a:gd name="connsiteX7" fmla="*/ 73891 w 75923"/>
                        <a:gd name="connsiteY7" fmla="*/ 26601 h 75922"/>
                        <a:gd name="connsiteX8" fmla="*/ 75738 w 75923"/>
                        <a:gd name="connsiteY8" fmla="*/ 37869 h 7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23" h="75922">
                          <a:moveTo>
                            <a:pt x="75923" y="37869"/>
                          </a:moveTo>
                          <a:cubicBezTo>
                            <a:pt x="75923" y="58928"/>
                            <a:pt x="58928" y="75923"/>
                            <a:pt x="38054" y="75923"/>
                          </a:cubicBezTo>
                          <a:cubicBezTo>
                            <a:pt x="28633" y="75923"/>
                            <a:pt x="20135" y="72598"/>
                            <a:pt x="13485" y="66687"/>
                          </a:cubicBezTo>
                          <a:cubicBezTo>
                            <a:pt x="7389" y="61699"/>
                            <a:pt x="2771" y="54310"/>
                            <a:pt x="923" y="46367"/>
                          </a:cubicBezTo>
                          <a:cubicBezTo>
                            <a:pt x="185" y="43596"/>
                            <a:pt x="0" y="40640"/>
                            <a:pt x="0" y="37869"/>
                          </a:cubicBezTo>
                          <a:cubicBezTo>
                            <a:pt x="0" y="16995"/>
                            <a:pt x="16995" y="0"/>
                            <a:pt x="38054" y="0"/>
                          </a:cubicBezTo>
                          <a:cubicBezTo>
                            <a:pt x="46367" y="0"/>
                            <a:pt x="53941" y="2586"/>
                            <a:pt x="60036" y="7389"/>
                          </a:cubicBezTo>
                          <a:cubicBezTo>
                            <a:pt x="66687" y="11823"/>
                            <a:pt x="71674" y="18473"/>
                            <a:pt x="73891" y="26601"/>
                          </a:cubicBezTo>
                          <a:cubicBezTo>
                            <a:pt x="74999" y="30110"/>
                            <a:pt x="75738" y="33990"/>
                            <a:pt x="75738" y="37869"/>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sp>
              <p:nvSpPr>
                <p:cNvPr id="58" name="TextBox 57"/>
                <p:cNvSpPr txBox="1"/>
                <p:nvPr/>
              </p:nvSpPr>
              <p:spPr>
                <a:xfrm>
                  <a:off x="1439873" y="2094579"/>
                  <a:ext cx="567037" cy="400110"/>
                </a:xfrm>
                <a:prstGeom prst="rect">
                  <a:avLst/>
                </a:prstGeom>
                <a:noFill/>
              </p:spPr>
              <p:txBody>
                <a:bodyPr wrap="square" rtlCol="0">
                  <a:spAutoFit/>
                </a:bodyPr>
                <a:lstStyle/>
                <a:p>
                  <a:pPr algn="l" rtl="0"/>
                  <a:r>
                    <a:rPr lang="en-US" sz="2000" dirty="0">
                      <a:solidFill>
                        <a:prstClr val="black"/>
                      </a:solidFill>
                      <a:latin typeface="Adobe Arabic" panose="02040503050201020203" pitchFamily="18" charset="-78"/>
                      <a:cs typeface="Adobe Arabic" panose="02040503050201020203" pitchFamily="18" charset="-78"/>
                    </a:rPr>
                    <a:t>04</a:t>
                  </a:r>
                  <a:endParaRPr lang="en-US" sz="2000" dirty="0">
                    <a:solidFill>
                      <a:prstClr val="black"/>
                    </a:solidFill>
                    <a:latin typeface="Adobe Arabic" panose="02040503050201020203" pitchFamily="18" charset="-78"/>
                    <a:cs typeface="Adobe Arabic" panose="02040503050201020203" pitchFamily="18" charset="-78"/>
                  </a:endParaRPr>
                </a:p>
              </p:txBody>
            </p:sp>
          </p:grpSp>
          <p:sp>
            <p:nvSpPr>
              <p:cNvPr id="56" name="TextBox 55"/>
              <p:cNvSpPr txBox="1"/>
              <p:nvPr/>
            </p:nvSpPr>
            <p:spPr>
              <a:xfrm>
                <a:off x="2402974" y="1616163"/>
                <a:ext cx="1099478" cy="879238"/>
              </a:xfrm>
              <a:prstGeom prst="rect">
                <a:avLst/>
              </a:prstGeom>
              <a:noFill/>
            </p:spPr>
            <p:txBody>
              <a:bodyPr wrap="square">
                <a:spAutoFit/>
              </a:bodyPr>
              <a:lstStyle/>
              <a:p>
                <a:pPr algn="ctr">
                  <a:lnSpc>
                    <a:spcPct val="115000"/>
                  </a:lnSpc>
                </a:pPr>
                <a:r>
                  <a:rPr lang="ar-EG" sz="2000" b="1" dirty="0">
                    <a:solidFill>
                      <a:prstClr val="black"/>
                    </a:solidFill>
                    <a:latin typeface="Alexandria" pitchFamily="2" charset="-78"/>
                    <a:ea typeface="Calibri" panose="020F0502020204030204" pitchFamily="34" charset="0"/>
                    <a:cs typeface="Alexandria" pitchFamily="2" charset="-78"/>
                  </a:rPr>
                  <a:t>تطوير المناهج التعليمية</a:t>
                </a:r>
                <a:endParaRPr lang="en-US" sz="2000" b="1" dirty="0">
                  <a:solidFill>
                    <a:prstClr val="black"/>
                  </a:solidFill>
                  <a:latin typeface="Alexandria" pitchFamily="2" charset="-78"/>
                  <a:ea typeface="Calibri" panose="020F0502020204030204" pitchFamily="34" charset="0"/>
                  <a:cs typeface="Alexandria" pitchFamily="2" charset="-78"/>
                </a:endParaRPr>
              </a:p>
            </p:txBody>
          </p:sp>
        </p:grpSp>
        <p:grpSp>
          <p:nvGrpSpPr>
            <p:cNvPr id="67" name="Group 66"/>
            <p:cNvGrpSpPr/>
            <p:nvPr/>
          </p:nvGrpSpPr>
          <p:grpSpPr>
            <a:xfrm>
              <a:off x="5439485" y="4152310"/>
              <a:ext cx="1979907" cy="1807377"/>
              <a:chOff x="7524492" y="3396126"/>
              <a:chExt cx="1662378" cy="1517518"/>
            </a:xfrm>
          </p:grpSpPr>
          <p:grpSp>
            <p:nvGrpSpPr>
              <p:cNvPr id="68" name="Group 67"/>
              <p:cNvGrpSpPr/>
              <p:nvPr/>
            </p:nvGrpSpPr>
            <p:grpSpPr>
              <a:xfrm>
                <a:off x="7524492" y="3396126"/>
                <a:ext cx="1662378" cy="1517518"/>
                <a:chOff x="6774540" y="4209224"/>
                <a:chExt cx="2052243" cy="1873410"/>
              </a:xfrm>
            </p:grpSpPr>
            <p:grpSp>
              <p:nvGrpSpPr>
                <p:cNvPr id="70" name="Graphic 2"/>
                <p:cNvGrpSpPr/>
                <p:nvPr/>
              </p:nvGrpSpPr>
              <p:grpSpPr>
                <a:xfrm>
                  <a:off x="6774540" y="4209224"/>
                  <a:ext cx="2052243" cy="1873410"/>
                  <a:chOff x="7596723" y="1981199"/>
                  <a:chExt cx="2842768" cy="2595048"/>
                </a:xfrm>
              </p:grpSpPr>
              <p:sp>
                <p:nvSpPr>
                  <p:cNvPr id="72" name="Freeform: Shape 70"/>
                  <p:cNvSpPr/>
                  <p:nvPr/>
                </p:nvSpPr>
                <p:spPr>
                  <a:xfrm>
                    <a:off x="7915563" y="1981199"/>
                    <a:ext cx="2000411" cy="2595048"/>
                  </a:xfrm>
                  <a:custGeom>
                    <a:avLst/>
                    <a:gdLst>
                      <a:gd name="connsiteX0" fmla="*/ 1297340 w 2000411"/>
                      <a:gd name="connsiteY0" fmla="*/ 2594680 h 2595048"/>
                      <a:gd name="connsiteX1" fmla="*/ 0 w 2000411"/>
                      <a:gd name="connsiteY1" fmla="*/ 1297340 h 2595048"/>
                      <a:gd name="connsiteX2" fmla="*/ 1297340 w 2000411"/>
                      <a:gd name="connsiteY2" fmla="*/ 0 h 2595048"/>
                      <a:gd name="connsiteX3" fmla="*/ 2000412 w 2000411"/>
                      <a:gd name="connsiteY3" fmla="*/ 207079 h 2595048"/>
                      <a:gd name="connsiteX4" fmla="*/ 1910819 w 2000411"/>
                      <a:gd name="connsiteY4" fmla="*/ 346179 h 2595048"/>
                      <a:gd name="connsiteX5" fmla="*/ 1297340 w 2000411"/>
                      <a:gd name="connsiteY5" fmla="*/ 165516 h 2595048"/>
                      <a:gd name="connsiteX6" fmla="*/ 165331 w 2000411"/>
                      <a:gd name="connsiteY6" fmla="*/ 1297525 h 2595048"/>
                      <a:gd name="connsiteX7" fmla="*/ 1297340 w 2000411"/>
                      <a:gd name="connsiteY7" fmla="*/ 2429534 h 2595048"/>
                      <a:gd name="connsiteX8" fmla="*/ 1894009 w 2000411"/>
                      <a:gd name="connsiteY8" fmla="*/ 2259584 h 2595048"/>
                      <a:gd name="connsiteX9" fmla="*/ 1981200 w 2000411"/>
                      <a:gd name="connsiteY9" fmla="*/ 2400162 h 2595048"/>
                      <a:gd name="connsiteX10" fmla="*/ 1297340 w 2000411"/>
                      <a:gd name="connsiteY10" fmla="*/ 2595049 h 259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0411" h="2595048">
                        <a:moveTo>
                          <a:pt x="1297340" y="2594680"/>
                        </a:moveTo>
                        <a:cubicBezTo>
                          <a:pt x="582076" y="2594680"/>
                          <a:pt x="0" y="2012604"/>
                          <a:pt x="0" y="1297340"/>
                        </a:cubicBezTo>
                        <a:cubicBezTo>
                          <a:pt x="0" y="582076"/>
                          <a:pt x="582076" y="0"/>
                          <a:pt x="1297340" y="0"/>
                        </a:cubicBezTo>
                        <a:cubicBezTo>
                          <a:pt x="1547276" y="0"/>
                          <a:pt x="1790377" y="71674"/>
                          <a:pt x="2000412" y="207079"/>
                        </a:cubicBezTo>
                        <a:lnTo>
                          <a:pt x="1910819" y="346179"/>
                        </a:lnTo>
                        <a:cubicBezTo>
                          <a:pt x="1727569" y="227953"/>
                          <a:pt x="1515503" y="165516"/>
                          <a:pt x="1297340" y="165516"/>
                        </a:cubicBezTo>
                        <a:cubicBezTo>
                          <a:pt x="673146" y="165516"/>
                          <a:pt x="165331" y="673331"/>
                          <a:pt x="165331" y="1297525"/>
                        </a:cubicBezTo>
                        <a:cubicBezTo>
                          <a:pt x="165331" y="1921718"/>
                          <a:pt x="673146" y="2429534"/>
                          <a:pt x="1297340" y="2429534"/>
                        </a:cubicBezTo>
                        <a:cubicBezTo>
                          <a:pt x="1508298" y="2429534"/>
                          <a:pt x="1714639" y="2370790"/>
                          <a:pt x="1894009" y="2259584"/>
                        </a:cubicBezTo>
                        <a:lnTo>
                          <a:pt x="1981200" y="2400162"/>
                        </a:lnTo>
                        <a:cubicBezTo>
                          <a:pt x="1775599" y="2527624"/>
                          <a:pt x="1539148" y="2595049"/>
                          <a:pt x="1297340" y="2595049"/>
                        </a:cubicBezTo>
                        <a:close/>
                      </a:path>
                    </a:pathLst>
                  </a:custGeom>
                  <a:solidFill>
                    <a:srgbClr val="11656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nvGrpSpPr>
                  <p:cNvPr id="73" name="Graphic 2"/>
                  <p:cNvGrpSpPr/>
                  <p:nvPr/>
                </p:nvGrpSpPr>
                <p:grpSpPr>
                  <a:xfrm>
                    <a:off x="7596723" y="2925894"/>
                    <a:ext cx="785460" cy="785460"/>
                    <a:chOff x="7596723" y="2925894"/>
                    <a:chExt cx="785460" cy="785460"/>
                  </a:xfrm>
                </p:grpSpPr>
                <p:sp>
                  <p:nvSpPr>
                    <p:cNvPr id="78" name="Freeform: Shape 76"/>
                    <p:cNvSpPr/>
                    <p:nvPr/>
                  </p:nvSpPr>
                  <p:spPr>
                    <a:xfrm>
                      <a:off x="7632006" y="2961546"/>
                      <a:ext cx="714525" cy="714525"/>
                    </a:xfrm>
                    <a:custGeom>
                      <a:avLst/>
                      <a:gdLst>
                        <a:gd name="connsiteX0" fmla="*/ 714525 w 714525"/>
                        <a:gd name="connsiteY0" fmla="*/ 357263 h 714525"/>
                        <a:gd name="connsiteX1" fmla="*/ 357262 w 714525"/>
                        <a:gd name="connsiteY1" fmla="*/ 714525 h 714525"/>
                        <a:gd name="connsiteX2" fmla="*/ 0 w 714525"/>
                        <a:gd name="connsiteY2" fmla="*/ 357263 h 714525"/>
                        <a:gd name="connsiteX3" fmla="*/ 357262 w 714525"/>
                        <a:gd name="connsiteY3" fmla="*/ 0 h 714525"/>
                        <a:gd name="connsiteX4" fmla="*/ 714525 w 714525"/>
                        <a:gd name="connsiteY4" fmla="*/ 357263 h 7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525" h="714525">
                          <a:moveTo>
                            <a:pt x="714525" y="357263"/>
                          </a:moveTo>
                          <a:cubicBezTo>
                            <a:pt x="714525" y="554573"/>
                            <a:pt x="554573" y="714525"/>
                            <a:pt x="357262" y="714525"/>
                          </a:cubicBezTo>
                          <a:cubicBezTo>
                            <a:pt x="159952" y="714525"/>
                            <a:pt x="0" y="554573"/>
                            <a:pt x="0" y="357263"/>
                          </a:cubicBezTo>
                          <a:cubicBezTo>
                            <a:pt x="0" y="159952"/>
                            <a:pt x="159952" y="0"/>
                            <a:pt x="357262" y="0"/>
                          </a:cubicBezTo>
                          <a:cubicBezTo>
                            <a:pt x="554573" y="0"/>
                            <a:pt x="714525" y="159952"/>
                            <a:pt x="714525" y="357263"/>
                          </a:cubicBezTo>
                          <a:close/>
                        </a:path>
                      </a:pathLst>
                    </a:custGeom>
                    <a:solidFill>
                      <a:srgbClr val="FFFFFF"/>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79" name="Freeform: Shape 77"/>
                    <p:cNvSpPr/>
                    <p:nvPr/>
                  </p:nvSpPr>
                  <p:spPr>
                    <a:xfrm>
                      <a:off x="7596723" y="2925894"/>
                      <a:ext cx="785460" cy="785460"/>
                    </a:xfrm>
                    <a:custGeom>
                      <a:avLst/>
                      <a:gdLst>
                        <a:gd name="connsiteX0" fmla="*/ 392730 w 785460"/>
                        <a:gd name="connsiteY0" fmla="*/ 785461 h 785460"/>
                        <a:gd name="connsiteX1" fmla="*/ 0 w 785460"/>
                        <a:gd name="connsiteY1" fmla="*/ 392730 h 785460"/>
                        <a:gd name="connsiteX2" fmla="*/ 392730 w 785460"/>
                        <a:gd name="connsiteY2" fmla="*/ 0 h 785460"/>
                        <a:gd name="connsiteX3" fmla="*/ 785461 w 785460"/>
                        <a:gd name="connsiteY3" fmla="*/ 392730 h 785460"/>
                        <a:gd name="connsiteX4" fmla="*/ 392730 w 785460"/>
                        <a:gd name="connsiteY4" fmla="*/ 785461 h 785460"/>
                        <a:gd name="connsiteX5" fmla="*/ 392730 w 785460"/>
                        <a:gd name="connsiteY5" fmla="*/ 70935 h 785460"/>
                        <a:gd name="connsiteX6" fmla="*/ 70935 w 785460"/>
                        <a:gd name="connsiteY6" fmla="*/ 392730 h 785460"/>
                        <a:gd name="connsiteX7" fmla="*/ 392730 w 785460"/>
                        <a:gd name="connsiteY7" fmla="*/ 714525 h 785460"/>
                        <a:gd name="connsiteX8" fmla="*/ 714526 w 785460"/>
                        <a:gd name="connsiteY8" fmla="*/ 392730 h 785460"/>
                        <a:gd name="connsiteX9" fmla="*/ 392730 w 785460"/>
                        <a:gd name="connsiteY9" fmla="*/ 70935 h 785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460" h="785460">
                          <a:moveTo>
                            <a:pt x="392730" y="785461"/>
                          </a:moveTo>
                          <a:cubicBezTo>
                            <a:pt x="176230" y="785461"/>
                            <a:pt x="0" y="609231"/>
                            <a:pt x="0" y="392730"/>
                          </a:cubicBezTo>
                          <a:cubicBezTo>
                            <a:pt x="0" y="176230"/>
                            <a:pt x="176230" y="0"/>
                            <a:pt x="392730" y="0"/>
                          </a:cubicBezTo>
                          <a:cubicBezTo>
                            <a:pt x="609231" y="0"/>
                            <a:pt x="785461" y="176230"/>
                            <a:pt x="785461" y="392730"/>
                          </a:cubicBezTo>
                          <a:cubicBezTo>
                            <a:pt x="785461" y="609231"/>
                            <a:pt x="609231" y="785461"/>
                            <a:pt x="392730" y="785461"/>
                          </a:cubicBezTo>
                          <a:close/>
                          <a:moveTo>
                            <a:pt x="392730" y="70935"/>
                          </a:moveTo>
                          <a:cubicBezTo>
                            <a:pt x="215208" y="70935"/>
                            <a:pt x="70935" y="215207"/>
                            <a:pt x="70935" y="392730"/>
                          </a:cubicBezTo>
                          <a:cubicBezTo>
                            <a:pt x="70935" y="570253"/>
                            <a:pt x="215208" y="714525"/>
                            <a:pt x="392730" y="714525"/>
                          </a:cubicBezTo>
                          <a:cubicBezTo>
                            <a:pt x="570253" y="714525"/>
                            <a:pt x="714526" y="570253"/>
                            <a:pt x="714526" y="392730"/>
                          </a:cubicBezTo>
                          <a:cubicBezTo>
                            <a:pt x="714526" y="215207"/>
                            <a:pt x="570253" y="70935"/>
                            <a:pt x="392730" y="70935"/>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nvGrpSpPr>
                  <p:cNvPr id="74" name="Graphic 2"/>
                  <p:cNvGrpSpPr/>
                  <p:nvPr/>
                </p:nvGrpSpPr>
                <p:grpSpPr>
                  <a:xfrm>
                    <a:off x="9842453" y="2230211"/>
                    <a:ext cx="597038" cy="2101642"/>
                    <a:chOff x="9842453" y="2230211"/>
                    <a:chExt cx="597038" cy="2101642"/>
                  </a:xfrm>
                  <a:solidFill>
                    <a:srgbClr val="292929"/>
                  </a:solidFill>
                </p:grpSpPr>
                <p:sp>
                  <p:nvSpPr>
                    <p:cNvPr id="75" name="Freeform: Shape 73"/>
                    <p:cNvSpPr/>
                    <p:nvPr/>
                  </p:nvSpPr>
                  <p:spPr>
                    <a:xfrm>
                      <a:off x="9843561" y="2240556"/>
                      <a:ext cx="595930" cy="2082246"/>
                    </a:xfrm>
                    <a:custGeom>
                      <a:avLst/>
                      <a:gdLst>
                        <a:gd name="connsiteX0" fmla="*/ 83681 w 595930"/>
                        <a:gd name="connsiteY0" fmla="*/ 41379 h 2082246"/>
                        <a:gd name="connsiteX1" fmla="*/ 22168 w 595930"/>
                        <a:gd name="connsiteY1" fmla="*/ 0 h 2082246"/>
                        <a:gd name="connsiteX2" fmla="*/ 10899 w 595930"/>
                        <a:gd name="connsiteY2" fmla="*/ 20874 h 2082246"/>
                        <a:gd name="connsiteX3" fmla="*/ 68534 w 595930"/>
                        <a:gd name="connsiteY3" fmla="*/ 59852 h 2082246"/>
                        <a:gd name="connsiteX4" fmla="*/ 572285 w 595930"/>
                        <a:gd name="connsiteY4" fmla="*/ 1037983 h 2082246"/>
                        <a:gd name="connsiteX5" fmla="*/ 59113 w 595930"/>
                        <a:gd name="connsiteY5" fmla="*/ 2022949 h 2082246"/>
                        <a:gd name="connsiteX6" fmla="*/ 0 w 595930"/>
                        <a:gd name="connsiteY6" fmla="*/ 2061926 h 2082246"/>
                        <a:gd name="connsiteX7" fmla="*/ 12561 w 595930"/>
                        <a:gd name="connsiteY7" fmla="*/ 2082246 h 2082246"/>
                        <a:gd name="connsiteX8" fmla="*/ 72968 w 595930"/>
                        <a:gd name="connsiteY8" fmla="*/ 2042160 h 2082246"/>
                        <a:gd name="connsiteX9" fmla="*/ 595930 w 595930"/>
                        <a:gd name="connsiteY9" fmla="*/ 1038167 h 2082246"/>
                        <a:gd name="connsiteX10" fmla="*/ 83681 w 595930"/>
                        <a:gd name="connsiteY10" fmla="*/ 41748 h 208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5930" h="2082246">
                          <a:moveTo>
                            <a:pt x="83681" y="41379"/>
                          </a:moveTo>
                          <a:cubicBezTo>
                            <a:pt x="63546" y="26970"/>
                            <a:pt x="43226" y="13300"/>
                            <a:pt x="22168" y="0"/>
                          </a:cubicBezTo>
                          <a:cubicBezTo>
                            <a:pt x="16256" y="5357"/>
                            <a:pt x="12192" y="12561"/>
                            <a:pt x="10899" y="20874"/>
                          </a:cubicBezTo>
                          <a:cubicBezTo>
                            <a:pt x="30480" y="33436"/>
                            <a:pt x="49692" y="46367"/>
                            <a:pt x="68534" y="59852"/>
                          </a:cubicBezTo>
                          <a:cubicBezTo>
                            <a:pt x="373334" y="278199"/>
                            <a:pt x="572285" y="635277"/>
                            <a:pt x="572285" y="1037983"/>
                          </a:cubicBezTo>
                          <a:cubicBezTo>
                            <a:pt x="572285" y="1440688"/>
                            <a:pt x="369270" y="1805340"/>
                            <a:pt x="59113" y="2022949"/>
                          </a:cubicBezTo>
                          <a:cubicBezTo>
                            <a:pt x="39901" y="2036618"/>
                            <a:pt x="20135" y="2049734"/>
                            <a:pt x="0" y="2061926"/>
                          </a:cubicBezTo>
                          <a:cubicBezTo>
                            <a:pt x="1847" y="2070054"/>
                            <a:pt x="6466" y="2077258"/>
                            <a:pt x="12561" y="2082246"/>
                          </a:cubicBezTo>
                          <a:cubicBezTo>
                            <a:pt x="33066" y="2069500"/>
                            <a:pt x="53386" y="2056015"/>
                            <a:pt x="72968" y="2042160"/>
                          </a:cubicBezTo>
                          <a:cubicBezTo>
                            <a:pt x="388851" y="1820118"/>
                            <a:pt x="595930" y="1452880"/>
                            <a:pt x="595930" y="1038167"/>
                          </a:cubicBezTo>
                          <a:cubicBezTo>
                            <a:pt x="595930" y="623455"/>
                            <a:pt x="393654" y="264530"/>
                            <a:pt x="83681" y="41748"/>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76" name="Freeform: Shape 74"/>
                    <p:cNvSpPr/>
                    <p:nvPr/>
                  </p:nvSpPr>
                  <p:spPr>
                    <a:xfrm>
                      <a:off x="9853722" y="2230211"/>
                      <a:ext cx="76107" cy="76107"/>
                    </a:xfrm>
                    <a:custGeom>
                      <a:avLst/>
                      <a:gdLst>
                        <a:gd name="connsiteX0" fmla="*/ 76108 w 76107"/>
                        <a:gd name="connsiteY0" fmla="*/ 38054 h 76107"/>
                        <a:gd name="connsiteX1" fmla="*/ 73521 w 76107"/>
                        <a:gd name="connsiteY1" fmla="*/ 51724 h 76107"/>
                        <a:gd name="connsiteX2" fmla="*/ 58373 w 76107"/>
                        <a:gd name="connsiteY2" fmla="*/ 70196 h 76107"/>
                        <a:gd name="connsiteX3" fmla="*/ 38054 w 76107"/>
                        <a:gd name="connsiteY3" fmla="*/ 76108 h 76107"/>
                        <a:gd name="connsiteX4" fmla="*/ 0 w 76107"/>
                        <a:gd name="connsiteY4" fmla="*/ 38054 h 76107"/>
                        <a:gd name="connsiteX5" fmla="*/ 739 w 76107"/>
                        <a:gd name="connsiteY5" fmla="*/ 31219 h 76107"/>
                        <a:gd name="connsiteX6" fmla="*/ 12007 w 76107"/>
                        <a:gd name="connsiteY6" fmla="*/ 10345 h 76107"/>
                        <a:gd name="connsiteX7" fmla="*/ 38054 w 76107"/>
                        <a:gd name="connsiteY7" fmla="*/ 0 h 76107"/>
                        <a:gd name="connsiteX8" fmla="*/ 76108 w 76107"/>
                        <a:gd name="connsiteY8" fmla="*/ 38054 h 76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107" h="76107">
                          <a:moveTo>
                            <a:pt x="76108" y="38054"/>
                          </a:moveTo>
                          <a:cubicBezTo>
                            <a:pt x="76108" y="42857"/>
                            <a:pt x="75184" y="47475"/>
                            <a:pt x="73521" y="51724"/>
                          </a:cubicBezTo>
                          <a:cubicBezTo>
                            <a:pt x="70750" y="59297"/>
                            <a:pt x="65209" y="65948"/>
                            <a:pt x="58373" y="70196"/>
                          </a:cubicBezTo>
                          <a:cubicBezTo>
                            <a:pt x="52462" y="73891"/>
                            <a:pt x="45628" y="76108"/>
                            <a:pt x="38054" y="76108"/>
                          </a:cubicBezTo>
                          <a:cubicBezTo>
                            <a:pt x="16995" y="76108"/>
                            <a:pt x="0" y="59113"/>
                            <a:pt x="0" y="38054"/>
                          </a:cubicBezTo>
                          <a:cubicBezTo>
                            <a:pt x="0" y="35652"/>
                            <a:pt x="184" y="33251"/>
                            <a:pt x="739" y="31219"/>
                          </a:cubicBezTo>
                          <a:cubicBezTo>
                            <a:pt x="2217" y="22906"/>
                            <a:pt x="6096" y="15887"/>
                            <a:pt x="12007" y="10345"/>
                          </a:cubicBezTo>
                          <a:cubicBezTo>
                            <a:pt x="18842" y="3879"/>
                            <a:pt x="27893" y="0"/>
                            <a:pt x="38054" y="0"/>
                          </a:cubicBezTo>
                          <a:cubicBezTo>
                            <a:pt x="59112" y="0"/>
                            <a:pt x="76108" y="16995"/>
                            <a:pt x="76108" y="38054"/>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77" name="Freeform: Shape 75"/>
                    <p:cNvSpPr/>
                    <p:nvPr/>
                  </p:nvSpPr>
                  <p:spPr>
                    <a:xfrm>
                      <a:off x="9842453" y="4255930"/>
                      <a:ext cx="75923" cy="75922"/>
                    </a:xfrm>
                    <a:custGeom>
                      <a:avLst/>
                      <a:gdLst>
                        <a:gd name="connsiteX0" fmla="*/ 75923 w 75923"/>
                        <a:gd name="connsiteY0" fmla="*/ 37869 h 75922"/>
                        <a:gd name="connsiteX1" fmla="*/ 38054 w 75923"/>
                        <a:gd name="connsiteY1" fmla="*/ 75923 h 75922"/>
                        <a:gd name="connsiteX2" fmla="*/ 13485 w 75923"/>
                        <a:gd name="connsiteY2" fmla="*/ 66687 h 75922"/>
                        <a:gd name="connsiteX3" fmla="*/ 923 w 75923"/>
                        <a:gd name="connsiteY3" fmla="*/ 46367 h 75922"/>
                        <a:gd name="connsiteX4" fmla="*/ 0 w 75923"/>
                        <a:gd name="connsiteY4" fmla="*/ 37869 h 75922"/>
                        <a:gd name="connsiteX5" fmla="*/ 38054 w 75923"/>
                        <a:gd name="connsiteY5" fmla="*/ 0 h 75922"/>
                        <a:gd name="connsiteX6" fmla="*/ 60036 w 75923"/>
                        <a:gd name="connsiteY6" fmla="*/ 7389 h 75922"/>
                        <a:gd name="connsiteX7" fmla="*/ 73891 w 75923"/>
                        <a:gd name="connsiteY7" fmla="*/ 26601 h 75922"/>
                        <a:gd name="connsiteX8" fmla="*/ 75738 w 75923"/>
                        <a:gd name="connsiteY8" fmla="*/ 37869 h 7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23" h="75922">
                          <a:moveTo>
                            <a:pt x="75923" y="37869"/>
                          </a:moveTo>
                          <a:cubicBezTo>
                            <a:pt x="75923" y="58928"/>
                            <a:pt x="58928" y="75923"/>
                            <a:pt x="38054" y="75923"/>
                          </a:cubicBezTo>
                          <a:cubicBezTo>
                            <a:pt x="28633" y="75923"/>
                            <a:pt x="20135" y="72598"/>
                            <a:pt x="13485" y="66687"/>
                          </a:cubicBezTo>
                          <a:cubicBezTo>
                            <a:pt x="7389" y="61699"/>
                            <a:pt x="2771" y="54310"/>
                            <a:pt x="923" y="46367"/>
                          </a:cubicBezTo>
                          <a:cubicBezTo>
                            <a:pt x="185" y="43596"/>
                            <a:pt x="0" y="40640"/>
                            <a:pt x="0" y="37869"/>
                          </a:cubicBezTo>
                          <a:cubicBezTo>
                            <a:pt x="0" y="16995"/>
                            <a:pt x="16995" y="0"/>
                            <a:pt x="38054" y="0"/>
                          </a:cubicBezTo>
                          <a:cubicBezTo>
                            <a:pt x="46367" y="0"/>
                            <a:pt x="53941" y="2586"/>
                            <a:pt x="60036" y="7389"/>
                          </a:cubicBezTo>
                          <a:cubicBezTo>
                            <a:pt x="66687" y="11823"/>
                            <a:pt x="71674" y="18473"/>
                            <a:pt x="73891" y="26601"/>
                          </a:cubicBezTo>
                          <a:cubicBezTo>
                            <a:pt x="74999" y="30110"/>
                            <a:pt x="75738" y="33990"/>
                            <a:pt x="75738" y="37869"/>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sp>
              <p:nvSpPr>
                <p:cNvPr id="71" name="TextBox 70"/>
                <p:cNvSpPr txBox="1"/>
                <p:nvPr/>
              </p:nvSpPr>
              <p:spPr>
                <a:xfrm>
                  <a:off x="6850088" y="4990068"/>
                  <a:ext cx="567037" cy="400110"/>
                </a:xfrm>
                <a:prstGeom prst="rect">
                  <a:avLst/>
                </a:prstGeom>
                <a:noFill/>
              </p:spPr>
              <p:txBody>
                <a:bodyPr wrap="square" rtlCol="0">
                  <a:spAutoFit/>
                </a:bodyPr>
                <a:lstStyle/>
                <a:p>
                  <a:pPr algn="l" rtl="0"/>
                  <a:r>
                    <a:rPr lang="en-US" sz="2000" dirty="0">
                      <a:solidFill>
                        <a:prstClr val="black"/>
                      </a:solidFill>
                      <a:latin typeface="Adobe Arabic" panose="02040503050201020203" pitchFamily="18" charset="-78"/>
                      <a:cs typeface="Adobe Arabic" panose="02040503050201020203" pitchFamily="18" charset="-78"/>
                    </a:rPr>
                    <a:t>05</a:t>
                  </a:r>
                  <a:endParaRPr lang="en-US" sz="2000" dirty="0">
                    <a:solidFill>
                      <a:prstClr val="black"/>
                    </a:solidFill>
                    <a:latin typeface="Adobe Arabic" panose="02040503050201020203" pitchFamily="18" charset="-78"/>
                    <a:cs typeface="Adobe Arabic" panose="02040503050201020203" pitchFamily="18" charset="-78"/>
                  </a:endParaRPr>
                </a:p>
              </p:txBody>
            </p:sp>
          </p:grpSp>
          <p:sp>
            <p:nvSpPr>
              <p:cNvPr id="69" name="TextBox 68"/>
              <p:cNvSpPr txBox="1"/>
              <p:nvPr/>
            </p:nvSpPr>
            <p:spPr>
              <a:xfrm>
                <a:off x="7941916" y="3812123"/>
                <a:ext cx="1099478" cy="603602"/>
              </a:xfrm>
              <a:prstGeom prst="rect">
                <a:avLst/>
              </a:prstGeom>
              <a:noFill/>
            </p:spPr>
            <p:txBody>
              <a:bodyPr wrap="square">
                <a:spAutoFit/>
              </a:bodyPr>
              <a:lstStyle/>
              <a:p>
                <a:pPr algn="ctr">
                  <a:lnSpc>
                    <a:spcPct val="115000"/>
                  </a:lnSpc>
                </a:pPr>
                <a:r>
                  <a:rPr lang="ar-EG" sz="2000" b="1" dirty="0">
                    <a:solidFill>
                      <a:prstClr val="black"/>
                    </a:solidFill>
                    <a:latin typeface="Alexandria" pitchFamily="2" charset="-78"/>
                    <a:ea typeface="Calibri" panose="020F0502020204030204" pitchFamily="34" charset="0"/>
                    <a:cs typeface="Alexandria" pitchFamily="2" charset="-78"/>
                  </a:rPr>
                  <a:t>قصص نجاح</a:t>
                </a:r>
                <a:endParaRPr lang="en-US" sz="2000" b="1" dirty="0">
                  <a:solidFill>
                    <a:prstClr val="black"/>
                  </a:solidFill>
                  <a:latin typeface="Alexandria" pitchFamily="2" charset="-78"/>
                  <a:ea typeface="Calibri" panose="020F0502020204030204" pitchFamily="34" charset="0"/>
                  <a:cs typeface="Alexandria" pitchFamily="2" charset="-78"/>
                </a:endParaRPr>
              </a:p>
            </p:txBody>
          </p:sp>
        </p:grpSp>
        <p:grpSp>
          <p:nvGrpSpPr>
            <p:cNvPr id="80" name="Group 79"/>
            <p:cNvGrpSpPr/>
            <p:nvPr/>
          </p:nvGrpSpPr>
          <p:grpSpPr>
            <a:xfrm>
              <a:off x="3246034" y="4152310"/>
              <a:ext cx="1979907" cy="1807377"/>
              <a:chOff x="5200097" y="3396126"/>
              <a:chExt cx="1662378" cy="1517518"/>
            </a:xfrm>
          </p:grpSpPr>
          <p:grpSp>
            <p:nvGrpSpPr>
              <p:cNvPr id="81" name="Group 80"/>
              <p:cNvGrpSpPr/>
              <p:nvPr/>
            </p:nvGrpSpPr>
            <p:grpSpPr>
              <a:xfrm>
                <a:off x="5200097" y="3396126"/>
                <a:ext cx="1662378" cy="1517518"/>
                <a:chOff x="4043757" y="4110372"/>
                <a:chExt cx="2052243" cy="1873410"/>
              </a:xfrm>
            </p:grpSpPr>
            <p:grpSp>
              <p:nvGrpSpPr>
                <p:cNvPr id="83" name="Graphic 2"/>
                <p:cNvGrpSpPr/>
                <p:nvPr/>
              </p:nvGrpSpPr>
              <p:grpSpPr>
                <a:xfrm>
                  <a:off x="4043757" y="4110372"/>
                  <a:ext cx="2052243" cy="1873410"/>
                  <a:chOff x="7596723" y="1981199"/>
                  <a:chExt cx="2842768" cy="2595048"/>
                </a:xfrm>
              </p:grpSpPr>
              <p:sp>
                <p:nvSpPr>
                  <p:cNvPr id="85" name="Freeform: Shape 83"/>
                  <p:cNvSpPr/>
                  <p:nvPr/>
                </p:nvSpPr>
                <p:spPr>
                  <a:xfrm>
                    <a:off x="7915563" y="1981199"/>
                    <a:ext cx="2000411" cy="2595048"/>
                  </a:xfrm>
                  <a:custGeom>
                    <a:avLst/>
                    <a:gdLst>
                      <a:gd name="connsiteX0" fmla="*/ 1297340 w 2000411"/>
                      <a:gd name="connsiteY0" fmla="*/ 2594680 h 2595048"/>
                      <a:gd name="connsiteX1" fmla="*/ 0 w 2000411"/>
                      <a:gd name="connsiteY1" fmla="*/ 1297340 h 2595048"/>
                      <a:gd name="connsiteX2" fmla="*/ 1297340 w 2000411"/>
                      <a:gd name="connsiteY2" fmla="*/ 0 h 2595048"/>
                      <a:gd name="connsiteX3" fmla="*/ 2000412 w 2000411"/>
                      <a:gd name="connsiteY3" fmla="*/ 207079 h 2595048"/>
                      <a:gd name="connsiteX4" fmla="*/ 1910819 w 2000411"/>
                      <a:gd name="connsiteY4" fmla="*/ 346179 h 2595048"/>
                      <a:gd name="connsiteX5" fmla="*/ 1297340 w 2000411"/>
                      <a:gd name="connsiteY5" fmla="*/ 165516 h 2595048"/>
                      <a:gd name="connsiteX6" fmla="*/ 165331 w 2000411"/>
                      <a:gd name="connsiteY6" fmla="*/ 1297525 h 2595048"/>
                      <a:gd name="connsiteX7" fmla="*/ 1297340 w 2000411"/>
                      <a:gd name="connsiteY7" fmla="*/ 2429534 h 2595048"/>
                      <a:gd name="connsiteX8" fmla="*/ 1894009 w 2000411"/>
                      <a:gd name="connsiteY8" fmla="*/ 2259584 h 2595048"/>
                      <a:gd name="connsiteX9" fmla="*/ 1981200 w 2000411"/>
                      <a:gd name="connsiteY9" fmla="*/ 2400162 h 2595048"/>
                      <a:gd name="connsiteX10" fmla="*/ 1297340 w 2000411"/>
                      <a:gd name="connsiteY10" fmla="*/ 2595049 h 259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0411" h="2595048">
                        <a:moveTo>
                          <a:pt x="1297340" y="2594680"/>
                        </a:moveTo>
                        <a:cubicBezTo>
                          <a:pt x="582076" y="2594680"/>
                          <a:pt x="0" y="2012604"/>
                          <a:pt x="0" y="1297340"/>
                        </a:cubicBezTo>
                        <a:cubicBezTo>
                          <a:pt x="0" y="582076"/>
                          <a:pt x="582076" y="0"/>
                          <a:pt x="1297340" y="0"/>
                        </a:cubicBezTo>
                        <a:cubicBezTo>
                          <a:pt x="1547276" y="0"/>
                          <a:pt x="1790377" y="71674"/>
                          <a:pt x="2000412" y="207079"/>
                        </a:cubicBezTo>
                        <a:lnTo>
                          <a:pt x="1910819" y="346179"/>
                        </a:lnTo>
                        <a:cubicBezTo>
                          <a:pt x="1727569" y="227953"/>
                          <a:pt x="1515503" y="165516"/>
                          <a:pt x="1297340" y="165516"/>
                        </a:cubicBezTo>
                        <a:cubicBezTo>
                          <a:pt x="673146" y="165516"/>
                          <a:pt x="165331" y="673331"/>
                          <a:pt x="165331" y="1297525"/>
                        </a:cubicBezTo>
                        <a:cubicBezTo>
                          <a:pt x="165331" y="1921718"/>
                          <a:pt x="673146" y="2429534"/>
                          <a:pt x="1297340" y="2429534"/>
                        </a:cubicBezTo>
                        <a:cubicBezTo>
                          <a:pt x="1508298" y="2429534"/>
                          <a:pt x="1714639" y="2370790"/>
                          <a:pt x="1894009" y="2259584"/>
                        </a:cubicBezTo>
                        <a:lnTo>
                          <a:pt x="1981200" y="2400162"/>
                        </a:lnTo>
                        <a:cubicBezTo>
                          <a:pt x="1775599" y="2527624"/>
                          <a:pt x="1539148" y="2595049"/>
                          <a:pt x="1297340" y="2595049"/>
                        </a:cubicBezTo>
                        <a:close/>
                      </a:path>
                    </a:pathLst>
                  </a:custGeom>
                  <a:solidFill>
                    <a:srgbClr val="FFD966"/>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nvGrpSpPr>
                  <p:cNvPr id="86" name="Graphic 2"/>
                  <p:cNvGrpSpPr/>
                  <p:nvPr/>
                </p:nvGrpSpPr>
                <p:grpSpPr>
                  <a:xfrm>
                    <a:off x="7596723" y="2925894"/>
                    <a:ext cx="785460" cy="785460"/>
                    <a:chOff x="7596723" y="2925894"/>
                    <a:chExt cx="785460" cy="785460"/>
                  </a:xfrm>
                </p:grpSpPr>
                <p:sp>
                  <p:nvSpPr>
                    <p:cNvPr id="91" name="Freeform: Shape 89"/>
                    <p:cNvSpPr/>
                    <p:nvPr/>
                  </p:nvSpPr>
                  <p:spPr>
                    <a:xfrm>
                      <a:off x="7632006" y="2961546"/>
                      <a:ext cx="714525" cy="714525"/>
                    </a:xfrm>
                    <a:custGeom>
                      <a:avLst/>
                      <a:gdLst>
                        <a:gd name="connsiteX0" fmla="*/ 714525 w 714525"/>
                        <a:gd name="connsiteY0" fmla="*/ 357263 h 714525"/>
                        <a:gd name="connsiteX1" fmla="*/ 357262 w 714525"/>
                        <a:gd name="connsiteY1" fmla="*/ 714525 h 714525"/>
                        <a:gd name="connsiteX2" fmla="*/ 0 w 714525"/>
                        <a:gd name="connsiteY2" fmla="*/ 357263 h 714525"/>
                        <a:gd name="connsiteX3" fmla="*/ 357262 w 714525"/>
                        <a:gd name="connsiteY3" fmla="*/ 0 h 714525"/>
                        <a:gd name="connsiteX4" fmla="*/ 714525 w 714525"/>
                        <a:gd name="connsiteY4" fmla="*/ 357263 h 714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525" h="714525">
                          <a:moveTo>
                            <a:pt x="714525" y="357263"/>
                          </a:moveTo>
                          <a:cubicBezTo>
                            <a:pt x="714525" y="554573"/>
                            <a:pt x="554573" y="714525"/>
                            <a:pt x="357262" y="714525"/>
                          </a:cubicBezTo>
                          <a:cubicBezTo>
                            <a:pt x="159952" y="714525"/>
                            <a:pt x="0" y="554573"/>
                            <a:pt x="0" y="357263"/>
                          </a:cubicBezTo>
                          <a:cubicBezTo>
                            <a:pt x="0" y="159952"/>
                            <a:pt x="159952" y="0"/>
                            <a:pt x="357262" y="0"/>
                          </a:cubicBezTo>
                          <a:cubicBezTo>
                            <a:pt x="554573" y="0"/>
                            <a:pt x="714525" y="159952"/>
                            <a:pt x="714525" y="357263"/>
                          </a:cubicBezTo>
                          <a:close/>
                        </a:path>
                      </a:pathLst>
                    </a:custGeom>
                    <a:solidFill>
                      <a:srgbClr val="FFFFFF"/>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92" name="Freeform: Shape 90"/>
                    <p:cNvSpPr/>
                    <p:nvPr/>
                  </p:nvSpPr>
                  <p:spPr>
                    <a:xfrm>
                      <a:off x="7596723" y="2925894"/>
                      <a:ext cx="785460" cy="785460"/>
                    </a:xfrm>
                    <a:custGeom>
                      <a:avLst/>
                      <a:gdLst>
                        <a:gd name="connsiteX0" fmla="*/ 392730 w 785460"/>
                        <a:gd name="connsiteY0" fmla="*/ 785461 h 785460"/>
                        <a:gd name="connsiteX1" fmla="*/ 0 w 785460"/>
                        <a:gd name="connsiteY1" fmla="*/ 392730 h 785460"/>
                        <a:gd name="connsiteX2" fmla="*/ 392730 w 785460"/>
                        <a:gd name="connsiteY2" fmla="*/ 0 h 785460"/>
                        <a:gd name="connsiteX3" fmla="*/ 785461 w 785460"/>
                        <a:gd name="connsiteY3" fmla="*/ 392730 h 785460"/>
                        <a:gd name="connsiteX4" fmla="*/ 392730 w 785460"/>
                        <a:gd name="connsiteY4" fmla="*/ 785461 h 785460"/>
                        <a:gd name="connsiteX5" fmla="*/ 392730 w 785460"/>
                        <a:gd name="connsiteY5" fmla="*/ 70935 h 785460"/>
                        <a:gd name="connsiteX6" fmla="*/ 70935 w 785460"/>
                        <a:gd name="connsiteY6" fmla="*/ 392730 h 785460"/>
                        <a:gd name="connsiteX7" fmla="*/ 392730 w 785460"/>
                        <a:gd name="connsiteY7" fmla="*/ 714525 h 785460"/>
                        <a:gd name="connsiteX8" fmla="*/ 714526 w 785460"/>
                        <a:gd name="connsiteY8" fmla="*/ 392730 h 785460"/>
                        <a:gd name="connsiteX9" fmla="*/ 392730 w 785460"/>
                        <a:gd name="connsiteY9" fmla="*/ 70935 h 785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5460" h="785460">
                          <a:moveTo>
                            <a:pt x="392730" y="785461"/>
                          </a:moveTo>
                          <a:cubicBezTo>
                            <a:pt x="176230" y="785461"/>
                            <a:pt x="0" y="609231"/>
                            <a:pt x="0" y="392730"/>
                          </a:cubicBezTo>
                          <a:cubicBezTo>
                            <a:pt x="0" y="176230"/>
                            <a:pt x="176230" y="0"/>
                            <a:pt x="392730" y="0"/>
                          </a:cubicBezTo>
                          <a:cubicBezTo>
                            <a:pt x="609231" y="0"/>
                            <a:pt x="785461" y="176230"/>
                            <a:pt x="785461" y="392730"/>
                          </a:cubicBezTo>
                          <a:cubicBezTo>
                            <a:pt x="785461" y="609231"/>
                            <a:pt x="609231" y="785461"/>
                            <a:pt x="392730" y="785461"/>
                          </a:cubicBezTo>
                          <a:close/>
                          <a:moveTo>
                            <a:pt x="392730" y="70935"/>
                          </a:moveTo>
                          <a:cubicBezTo>
                            <a:pt x="215208" y="70935"/>
                            <a:pt x="70935" y="215207"/>
                            <a:pt x="70935" y="392730"/>
                          </a:cubicBezTo>
                          <a:cubicBezTo>
                            <a:pt x="70935" y="570253"/>
                            <a:pt x="215208" y="714525"/>
                            <a:pt x="392730" y="714525"/>
                          </a:cubicBezTo>
                          <a:cubicBezTo>
                            <a:pt x="570253" y="714525"/>
                            <a:pt x="714526" y="570253"/>
                            <a:pt x="714526" y="392730"/>
                          </a:cubicBezTo>
                          <a:cubicBezTo>
                            <a:pt x="714526" y="215207"/>
                            <a:pt x="570253" y="70935"/>
                            <a:pt x="392730" y="70935"/>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nvGrpSpPr>
                  <p:cNvPr id="87" name="Graphic 2"/>
                  <p:cNvGrpSpPr/>
                  <p:nvPr/>
                </p:nvGrpSpPr>
                <p:grpSpPr>
                  <a:xfrm>
                    <a:off x="9842453" y="2230211"/>
                    <a:ext cx="597038" cy="2101642"/>
                    <a:chOff x="9842453" y="2230211"/>
                    <a:chExt cx="597038" cy="2101642"/>
                  </a:xfrm>
                  <a:solidFill>
                    <a:srgbClr val="292929"/>
                  </a:solidFill>
                </p:grpSpPr>
                <p:sp>
                  <p:nvSpPr>
                    <p:cNvPr id="88" name="Freeform: Shape 86"/>
                    <p:cNvSpPr/>
                    <p:nvPr/>
                  </p:nvSpPr>
                  <p:spPr>
                    <a:xfrm>
                      <a:off x="9843561" y="2240556"/>
                      <a:ext cx="595930" cy="2082246"/>
                    </a:xfrm>
                    <a:custGeom>
                      <a:avLst/>
                      <a:gdLst>
                        <a:gd name="connsiteX0" fmla="*/ 83681 w 595930"/>
                        <a:gd name="connsiteY0" fmla="*/ 41379 h 2082246"/>
                        <a:gd name="connsiteX1" fmla="*/ 22168 w 595930"/>
                        <a:gd name="connsiteY1" fmla="*/ 0 h 2082246"/>
                        <a:gd name="connsiteX2" fmla="*/ 10899 w 595930"/>
                        <a:gd name="connsiteY2" fmla="*/ 20874 h 2082246"/>
                        <a:gd name="connsiteX3" fmla="*/ 68534 w 595930"/>
                        <a:gd name="connsiteY3" fmla="*/ 59852 h 2082246"/>
                        <a:gd name="connsiteX4" fmla="*/ 572285 w 595930"/>
                        <a:gd name="connsiteY4" fmla="*/ 1037983 h 2082246"/>
                        <a:gd name="connsiteX5" fmla="*/ 59113 w 595930"/>
                        <a:gd name="connsiteY5" fmla="*/ 2022949 h 2082246"/>
                        <a:gd name="connsiteX6" fmla="*/ 0 w 595930"/>
                        <a:gd name="connsiteY6" fmla="*/ 2061926 h 2082246"/>
                        <a:gd name="connsiteX7" fmla="*/ 12561 w 595930"/>
                        <a:gd name="connsiteY7" fmla="*/ 2082246 h 2082246"/>
                        <a:gd name="connsiteX8" fmla="*/ 72968 w 595930"/>
                        <a:gd name="connsiteY8" fmla="*/ 2042160 h 2082246"/>
                        <a:gd name="connsiteX9" fmla="*/ 595930 w 595930"/>
                        <a:gd name="connsiteY9" fmla="*/ 1038167 h 2082246"/>
                        <a:gd name="connsiteX10" fmla="*/ 83681 w 595930"/>
                        <a:gd name="connsiteY10" fmla="*/ 41748 h 208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95930" h="2082246">
                          <a:moveTo>
                            <a:pt x="83681" y="41379"/>
                          </a:moveTo>
                          <a:cubicBezTo>
                            <a:pt x="63546" y="26970"/>
                            <a:pt x="43226" y="13300"/>
                            <a:pt x="22168" y="0"/>
                          </a:cubicBezTo>
                          <a:cubicBezTo>
                            <a:pt x="16256" y="5357"/>
                            <a:pt x="12192" y="12561"/>
                            <a:pt x="10899" y="20874"/>
                          </a:cubicBezTo>
                          <a:cubicBezTo>
                            <a:pt x="30480" y="33436"/>
                            <a:pt x="49692" y="46367"/>
                            <a:pt x="68534" y="59852"/>
                          </a:cubicBezTo>
                          <a:cubicBezTo>
                            <a:pt x="373334" y="278199"/>
                            <a:pt x="572285" y="635277"/>
                            <a:pt x="572285" y="1037983"/>
                          </a:cubicBezTo>
                          <a:cubicBezTo>
                            <a:pt x="572285" y="1440688"/>
                            <a:pt x="369270" y="1805340"/>
                            <a:pt x="59113" y="2022949"/>
                          </a:cubicBezTo>
                          <a:cubicBezTo>
                            <a:pt x="39901" y="2036618"/>
                            <a:pt x="20135" y="2049734"/>
                            <a:pt x="0" y="2061926"/>
                          </a:cubicBezTo>
                          <a:cubicBezTo>
                            <a:pt x="1847" y="2070054"/>
                            <a:pt x="6466" y="2077258"/>
                            <a:pt x="12561" y="2082246"/>
                          </a:cubicBezTo>
                          <a:cubicBezTo>
                            <a:pt x="33066" y="2069500"/>
                            <a:pt x="53386" y="2056015"/>
                            <a:pt x="72968" y="2042160"/>
                          </a:cubicBezTo>
                          <a:cubicBezTo>
                            <a:pt x="388851" y="1820118"/>
                            <a:pt x="595930" y="1452880"/>
                            <a:pt x="595930" y="1038167"/>
                          </a:cubicBezTo>
                          <a:cubicBezTo>
                            <a:pt x="595930" y="623455"/>
                            <a:pt x="393654" y="264530"/>
                            <a:pt x="83681" y="41748"/>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89" name="Freeform: Shape 87"/>
                    <p:cNvSpPr/>
                    <p:nvPr/>
                  </p:nvSpPr>
                  <p:spPr>
                    <a:xfrm>
                      <a:off x="9853722" y="2230211"/>
                      <a:ext cx="76107" cy="76107"/>
                    </a:xfrm>
                    <a:custGeom>
                      <a:avLst/>
                      <a:gdLst>
                        <a:gd name="connsiteX0" fmla="*/ 76108 w 76107"/>
                        <a:gd name="connsiteY0" fmla="*/ 38054 h 76107"/>
                        <a:gd name="connsiteX1" fmla="*/ 73521 w 76107"/>
                        <a:gd name="connsiteY1" fmla="*/ 51724 h 76107"/>
                        <a:gd name="connsiteX2" fmla="*/ 58373 w 76107"/>
                        <a:gd name="connsiteY2" fmla="*/ 70196 h 76107"/>
                        <a:gd name="connsiteX3" fmla="*/ 38054 w 76107"/>
                        <a:gd name="connsiteY3" fmla="*/ 76108 h 76107"/>
                        <a:gd name="connsiteX4" fmla="*/ 0 w 76107"/>
                        <a:gd name="connsiteY4" fmla="*/ 38054 h 76107"/>
                        <a:gd name="connsiteX5" fmla="*/ 739 w 76107"/>
                        <a:gd name="connsiteY5" fmla="*/ 31219 h 76107"/>
                        <a:gd name="connsiteX6" fmla="*/ 12007 w 76107"/>
                        <a:gd name="connsiteY6" fmla="*/ 10345 h 76107"/>
                        <a:gd name="connsiteX7" fmla="*/ 38054 w 76107"/>
                        <a:gd name="connsiteY7" fmla="*/ 0 h 76107"/>
                        <a:gd name="connsiteX8" fmla="*/ 76108 w 76107"/>
                        <a:gd name="connsiteY8" fmla="*/ 38054 h 76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107" h="76107">
                          <a:moveTo>
                            <a:pt x="76108" y="38054"/>
                          </a:moveTo>
                          <a:cubicBezTo>
                            <a:pt x="76108" y="42857"/>
                            <a:pt x="75184" y="47475"/>
                            <a:pt x="73521" y="51724"/>
                          </a:cubicBezTo>
                          <a:cubicBezTo>
                            <a:pt x="70750" y="59297"/>
                            <a:pt x="65209" y="65948"/>
                            <a:pt x="58373" y="70196"/>
                          </a:cubicBezTo>
                          <a:cubicBezTo>
                            <a:pt x="52462" y="73891"/>
                            <a:pt x="45628" y="76108"/>
                            <a:pt x="38054" y="76108"/>
                          </a:cubicBezTo>
                          <a:cubicBezTo>
                            <a:pt x="16995" y="76108"/>
                            <a:pt x="0" y="59113"/>
                            <a:pt x="0" y="38054"/>
                          </a:cubicBezTo>
                          <a:cubicBezTo>
                            <a:pt x="0" y="35652"/>
                            <a:pt x="184" y="33251"/>
                            <a:pt x="739" y="31219"/>
                          </a:cubicBezTo>
                          <a:cubicBezTo>
                            <a:pt x="2217" y="22906"/>
                            <a:pt x="6096" y="15887"/>
                            <a:pt x="12007" y="10345"/>
                          </a:cubicBezTo>
                          <a:cubicBezTo>
                            <a:pt x="18842" y="3879"/>
                            <a:pt x="27893" y="0"/>
                            <a:pt x="38054" y="0"/>
                          </a:cubicBezTo>
                          <a:cubicBezTo>
                            <a:pt x="59112" y="0"/>
                            <a:pt x="76108" y="16995"/>
                            <a:pt x="76108" y="38054"/>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sp>
                  <p:nvSpPr>
                    <p:cNvPr id="90" name="Freeform: Shape 88"/>
                    <p:cNvSpPr/>
                    <p:nvPr/>
                  </p:nvSpPr>
                  <p:spPr>
                    <a:xfrm>
                      <a:off x="9842453" y="4255930"/>
                      <a:ext cx="75923" cy="75922"/>
                    </a:xfrm>
                    <a:custGeom>
                      <a:avLst/>
                      <a:gdLst>
                        <a:gd name="connsiteX0" fmla="*/ 75923 w 75923"/>
                        <a:gd name="connsiteY0" fmla="*/ 37869 h 75922"/>
                        <a:gd name="connsiteX1" fmla="*/ 38054 w 75923"/>
                        <a:gd name="connsiteY1" fmla="*/ 75923 h 75922"/>
                        <a:gd name="connsiteX2" fmla="*/ 13485 w 75923"/>
                        <a:gd name="connsiteY2" fmla="*/ 66687 h 75922"/>
                        <a:gd name="connsiteX3" fmla="*/ 923 w 75923"/>
                        <a:gd name="connsiteY3" fmla="*/ 46367 h 75922"/>
                        <a:gd name="connsiteX4" fmla="*/ 0 w 75923"/>
                        <a:gd name="connsiteY4" fmla="*/ 37869 h 75922"/>
                        <a:gd name="connsiteX5" fmla="*/ 38054 w 75923"/>
                        <a:gd name="connsiteY5" fmla="*/ 0 h 75922"/>
                        <a:gd name="connsiteX6" fmla="*/ 60036 w 75923"/>
                        <a:gd name="connsiteY6" fmla="*/ 7389 h 75922"/>
                        <a:gd name="connsiteX7" fmla="*/ 73891 w 75923"/>
                        <a:gd name="connsiteY7" fmla="*/ 26601 h 75922"/>
                        <a:gd name="connsiteX8" fmla="*/ 75738 w 75923"/>
                        <a:gd name="connsiteY8" fmla="*/ 37869 h 75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23" h="75922">
                          <a:moveTo>
                            <a:pt x="75923" y="37869"/>
                          </a:moveTo>
                          <a:cubicBezTo>
                            <a:pt x="75923" y="58928"/>
                            <a:pt x="58928" y="75923"/>
                            <a:pt x="38054" y="75923"/>
                          </a:cubicBezTo>
                          <a:cubicBezTo>
                            <a:pt x="28633" y="75923"/>
                            <a:pt x="20135" y="72598"/>
                            <a:pt x="13485" y="66687"/>
                          </a:cubicBezTo>
                          <a:cubicBezTo>
                            <a:pt x="7389" y="61699"/>
                            <a:pt x="2771" y="54310"/>
                            <a:pt x="923" y="46367"/>
                          </a:cubicBezTo>
                          <a:cubicBezTo>
                            <a:pt x="185" y="43596"/>
                            <a:pt x="0" y="40640"/>
                            <a:pt x="0" y="37869"/>
                          </a:cubicBezTo>
                          <a:cubicBezTo>
                            <a:pt x="0" y="16995"/>
                            <a:pt x="16995" y="0"/>
                            <a:pt x="38054" y="0"/>
                          </a:cubicBezTo>
                          <a:cubicBezTo>
                            <a:pt x="46367" y="0"/>
                            <a:pt x="53941" y="2586"/>
                            <a:pt x="60036" y="7389"/>
                          </a:cubicBezTo>
                          <a:cubicBezTo>
                            <a:pt x="66687" y="11823"/>
                            <a:pt x="71674" y="18473"/>
                            <a:pt x="73891" y="26601"/>
                          </a:cubicBezTo>
                          <a:cubicBezTo>
                            <a:pt x="74999" y="30110"/>
                            <a:pt x="75738" y="33990"/>
                            <a:pt x="75738" y="37869"/>
                          </a:cubicBezTo>
                          <a:close/>
                        </a:path>
                      </a:pathLst>
                    </a:custGeom>
                    <a:solidFill>
                      <a:srgbClr val="292929"/>
                    </a:solidFill>
                    <a:ln w="18464" cap="flat">
                      <a:noFill/>
                      <a:prstDash val="solid"/>
                      <a:miter/>
                    </a:ln>
                  </p:spPr>
                  <p:txBody>
                    <a:bodyPr rtlCol="0" anchor="ctr"/>
                    <a:lstStyle/>
                    <a:p>
                      <a:pPr algn="l" rtl="0"/>
                      <a:endParaRPr lang="en-US" dirty="0">
                        <a:solidFill>
                          <a:prstClr val="black"/>
                        </a:solidFill>
                        <a:latin typeface="Arial" panose="020B0604020202020204"/>
                      </a:endParaRPr>
                    </a:p>
                  </p:txBody>
                </p:sp>
              </p:grpSp>
            </p:grpSp>
            <p:sp>
              <p:nvSpPr>
                <p:cNvPr id="84" name="TextBox 83"/>
                <p:cNvSpPr txBox="1"/>
                <p:nvPr/>
              </p:nvSpPr>
              <p:spPr>
                <a:xfrm>
                  <a:off x="4119305" y="4891216"/>
                  <a:ext cx="567037" cy="400110"/>
                </a:xfrm>
                <a:prstGeom prst="rect">
                  <a:avLst/>
                </a:prstGeom>
                <a:noFill/>
              </p:spPr>
              <p:txBody>
                <a:bodyPr wrap="square" rtlCol="0">
                  <a:spAutoFit/>
                </a:bodyPr>
                <a:lstStyle/>
                <a:p>
                  <a:pPr algn="l" rtl="0"/>
                  <a:r>
                    <a:rPr lang="en-US" sz="2000" dirty="0">
                      <a:solidFill>
                        <a:prstClr val="black"/>
                      </a:solidFill>
                      <a:latin typeface="Adobe Arabic" panose="02040503050201020203" pitchFamily="18" charset="-78"/>
                      <a:cs typeface="Adobe Arabic" panose="02040503050201020203" pitchFamily="18" charset="-78"/>
                    </a:rPr>
                    <a:t>06</a:t>
                  </a:r>
                  <a:endParaRPr lang="en-US" sz="2000" dirty="0">
                    <a:solidFill>
                      <a:prstClr val="black"/>
                    </a:solidFill>
                    <a:latin typeface="Adobe Arabic" panose="02040503050201020203" pitchFamily="18" charset="-78"/>
                    <a:cs typeface="Adobe Arabic" panose="02040503050201020203" pitchFamily="18" charset="-78"/>
                  </a:endParaRPr>
                </a:p>
              </p:txBody>
            </p:sp>
          </p:grpSp>
          <p:sp>
            <p:nvSpPr>
              <p:cNvPr id="82" name="TextBox 81"/>
              <p:cNvSpPr txBox="1"/>
              <p:nvPr/>
            </p:nvSpPr>
            <p:spPr>
              <a:xfrm>
                <a:off x="5599010" y="3825193"/>
                <a:ext cx="1196403" cy="603602"/>
              </a:xfrm>
              <a:prstGeom prst="rect">
                <a:avLst/>
              </a:prstGeom>
              <a:noFill/>
            </p:spPr>
            <p:txBody>
              <a:bodyPr wrap="square">
                <a:spAutoFit/>
              </a:bodyPr>
              <a:lstStyle/>
              <a:p>
                <a:pPr algn="ctr">
                  <a:lnSpc>
                    <a:spcPct val="115000"/>
                  </a:lnSpc>
                </a:pPr>
                <a:r>
                  <a:rPr lang="ar-EG" sz="2000" b="1" dirty="0">
                    <a:solidFill>
                      <a:prstClr val="black"/>
                    </a:solidFill>
                    <a:latin typeface="Alexandria" pitchFamily="2" charset="-78"/>
                    <a:ea typeface="Calibri" panose="020F0502020204030204" pitchFamily="34" charset="0"/>
                    <a:cs typeface="Alexandria" pitchFamily="2" charset="-78"/>
                  </a:rPr>
                  <a:t>التحديات والفرص</a:t>
                </a:r>
                <a:endParaRPr lang="en-US" sz="2000" b="1" dirty="0">
                  <a:solidFill>
                    <a:prstClr val="black"/>
                  </a:solidFill>
                  <a:latin typeface="Alexandria" pitchFamily="2" charset="-78"/>
                  <a:ea typeface="Calibri" panose="020F0502020204030204" pitchFamily="34" charset="0"/>
                  <a:cs typeface="Alexandria" pitchFamily="2" charset="-78"/>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74779" y="6367706"/>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13</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689595" y="6398484"/>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1499929" y="350829"/>
            <a:ext cx="6510416" cy="903972"/>
          </a:xfrm>
          <a:prstGeom prst="rect">
            <a:avLst/>
          </a:prstGeom>
        </p:spPr>
        <p:txBody>
          <a:bodyPr vert="horz" lIns="91440" tIns="45720" rIns="91440" bIns="45720" rtlCol="0" anchor="b">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lvl="0" rtl="0">
              <a:lnSpc>
                <a:spcPct val="100000"/>
              </a:lnSpc>
              <a:spcBef>
                <a:spcPts val="0"/>
              </a:spcBef>
            </a:pPr>
            <a:r>
              <a:rPr lang="ar-JO" sz="2700" b="1" kern="1800" dirty="0">
                <a:solidFill>
                  <a:srgbClr val="C00000"/>
                </a:solidFill>
                <a:latin typeface="Calibri" panose="020F0502020204030204" pitchFamily="34" charset="0"/>
                <a:ea typeface="Calibri" panose="020F0502020204030204" pitchFamily="34" charset="0"/>
                <a:cs typeface="Alexandria" pitchFamily="2" charset="-78"/>
              </a:rPr>
              <a:t>توصيات وأفكار للنهوض</a:t>
            </a:r>
            <a:r>
              <a:rPr lang="ar-JO" sz="2700" b="1" dirty="0">
                <a:solidFill>
                  <a:prstClr val="black"/>
                </a:solidFill>
                <a:latin typeface="Calibri" panose="020F0502020204030204" pitchFamily="34" charset="0"/>
                <a:ea typeface="Calibri" panose="020F0502020204030204" pitchFamily="34" charset="0"/>
                <a:cs typeface="Alexandria" pitchFamily="2" charset="-78"/>
              </a:rPr>
              <a:t> </a:t>
            </a:r>
            <a:r>
              <a:rPr lang="ar-JO" sz="2700" b="1" kern="1800" dirty="0">
                <a:solidFill>
                  <a:srgbClr val="C00000"/>
                </a:solidFill>
                <a:latin typeface="Calibri" panose="020F0502020204030204" pitchFamily="34" charset="0"/>
                <a:ea typeface="Calibri" panose="020F0502020204030204" pitchFamily="34" charset="0"/>
                <a:cs typeface="Alexandria" pitchFamily="2" charset="-78"/>
              </a:rPr>
              <a:t>بهذا</a:t>
            </a:r>
            <a:r>
              <a:rPr lang="ar-JO" sz="2700" b="1" dirty="0">
                <a:solidFill>
                  <a:prstClr val="black"/>
                </a:solidFill>
                <a:latin typeface="Calibri" panose="020F0502020204030204" pitchFamily="34" charset="0"/>
                <a:ea typeface="Calibri" panose="020F0502020204030204" pitchFamily="34" charset="0"/>
                <a:cs typeface="Alexandria" pitchFamily="2" charset="-78"/>
              </a:rPr>
              <a:t> </a:t>
            </a:r>
            <a:r>
              <a:rPr lang="ar-JO" sz="2700" b="1" kern="1800" dirty="0">
                <a:solidFill>
                  <a:srgbClr val="C00000"/>
                </a:solidFill>
                <a:latin typeface="Calibri" panose="020F0502020204030204" pitchFamily="34" charset="0"/>
                <a:ea typeface="Calibri" panose="020F0502020204030204" pitchFamily="34" charset="0"/>
                <a:cs typeface="Alexandria" pitchFamily="2" charset="-78"/>
              </a:rPr>
              <a:t>المجال وتطويره</a:t>
            </a:r>
            <a:endParaRPr lang="en-US" sz="2700" b="1" kern="1800" dirty="0">
              <a:solidFill>
                <a:srgbClr val="C00000"/>
              </a:solidFill>
              <a:latin typeface="Calibri" panose="020F0502020204030204" pitchFamily="34" charset="0"/>
              <a:ea typeface="Calibri" panose="020F0502020204030204" pitchFamily="34" charset="0"/>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p:cNvGrpSpPr/>
          <p:nvPr/>
        </p:nvGrpSpPr>
        <p:grpSpPr>
          <a:xfrm>
            <a:off x="2708222" y="1838156"/>
            <a:ext cx="2152102" cy="3854270"/>
            <a:chOff x="2809544" y="2020018"/>
            <a:chExt cx="2152102" cy="2183654"/>
          </a:xfrm>
        </p:grpSpPr>
        <p:grpSp>
          <p:nvGrpSpPr>
            <p:cNvPr id="65" name="Group 64"/>
            <p:cNvGrpSpPr/>
            <p:nvPr/>
          </p:nvGrpSpPr>
          <p:grpSpPr>
            <a:xfrm>
              <a:off x="2809544" y="2020018"/>
              <a:ext cx="2152102" cy="2183654"/>
              <a:chOff x="1243265" y="12387"/>
              <a:chExt cx="1338154" cy="1368310"/>
            </a:xfrm>
          </p:grpSpPr>
          <p:sp>
            <p:nvSpPr>
              <p:cNvPr id="67" name="Rectangle: Diagonal Corners Rounded 36"/>
              <p:cNvSpPr/>
              <p:nvPr/>
            </p:nvSpPr>
            <p:spPr>
              <a:xfrm flipV="1">
                <a:off x="1243265" y="67111"/>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68" name="Rectangle: Diagonal Corners Rounded 37"/>
              <p:cNvSpPr/>
              <p:nvPr/>
            </p:nvSpPr>
            <p:spPr>
              <a:xfrm flipV="1">
                <a:off x="1303055" y="12387"/>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69" name="TextBox 144"/>
              <p:cNvSpPr txBox="1"/>
              <p:nvPr/>
            </p:nvSpPr>
            <p:spPr>
              <a:xfrm>
                <a:off x="1359248" y="584602"/>
                <a:ext cx="1161174" cy="690128"/>
              </a:xfrm>
              <a:prstGeom prst="rect">
                <a:avLst/>
              </a:prstGeom>
            </p:spPr>
            <p:txBody>
              <a:bodyPr wrap="square" rtlCol="0">
                <a:noAutofit/>
              </a:bodyPr>
              <a:lstStyle/>
              <a:p>
                <a:pPr lvl="0" algn="ctr" rtl="0">
                  <a:lnSpc>
                    <a:spcPct val="115000"/>
                  </a:lnSpc>
                </a:pPr>
                <a:r>
                  <a:rPr lang="ar-SA" sz="2800" kern="1400" spc="25" dirty="0">
                    <a:solidFill>
                      <a:srgbClr val="17365D"/>
                    </a:solidFill>
                    <a:latin typeface="Cambria" panose="02040503050406030204" pitchFamily="18" charset="0"/>
                    <a:ea typeface="MS Mincho"/>
                    <a:cs typeface="Calibri" panose="020F0502020204030204" pitchFamily="34" charset="0"/>
                  </a:rPr>
                  <a:t>إيجاد أنظمة مرنة للتعليم المستمر </a:t>
                </a:r>
                <a:endParaRPr kumimoji="0" lang="en-US" sz="2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66" name="Graphic 65" descr="Magnifying glass with solid fill"/>
            <p:cNvPicPr>
              <a:picLocks noChangeAspect="1"/>
            </p:cNvPicPr>
            <p:nvPr/>
          </p:nvPicPr>
          <p:blipFill>
            <a:blip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3559589" y="2129066"/>
              <a:ext cx="915039" cy="908074"/>
            </a:xfrm>
            <a:prstGeom prst="rect">
              <a:avLst/>
            </a:prstGeom>
          </p:spPr>
        </p:pic>
      </p:grpSp>
      <p:grpSp>
        <p:nvGrpSpPr>
          <p:cNvPr id="70" name="Group 69"/>
          <p:cNvGrpSpPr/>
          <p:nvPr/>
        </p:nvGrpSpPr>
        <p:grpSpPr>
          <a:xfrm>
            <a:off x="9548579" y="1670574"/>
            <a:ext cx="2169351" cy="4035285"/>
            <a:chOff x="9377020" y="2000249"/>
            <a:chExt cx="2169351" cy="2203416"/>
          </a:xfrm>
        </p:grpSpPr>
        <p:grpSp>
          <p:nvGrpSpPr>
            <p:cNvPr id="71" name="Group 70"/>
            <p:cNvGrpSpPr/>
            <p:nvPr/>
          </p:nvGrpSpPr>
          <p:grpSpPr>
            <a:xfrm>
              <a:off x="9377020" y="2000249"/>
              <a:ext cx="2169351" cy="2203416"/>
              <a:chOff x="4793992" y="0"/>
              <a:chExt cx="1348879" cy="1380695"/>
            </a:xfrm>
          </p:grpSpPr>
          <p:sp>
            <p:nvSpPr>
              <p:cNvPr id="73" name="Rectangle: Diagonal Corners Rounded 45"/>
              <p:cNvSpPr/>
              <p:nvPr/>
            </p:nvSpPr>
            <p:spPr>
              <a:xfrm flipV="1">
                <a:off x="4793992" y="67109"/>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74" name="Rectangle: Diagonal Corners Rounded 46"/>
              <p:cNvSpPr/>
              <p:nvPr/>
            </p:nvSpPr>
            <p:spPr>
              <a:xfrm flipV="1">
                <a:off x="4853782" y="0"/>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75" name="TextBox 156"/>
              <p:cNvSpPr txBox="1"/>
              <p:nvPr/>
            </p:nvSpPr>
            <p:spPr>
              <a:xfrm>
                <a:off x="4896428" y="542132"/>
                <a:ext cx="1246443" cy="690129"/>
              </a:xfrm>
              <a:prstGeom prst="rect">
                <a:avLst/>
              </a:prstGeom>
              <a:noFill/>
            </p:spPr>
            <p:txBody>
              <a:bodyPr wrap="square" rtlCol="0">
                <a:noAutofit/>
              </a:bodyPr>
              <a:lstStyle/>
              <a:p>
                <a:pPr lvl="0" algn="ctr" rtl="0">
                  <a:lnSpc>
                    <a:spcPct val="115000"/>
                  </a:lnSpc>
                </a:pPr>
                <a:r>
                  <a:rPr lang="ar-SA" sz="2800" kern="1400" spc="25" dirty="0">
                    <a:solidFill>
                      <a:srgbClr val="17365D"/>
                    </a:solidFill>
                    <a:latin typeface="Cambria" panose="02040503050406030204" pitchFamily="18" charset="0"/>
                    <a:ea typeface="MS Mincho"/>
                    <a:cs typeface="Calibri" panose="020F0502020204030204" pitchFamily="34" charset="0"/>
                  </a:rPr>
                  <a:t>تعزيز التكامل بين الدول العربية في التعليم المهني </a:t>
                </a:r>
                <a:endParaRPr kumimoji="0" lang="en-US" sz="2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72" name="Graphic 66" descr="Document with solid fill"/>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100498" y="2177107"/>
              <a:ext cx="818295" cy="811993"/>
            </a:xfrm>
            <a:prstGeom prst="rect">
              <a:avLst/>
            </a:prstGeom>
          </p:spPr>
        </p:pic>
      </p:grpSp>
      <p:grpSp>
        <p:nvGrpSpPr>
          <p:cNvPr id="76" name="Group 75"/>
          <p:cNvGrpSpPr/>
          <p:nvPr/>
        </p:nvGrpSpPr>
        <p:grpSpPr>
          <a:xfrm>
            <a:off x="7190059" y="1791529"/>
            <a:ext cx="2329043" cy="3900898"/>
            <a:chOff x="7093948" y="2000255"/>
            <a:chExt cx="2329043" cy="2203417"/>
          </a:xfrm>
        </p:grpSpPr>
        <p:grpSp>
          <p:nvGrpSpPr>
            <p:cNvPr id="77" name="Group 76"/>
            <p:cNvGrpSpPr/>
            <p:nvPr/>
          </p:nvGrpSpPr>
          <p:grpSpPr>
            <a:xfrm>
              <a:off x="7093948" y="2000255"/>
              <a:ext cx="2329043" cy="2203417"/>
              <a:chOff x="3559637" y="3"/>
              <a:chExt cx="1448176" cy="1380694"/>
            </a:xfrm>
          </p:grpSpPr>
          <p:sp>
            <p:nvSpPr>
              <p:cNvPr id="79" name="Rectangle: Diagonal Corners Rounded 42"/>
              <p:cNvSpPr/>
              <p:nvPr/>
            </p:nvSpPr>
            <p:spPr>
              <a:xfrm flipV="1">
                <a:off x="3624431" y="67111"/>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80" name="Rectangle: Diagonal Corners Rounded 43"/>
              <p:cNvSpPr/>
              <p:nvPr/>
            </p:nvSpPr>
            <p:spPr>
              <a:xfrm flipV="1">
                <a:off x="3684221" y="3"/>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81" name="TextBox 153"/>
              <p:cNvSpPr txBox="1"/>
              <p:nvPr/>
            </p:nvSpPr>
            <p:spPr>
              <a:xfrm>
                <a:off x="3559637" y="584602"/>
                <a:ext cx="1448176" cy="690128"/>
              </a:xfrm>
              <a:prstGeom prst="rect">
                <a:avLst/>
              </a:prstGeom>
              <a:noFill/>
            </p:spPr>
            <p:txBody>
              <a:bodyPr wrap="square" rtlCol="0">
                <a:noAutofit/>
              </a:bodyPr>
              <a:lstStyle/>
              <a:p>
                <a:pPr lvl="0" algn="ctr">
                  <a:lnSpc>
                    <a:spcPct val="115000"/>
                  </a:lnSpc>
                </a:pPr>
                <a:r>
                  <a:rPr lang="ar-SA" sz="2800" kern="1400" spc="25" dirty="0">
                    <a:solidFill>
                      <a:srgbClr val="17365D"/>
                    </a:solidFill>
                    <a:latin typeface="Cambria" panose="02040503050406030204" pitchFamily="18" charset="0"/>
                    <a:ea typeface="MS Mincho"/>
                    <a:cs typeface="Calibri" panose="020F0502020204030204" pitchFamily="34" charset="0"/>
                  </a:rPr>
                  <a:t>تعزيز الوعي بأهمية التعليم المهني والتقني </a:t>
                </a:r>
                <a:endParaRPr lang="en-US" sz="2800" kern="0" dirty="0">
                  <a:solidFill>
                    <a:srgbClr val="000000"/>
                  </a:solidFill>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78" name="رسم 10" descr="مراجعه العميل-من اليمين لليسار"/>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59583" y="2172241"/>
              <a:ext cx="828104" cy="821726"/>
            </a:xfrm>
            <a:prstGeom prst="rect">
              <a:avLst/>
            </a:prstGeom>
          </p:spPr>
        </p:pic>
      </p:grpSp>
      <p:grpSp>
        <p:nvGrpSpPr>
          <p:cNvPr id="82" name="Group 81"/>
          <p:cNvGrpSpPr/>
          <p:nvPr/>
        </p:nvGrpSpPr>
        <p:grpSpPr>
          <a:xfrm>
            <a:off x="355104" y="1776978"/>
            <a:ext cx="2152100" cy="3915448"/>
            <a:chOff x="595974" y="2000255"/>
            <a:chExt cx="2152100" cy="2203417"/>
          </a:xfrm>
        </p:grpSpPr>
        <p:grpSp>
          <p:nvGrpSpPr>
            <p:cNvPr id="83" name="Group 82"/>
            <p:cNvGrpSpPr/>
            <p:nvPr/>
          </p:nvGrpSpPr>
          <p:grpSpPr>
            <a:xfrm>
              <a:off x="595974" y="2000255"/>
              <a:ext cx="2152100" cy="2203417"/>
              <a:chOff x="53468" y="3"/>
              <a:chExt cx="1338154" cy="1380694"/>
            </a:xfrm>
          </p:grpSpPr>
          <p:sp>
            <p:nvSpPr>
              <p:cNvPr id="85" name="Rectangle: Diagonal Corners Rounded 48"/>
              <p:cNvSpPr/>
              <p:nvPr/>
            </p:nvSpPr>
            <p:spPr>
              <a:xfrm flipV="1">
                <a:off x="53468" y="67111"/>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86" name="Rectangle: Diagonal Corners Rounded 49"/>
              <p:cNvSpPr/>
              <p:nvPr/>
            </p:nvSpPr>
            <p:spPr>
              <a:xfrm flipV="1">
                <a:off x="113258" y="3"/>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87" name="TextBox 159"/>
              <p:cNvSpPr txBox="1"/>
              <p:nvPr/>
            </p:nvSpPr>
            <p:spPr>
              <a:xfrm>
                <a:off x="118896" y="584602"/>
                <a:ext cx="1196509" cy="690128"/>
              </a:xfrm>
              <a:prstGeom prst="rect">
                <a:avLst/>
              </a:prstGeom>
              <a:noFill/>
            </p:spPr>
            <p:txBody>
              <a:bodyPr wrap="square" rtlCol="0">
                <a:noAutofit/>
              </a:bodyPr>
              <a:lstStyle/>
              <a:p>
                <a:pPr lvl="0" algn="ctr">
                  <a:lnSpc>
                    <a:spcPct val="115000"/>
                  </a:lnSpc>
                </a:pPr>
                <a:r>
                  <a:rPr lang="ar-SA" sz="2800" kern="1400" spc="25" dirty="0">
                    <a:solidFill>
                      <a:srgbClr val="17365D"/>
                    </a:solidFill>
                    <a:latin typeface="Cambria" panose="02040503050406030204" pitchFamily="18" charset="0"/>
                    <a:ea typeface="MS Mincho"/>
                    <a:cs typeface="Calibri" panose="020F0502020204030204" pitchFamily="34" charset="0"/>
                  </a:rPr>
                  <a:t>مواءمة المناهج مع احتياجات سوق العمل </a:t>
                </a:r>
                <a:endParaRPr lang="en-US" sz="2800" kern="0" dirty="0">
                  <a:solidFill>
                    <a:srgbClr val="000000"/>
                  </a:solidFill>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84" name="Graphic 2" descr="Books with solid fill"/>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53729" y="2090402"/>
              <a:ext cx="993050" cy="985402"/>
            </a:xfrm>
            <a:prstGeom prst="rect">
              <a:avLst/>
            </a:prstGeom>
          </p:spPr>
        </p:pic>
      </p:grpSp>
      <p:grpSp>
        <p:nvGrpSpPr>
          <p:cNvPr id="88" name="Group 87"/>
          <p:cNvGrpSpPr/>
          <p:nvPr/>
        </p:nvGrpSpPr>
        <p:grpSpPr>
          <a:xfrm>
            <a:off x="4969613" y="1799687"/>
            <a:ext cx="2290241" cy="3892739"/>
            <a:chOff x="4899863" y="2035617"/>
            <a:chExt cx="2290241" cy="2168050"/>
          </a:xfrm>
        </p:grpSpPr>
        <p:grpSp>
          <p:nvGrpSpPr>
            <p:cNvPr id="89" name="Group 88"/>
            <p:cNvGrpSpPr/>
            <p:nvPr/>
          </p:nvGrpSpPr>
          <p:grpSpPr>
            <a:xfrm>
              <a:off x="4899863" y="2035617"/>
              <a:ext cx="2290241" cy="2168050"/>
              <a:chOff x="2373398" y="22162"/>
              <a:chExt cx="1424045" cy="1358533"/>
            </a:xfrm>
          </p:grpSpPr>
          <p:sp>
            <p:nvSpPr>
              <p:cNvPr id="91" name="Rectangle: Diagonal Corners Rounded 39"/>
              <p:cNvSpPr/>
              <p:nvPr/>
            </p:nvSpPr>
            <p:spPr>
              <a:xfrm flipV="1">
                <a:off x="2441711" y="67109"/>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92" name="Rectangle: Diagonal Corners Rounded 40"/>
              <p:cNvSpPr/>
              <p:nvPr/>
            </p:nvSpPr>
            <p:spPr>
              <a:xfrm flipV="1">
                <a:off x="2486682" y="22162"/>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93" name="TextBox 149"/>
              <p:cNvSpPr txBox="1"/>
              <p:nvPr/>
            </p:nvSpPr>
            <p:spPr>
              <a:xfrm>
                <a:off x="2373398" y="632388"/>
                <a:ext cx="1424045" cy="470557"/>
              </a:xfrm>
              <a:prstGeom prst="rect">
                <a:avLst/>
              </a:prstGeom>
              <a:noFill/>
            </p:spPr>
            <p:txBody>
              <a:bodyPr wrap="square" rtlCol="0">
                <a:noAutofit/>
              </a:bodyPr>
              <a:lstStyle/>
              <a:p>
                <a:pPr lvl="0" algn="ctr" rtl="0">
                  <a:lnSpc>
                    <a:spcPct val="115000"/>
                  </a:lnSpc>
                </a:pPr>
                <a:r>
                  <a:rPr lang="ar-SA" sz="2800" kern="1400" spc="25" dirty="0">
                    <a:solidFill>
                      <a:srgbClr val="17365D"/>
                    </a:solidFill>
                    <a:latin typeface="Cambria" panose="02040503050406030204" pitchFamily="18" charset="0"/>
                    <a:ea typeface="MS Mincho"/>
                    <a:cs typeface="Calibri" panose="020F0502020204030204" pitchFamily="34" charset="0"/>
                  </a:rPr>
                  <a:t>تشجيع برامج التوجيه المهني والتدريب المبكر</a:t>
                </a:r>
                <a:r>
                  <a:rPr lang="ar-SA" dirty="0">
                    <a:latin typeface="Cambria" panose="02040503050406030204" pitchFamily="18" charset="0"/>
                    <a:ea typeface="MS Mincho"/>
                    <a:cs typeface="Times New Roman" panose="02020603050405020304" pitchFamily="18" charset="0"/>
                  </a:rPr>
                  <a:t> </a:t>
                </a:r>
                <a:endParaRPr kumimoji="0" lang="en-US" sz="2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90" name="Graphic 27" descr="Confused person with solid fill"/>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787438" y="2156745"/>
              <a:ext cx="859334" cy="852716"/>
            </a:xfrm>
            <a:prstGeom prst="rect">
              <a:avLst/>
            </a:prstGeom>
          </p:spPr>
        </p:pic>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fade">
                                      <p:cBhvr>
                                        <p:cTn id="11" dur="1000"/>
                                        <p:tgtEl>
                                          <p:spTgt spid="70"/>
                                        </p:tgtEl>
                                      </p:cBhvr>
                                    </p:animEffect>
                                    <p:anim calcmode="lin" valueType="num">
                                      <p:cBhvr>
                                        <p:cTn id="12" dur="1000" fill="hold"/>
                                        <p:tgtEl>
                                          <p:spTgt spid="70"/>
                                        </p:tgtEl>
                                        <p:attrNameLst>
                                          <p:attrName>ppt_x</p:attrName>
                                        </p:attrNameLst>
                                      </p:cBhvr>
                                      <p:tavLst>
                                        <p:tav tm="0">
                                          <p:val>
                                            <p:strVal val="#ppt_x"/>
                                          </p:val>
                                        </p:tav>
                                        <p:tav tm="100000">
                                          <p:val>
                                            <p:strVal val="#ppt_x"/>
                                          </p:val>
                                        </p:tav>
                                      </p:tavLst>
                                    </p:anim>
                                    <p:anim calcmode="lin" valueType="num">
                                      <p:cBhvr>
                                        <p:cTn id="13"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76"/>
                                        </p:tgtEl>
                                        <p:attrNameLst>
                                          <p:attrName>style.visibility</p:attrName>
                                        </p:attrNameLst>
                                      </p:cBhvr>
                                      <p:to>
                                        <p:strVal val="visible"/>
                                      </p:to>
                                    </p:set>
                                    <p:animEffect transition="in" filter="fade">
                                      <p:cBhvr>
                                        <p:cTn id="18" dur="1000"/>
                                        <p:tgtEl>
                                          <p:spTgt spid="76"/>
                                        </p:tgtEl>
                                      </p:cBhvr>
                                    </p:animEffect>
                                    <p:anim calcmode="lin" valueType="num">
                                      <p:cBhvr>
                                        <p:cTn id="19" dur="1000" fill="hold"/>
                                        <p:tgtEl>
                                          <p:spTgt spid="76"/>
                                        </p:tgtEl>
                                        <p:attrNameLst>
                                          <p:attrName>ppt_x</p:attrName>
                                        </p:attrNameLst>
                                      </p:cBhvr>
                                      <p:tavLst>
                                        <p:tav tm="0">
                                          <p:val>
                                            <p:strVal val="#ppt_x"/>
                                          </p:val>
                                        </p:tav>
                                        <p:tav tm="100000">
                                          <p:val>
                                            <p:strVal val="#ppt_x"/>
                                          </p:val>
                                        </p:tav>
                                      </p:tavLst>
                                    </p:anim>
                                    <p:anim calcmode="lin" valueType="num">
                                      <p:cBhvr>
                                        <p:cTn id="20"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88"/>
                                        </p:tgtEl>
                                        <p:attrNameLst>
                                          <p:attrName>style.visibility</p:attrName>
                                        </p:attrNameLst>
                                      </p:cBhvr>
                                      <p:to>
                                        <p:strVal val="visible"/>
                                      </p:to>
                                    </p:set>
                                    <p:animEffect transition="in" filter="fade">
                                      <p:cBhvr>
                                        <p:cTn id="25" dur="1000"/>
                                        <p:tgtEl>
                                          <p:spTgt spid="88"/>
                                        </p:tgtEl>
                                      </p:cBhvr>
                                    </p:animEffect>
                                    <p:anim calcmode="lin" valueType="num">
                                      <p:cBhvr>
                                        <p:cTn id="26" dur="1000" fill="hold"/>
                                        <p:tgtEl>
                                          <p:spTgt spid="88"/>
                                        </p:tgtEl>
                                        <p:attrNameLst>
                                          <p:attrName>ppt_x</p:attrName>
                                        </p:attrNameLst>
                                      </p:cBhvr>
                                      <p:tavLst>
                                        <p:tav tm="0">
                                          <p:val>
                                            <p:strVal val="#ppt_x"/>
                                          </p:val>
                                        </p:tav>
                                        <p:tav tm="100000">
                                          <p:val>
                                            <p:strVal val="#ppt_x"/>
                                          </p:val>
                                        </p:tav>
                                      </p:tavLst>
                                    </p:anim>
                                    <p:anim calcmode="lin" valueType="num">
                                      <p:cBhvr>
                                        <p:cTn id="27" dur="1000" fill="hold"/>
                                        <p:tgtEl>
                                          <p:spTgt spid="88"/>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64"/>
                                        </p:tgtEl>
                                        <p:attrNameLst>
                                          <p:attrName>style.visibility</p:attrName>
                                        </p:attrNameLst>
                                      </p:cBhvr>
                                      <p:to>
                                        <p:strVal val="visible"/>
                                      </p:to>
                                    </p:set>
                                    <p:animEffect transition="in" filter="fade">
                                      <p:cBhvr>
                                        <p:cTn id="32" dur="1000"/>
                                        <p:tgtEl>
                                          <p:spTgt spid="64"/>
                                        </p:tgtEl>
                                      </p:cBhvr>
                                    </p:animEffect>
                                    <p:anim calcmode="lin" valueType="num">
                                      <p:cBhvr>
                                        <p:cTn id="33" dur="1000" fill="hold"/>
                                        <p:tgtEl>
                                          <p:spTgt spid="64"/>
                                        </p:tgtEl>
                                        <p:attrNameLst>
                                          <p:attrName>ppt_x</p:attrName>
                                        </p:attrNameLst>
                                      </p:cBhvr>
                                      <p:tavLst>
                                        <p:tav tm="0">
                                          <p:val>
                                            <p:strVal val="#ppt_x"/>
                                          </p:val>
                                        </p:tav>
                                        <p:tav tm="100000">
                                          <p:val>
                                            <p:strVal val="#ppt_x"/>
                                          </p:val>
                                        </p:tav>
                                      </p:tavLst>
                                    </p:anim>
                                    <p:anim calcmode="lin" valueType="num">
                                      <p:cBhvr>
                                        <p:cTn id="34"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82"/>
                                        </p:tgtEl>
                                        <p:attrNameLst>
                                          <p:attrName>style.visibility</p:attrName>
                                        </p:attrNameLst>
                                      </p:cBhvr>
                                      <p:to>
                                        <p:strVal val="visible"/>
                                      </p:to>
                                    </p:set>
                                    <p:animEffect transition="in" filter="fade">
                                      <p:cBhvr>
                                        <p:cTn id="39" dur="1000"/>
                                        <p:tgtEl>
                                          <p:spTgt spid="82"/>
                                        </p:tgtEl>
                                      </p:cBhvr>
                                    </p:animEffect>
                                    <p:anim calcmode="lin" valueType="num">
                                      <p:cBhvr>
                                        <p:cTn id="40" dur="1000" fill="hold"/>
                                        <p:tgtEl>
                                          <p:spTgt spid="82"/>
                                        </p:tgtEl>
                                        <p:attrNameLst>
                                          <p:attrName>ppt_x</p:attrName>
                                        </p:attrNameLst>
                                      </p:cBhvr>
                                      <p:tavLst>
                                        <p:tav tm="0">
                                          <p:val>
                                            <p:strVal val="#ppt_x"/>
                                          </p:val>
                                        </p:tav>
                                        <p:tav tm="100000">
                                          <p:val>
                                            <p:strVal val="#ppt_x"/>
                                          </p:val>
                                        </p:tav>
                                      </p:tavLst>
                                    </p:anim>
                                    <p:anim calcmode="lin" valueType="num">
                                      <p:cBhvr>
                                        <p:cTn id="41"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74779" y="6367706"/>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14</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689595" y="6398484"/>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1499929" y="350829"/>
            <a:ext cx="6510416" cy="903972"/>
          </a:xfrm>
          <a:prstGeom prst="rect">
            <a:avLst/>
          </a:prstGeom>
        </p:spPr>
        <p:txBody>
          <a:bodyPr vert="horz" lIns="91440" tIns="45720" rIns="91440" bIns="45720" rtlCol="0" anchor="b">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lvl="0" rtl="0">
              <a:lnSpc>
                <a:spcPct val="100000"/>
              </a:lnSpc>
              <a:spcBef>
                <a:spcPts val="0"/>
              </a:spcBef>
            </a:pPr>
            <a:r>
              <a:rPr lang="ar-JO" sz="2700" b="1" kern="1800" dirty="0">
                <a:solidFill>
                  <a:srgbClr val="C00000"/>
                </a:solidFill>
                <a:latin typeface="Calibri" panose="020F0502020204030204" pitchFamily="34" charset="0"/>
                <a:ea typeface="Calibri" panose="020F0502020204030204" pitchFamily="34" charset="0"/>
                <a:cs typeface="Alexandria" pitchFamily="2" charset="-78"/>
              </a:rPr>
              <a:t>توصيات وأفكار للنهوض</a:t>
            </a:r>
            <a:r>
              <a:rPr lang="ar-JO" sz="2700" b="1" dirty="0">
                <a:solidFill>
                  <a:prstClr val="black"/>
                </a:solidFill>
                <a:latin typeface="Calibri" panose="020F0502020204030204" pitchFamily="34" charset="0"/>
                <a:ea typeface="Calibri" panose="020F0502020204030204" pitchFamily="34" charset="0"/>
                <a:cs typeface="Alexandria" pitchFamily="2" charset="-78"/>
              </a:rPr>
              <a:t> </a:t>
            </a:r>
            <a:r>
              <a:rPr lang="ar-JO" sz="2700" b="1" kern="1800" dirty="0">
                <a:solidFill>
                  <a:srgbClr val="C00000"/>
                </a:solidFill>
                <a:latin typeface="Calibri" panose="020F0502020204030204" pitchFamily="34" charset="0"/>
                <a:ea typeface="Calibri" panose="020F0502020204030204" pitchFamily="34" charset="0"/>
                <a:cs typeface="Alexandria" pitchFamily="2" charset="-78"/>
              </a:rPr>
              <a:t>بهذا</a:t>
            </a:r>
            <a:r>
              <a:rPr lang="ar-JO" sz="2700" b="1" dirty="0">
                <a:solidFill>
                  <a:prstClr val="black"/>
                </a:solidFill>
                <a:latin typeface="Calibri" panose="020F0502020204030204" pitchFamily="34" charset="0"/>
                <a:ea typeface="Calibri" panose="020F0502020204030204" pitchFamily="34" charset="0"/>
                <a:cs typeface="Alexandria" pitchFamily="2" charset="-78"/>
              </a:rPr>
              <a:t> </a:t>
            </a:r>
            <a:r>
              <a:rPr lang="ar-JO" sz="2700" b="1" kern="1800" dirty="0">
                <a:solidFill>
                  <a:srgbClr val="C00000"/>
                </a:solidFill>
                <a:latin typeface="Calibri" panose="020F0502020204030204" pitchFamily="34" charset="0"/>
                <a:ea typeface="Calibri" panose="020F0502020204030204" pitchFamily="34" charset="0"/>
                <a:cs typeface="Alexandria" pitchFamily="2" charset="-78"/>
              </a:rPr>
              <a:t>المجال وتطويره</a:t>
            </a:r>
            <a:endParaRPr lang="en-US" sz="2700" b="1" kern="1800" dirty="0">
              <a:solidFill>
                <a:srgbClr val="C00000"/>
              </a:solidFill>
              <a:latin typeface="Calibri" panose="020F0502020204030204" pitchFamily="34" charset="0"/>
              <a:ea typeface="Calibri" panose="020F0502020204030204" pitchFamily="34" charset="0"/>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9539491" y="2220503"/>
            <a:ext cx="2178439" cy="3492320"/>
            <a:chOff x="9350682" y="4292628"/>
            <a:chExt cx="2178439" cy="2203416"/>
          </a:xfrm>
        </p:grpSpPr>
        <p:grpSp>
          <p:nvGrpSpPr>
            <p:cNvPr id="25" name="Group 24"/>
            <p:cNvGrpSpPr/>
            <p:nvPr/>
          </p:nvGrpSpPr>
          <p:grpSpPr>
            <a:xfrm>
              <a:off x="9350682" y="4292628"/>
              <a:ext cx="2178439" cy="2203416"/>
              <a:chOff x="4782223" y="1249002"/>
              <a:chExt cx="1354530" cy="1380695"/>
            </a:xfrm>
          </p:grpSpPr>
          <p:sp>
            <p:nvSpPr>
              <p:cNvPr id="27" name="Rectangle: Diagonal Corners Rounded 65"/>
              <p:cNvSpPr/>
              <p:nvPr/>
            </p:nvSpPr>
            <p:spPr>
              <a:xfrm flipV="1">
                <a:off x="4798599" y="1316111"/>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28" name="Rectangle: Diagonal Corners Rounded 66"/>
              <p:cNvSpPr/>
              <p:nvPr/>
            </p:nvSpPr>
            <p:spPr>
              <a:xfrm flipV="1">
                <a:off x="4858389" y="1249002"/>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29" name="TextBox 61"/>
              <p:cNvSpPr txBox="1"/>
              <p:nvPr/>
            </p:nvSpPr>
            <p:spPr>
              <a:xfrm>
                <a:off x="4782223" y="1953737"/>
                <a:ext cx="1354530" cy="398011"/>
              </a:xfrm>
              <a:prstGeom prst="rect">
                <a:avLst/>
              </a:prstGeom>
              <a:noFill/>
            </p:spPr>
            <p:txBody>
              <a:bodyPr wrap="square" rtlCol="0">
                <a:noAutofit/>
              </a:bodyPr>
              <a:lstStyle/>
              <a:p>
                <a:pPr lvl="0" algn="ctr" rtl="0">
                  <a:lnSpc>
                    <a:spcPct val="115000"/>
                  </a:lnSpc>
                </a:pPr>
                <a:r>
                  <a:rPr lang="ar-SA" sz="2800" kern="1400" spc="25" dirty="0">
                    <a:solidFill>
                      <a:srgbClr val="17365D"/>
                    </a:solidFill>
                    <a:latin typeface="Cambria" panose="02040503050406030204" pitchFamily="18" charset="0"/>
                    <a:ea typeface="MS Mincho"/>
                    <a:cs typeface="Calibri" panose="020F0502020204030204" pitchFamily="34" charset="0"/>
                  </a:rPr>
                  <a:t>دعم الابتكار وريادة الأعمال </a:t>
                </a:r>
                <a:endParaRPr kumimoji="0" lang="en-US" sz="2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26" name="Graphic 21" descr="Group brainstorm with solid fill"/>
            <p:cNvPicPr>
              <a:picLocks noChangeAspect="1"/>
            </p:cNvPicPr>
            <p:nvPr/>
          </p:nvPicPr>
          <p:blipFill>
            <a:blip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p:blipFill>
          <p:spPr>
            <a:xfrm>
              <a:off x="10053414" y="4383786"/>
              <a:ext cx="1061277" cy="1053103"/>
            </a:xfrm>
            <a:prstGeom prst="rect">
              <a:avLst/>
            </a:prstGeom>
          </p:spPr>
        </p:pic>
      </p:grpSp>
      <p:grpSp>
        <p:nvGrpSpPr>
          <p:cNvPr id="30" name="Group 29"/>
          <p:cNvGrpSpPr/>
          <p:nvPr/>
        </p:nvGrpSpPr>
        <p:grpSpPr>
          <a:xfrm>
            <a:off x="5074876" y="2219126"/>
            <a:ext cx="2188427" cy="3579190"/>
            <a:chOff x="5009731" y="4292630"/>
            <a:chExt cx="2188427" cy="2203416"/>
          </a:xfrm>
        </p:grpSpPr>
        <p:grpSp>
          <p:nvGrpSpPr>
            <p:cNvPr id="31" name="Group 30"/>
            <p:cNvGrpSpPr/>
            <p:nvPr/>
          </p:nvGrpSpPr>
          <p:grpSpPr>
            <a:xfrm>
              <a:off x="5009731" y="4292630"/>
              <a:ext cx="2188427" cy="2203416"/>
              <a:chOff x="2441711" y="1249003"/>
              <a:chExt cx="1360737" cy="1380694"/>
            </a:xfrm>
          </p:grpSpPr>
          <p:sp>
            <p:nvSpPr>
              <p:cNvPr id="33" name="Rectangle: Diagonal Corners Rounded 59"/>
              <p:cNvSpPr/>
              <p:nvPr/>
            </p:nvSpPr>
            <p:spPr>
              <a:xfrm flipV="1">
                <a:off x="2441711" y="1316111"/>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34" name="Rectangle: Diagonal Corners Rounded 60"/>
              <p:cNvSpPr/>
              <p:nvPr/>
            </p:nvSpPr>
            <p:spPr>
              <a:xfrm flipV="1">
                <a:off x="2501501" y="1249003"/>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35" name="TextBox 54"/>
              <p:cNvSpPr txBox="1"/>
              <p:nvPr/>
            </p:nvSpPr>
            <p:spPr>
              <a:xfrm>
                <a:off x="2473582" y="1790933"/>
                <a:ext cx="1328866" cy="690128"/>
              </a:xfrm>
              <a:prstGeom prst="rect">
                <a:avLst/>
              </a:prstGeom>
              <a:noFill/>
            </p:spPr>
            <p:txBody>
              <a:bodyPr wrap="square" rtlCol="0">
                <a:noAutofit/>
              </a:bodyPr>
              <a:lstStyle/>
              <a:p>
                <a:pPr lvl="0" algn="ctr" rtl="0">
                  <a:lnSpc>
                    <a:spcPct val="115000"/>
                  </a:lnSpc>
                </a:pPr>
                <a:r>
                  <a:rPr lang="ar-SA" sz="2800" kern="1400" spc="25" dirty="0">
                    <a:solidFill>
                      <a:srgbClr val="17365D"/>
                    </a:solidFill>
                    <a:latin typeface="Cambria" panose="02040503050406030204" pitchFamily="18" charset="0"/>
                    <a:ea typeface="MS Mincho"/>
                    <a:cs typeface="Calibri" panose="020F0502020204030204" pitchFamily="34" charset="0"/>
                  </a:rPr>
                  <a:t>إيجاد أنظمة متابعة للخريجين </a:t>
                </a:r>
                <a:endParaRPr kumimoji="0" lang="en-US" sz="2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32" name="Graphic 1" descr="Money with solid fill"/>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93988" y="4491083"/>
              <a:ext cx="845017" cy="838508"/>
            </a:xfrm>
            <a:prstGeom prst="rect">
              <a:avLst/>
            </a:prstGeom>
          </p:spPr>
        </p:pic>
      </p:grpSp>
      <p:grpSp>
        <p:nvGrpSpPr>
          <p:cNvPr id="36" name="Group 35"/>
          <p:cNvGrpSpPr/>
          <p:nvPr/>
        </p:nvGrpSpPr>
        <p:grpSpPr>
          <a:xfrm>
            <a:off x="7289640" y="2239927"/>
            <a:ext cx="2119819" cy="3558389"/>
            <a:chOff x="7198158" y="4308548"/>
            <a:chExt cx="2119819" cy="2187503"/>
          </a:xfrm>
        </p:grpSpPr>
        <p:grpSp>
          <p:nvGrpSpPr>
            <p:cNvPr id="37" name="Group 36"/>
            <p:cNvGrpSpPr/>
            <p:nvPr/>
          </p:nvGrpSpPr>
          <p:grpSpPr>
            <a:xfrm>
              <a:off x="7198158" y="4308548"/>
              <a:ext cx="2119819" cy="2187503"/>
              <a:chOff x="3615984" y="1258977"/>
              <a:chExt cx="1318081" cy="1370722"/>
            </a:xfrm>
          </p:grpSpPr>
          <p:sp>
            <p:nvSpPr>
              <p:cNvPr id="39" name="Rectangle: Diagonal Corners Rounded 62"/>
              <p:cNvSpPr/>
              <p:nvPr/>
            </p:nvSpPr>
            <p:spPr>
              <a:xfrm flipV="1">
                <a:off x="3615984" y="1316113"/>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40" name="Rectangle: Diagonal Corners Rounded 63"/>
              <p:cNvSpPr/>
              <p:nvPr/>
            </p:nvSpPr>
            <p:spPr>
              <a:xfrm flipV="1">
                <a:off x="3655701" y="1258977"/>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41" name="TextBox 57"/>
              <p:cNvSpPr txBox="1"/>
              <p:nvPr/>
            </p:nvSpPr>
            <p:spPr>
              <a:xfrm>
                <a:off x="3698963" y="1833404"/>
                <a:ext cx="1191841" cy="690128"/>
              </a:xfrm>
              <a:prstGeom prst="rect">
                <a:avLst/>
              </a:prstGeom>
              <a:noFill/>
            </p:spPr>
            <p:txBody>
              <a:bodyPr wrap="square" rtlCol="0">
                <a:noAutofit/>
              </a:bodyPr>
              <a:lstStyle/>
              <a:p>
                <a:pPr lvl="0" algn="ctr">
                  <a:lnSpc>
                    <a:spcPct val="115000"/>
                  </a:lnSpc>
                </a:pPr>
                <a:r>
                  <a:rPr lang="ar-SA" sz="2800" kern="1400" spc="25" dirty="0">
                    <a:solidFill>
                      <a:srgbClr val="17365D"/>
                    </a:solidFill>
                    <a:latin typeface="Cambria" panose="02040503050406030204" pitchFamily="18" charset="0"/>
                    <a:ea typeface="MS Mincho"/>
                    <a:cs typeface="Calibri" panose="020F0502020204030204" pitchFamily="34" charset="0"/>
                  </a:rPr>
                  <a:t>تحسين جودة التعليم والتدريب </a:t>
                </a:r>
                <a:endParaRPr lang="en-US" sz="2800" kern="0" dirty="0">
                  <a:solidFill>
                    <a:srgbClr val="000000"/>
                  </a:solidFill>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38" name="رسم 18" descr="الاجتماع"/>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798685" y="4416644"/>
              <a:ext cx="995050" cy="987386"/>
            </a:xfrm>
            <a:prstGeom prst="rect">
              <a:avLst/>
            </a:prstGeom>
          </p:spPr>
        </p:pic>
      </p:grpSp>
      <p:grpSp>
        <p:nvGrpSpPr>
          <p:cNvPr id="52" name="Group 51"/>
          <p:cNvGrpSpPr/>
          <p:nvPr/>
        </p:nvGrpSpPr>
        <p:grpSpPr>
          <a:xfrm>
            <a:off x="2817130" y="2240752"/>
            <a:ext cx="2239568" cy="3557564"/>
            <a:chOff x="2809545" y="4292634"/>
            <a:chExt cx="2239568" cy="2203417"/>
          </a:xfrm>
        </p:grpSpPr>
        <p:grpSp>
          <p:nvGrpSpPr>
            <p:cNvPr id="53" name="Group 52"/>
            <p:cNvGrpSpPr/>
            <p:nvPr/>
          </p:nvGrpSpPr>
          <p:grpSpPr>
            <a:xfrm>
              <a:off x="2809545" y="4292634"/>
              <a:ext cx="2239568" cy="2203417"/>
              <a:chOff x="1243265" y="1249005"/>
              <a:chExt cx="1392540" cy="1380694"/>
            </a:xfrm>
          </p:grpSpPr>
          <p:sp>
            <p:nvSpPr>
              <p:cNvPr id="55" name="Rectangle: Diagonal Corners Rounded 56"/>
              <p:cNvSpPr/>
              <p:nvPr/>
            </p:nvSpPr>
            <p:spPr>
              <a:xfrm flipV="1">
                <a:off x="1243265" y="1316113"/>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56" name="Rectangle: Diagonal Corners Rounded 57"/>
              <p:cNvSpPr/>
              <p:nvPr/>
            </p:nvSpPr>
            <p:spPr>
              <a:xfrm flipV="1">
                <a:off x="1303055" y="1249005"/>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57" name="TextBox 51"/>
              <p:cNvSpPr txBox="1"/>
              <p:nvPr/>
            </p:nvSpPr>
            <p:spPr>
              <a:xfrm>
                <a:off x="1243863" y="1833404"/>
                <a:ext cx="1391942" cy="690128"/>
              </a:xfrm>
              <a:prstGeom prst="rect">
                <a:avLst/>
              </a:prstGeom>
            </p:spPr>
            <p:txBody>
              <a:bodyPr wrap="square" rtlCol="0">
                <a:noAutofit/>
              </a:bodyPr>
              <a:lstStyle/>
              <a:p>
                <a:pPr lvl="0" algn="ctr">
                  <a:lnSpc>
                    <a:spcPct val="115000"/>
                  </a:lnSpc>
                </a:pPr>
                <a:r>
                  <a:rPr lang="ar-SA" sz="2800" kern="1400" spc="25" dirty="0">
                    <a:solidFill>
                      <a:srgbClr val="17365D"/>
                    </a:solidFill>
                    <a:latin typeface="Cambria" panose="02040503050406030204" pitchFamily="18" charset="0"/>
                    <a:ea typeface="MS Mincho"/>
                    <a:cs typeface="Calibri" panose="020F0502020204030204" pitchFamily="34" charset="0"/>
                  </a:rPr>
                  <a:t>تعزيز الشراكات بين القطاعين العام والخاص </a:t>
                </a:r>
                <a:endParaRPr lang="en-US" sz="2800" kern="0" dirty="0">
                  <a:solidFill>
                    <a:srgbClr val="000000"/>
                  </a:solidFill>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54" name="Graphic 3" descr="Connections with solid fill"/>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448681" y="4421319"/>
              <a:ext cx="985628" cy="978037"/>
            </a:xfrm>
            <a:prstGeom prst="rect">
              <a:avLst/>
            </a:prstGeom>
          </p:spPr>
        </p:pic>
      </p:grpSp>
      <p:grpSp>
        <p:nvGrpSpPr>
          <p:cNvPr id="58" name="Group 57"/>
          <p:cNvGrpSpPr/>
          <p:nvPr/>
        </p:nvGrpSpPr>
        <p:grpSpPr>
          <a:xfrm>
            <a:off x="378267" y="2218797"/>
            <a:ext cx="2306728" cy="3579519"/>
            <a:chOff x="458727" y="4292634"/>
            <a:chExt cx="2306728" cy="2203417"/>
          </a:xfrm>
        </p:grpSpPr>
        <p:grpSp>
          <p:nvGrpSpPr>
            <p:cNvPr id="59" name="Group 58"/>
            <p:cNvGrpSpPr/>
            <p:nvPr/>
          </p:nvGrpSpPr>
          <p:grpSpPr>
            <a:xfrm>
              <a:off x="458727" y="4292634"/>
              <a:ext cx="2306728" cy="2203417"/>
              <a:chOff x="-31871" y="1249005"/>
              <a:chExt cx="1434300" cy="1380694"/>
            </a:xfrm>
          </p:grpSpPr>
          <p:sp>
            <p:nvSpPr>
              <p:cNvPr id="61" name="Rectangle: Diagonal Corners Rounded 68"/>
              <p:cNvSpPr/>
              <p:nvPr/>
            </p:nvSpPr>
            <p:spPr>
              <a:xfrm flipV="1">
                <a:off x="53468" y="1316113"/>
                <a:ext cx="1278364" cy="1313586"/>
              </a:xfrm>
              <a:prstGeom prst="round2DiagRect">
                <a:avLst>
                  <a:gd name="adj1" fmla="val 7948"/>
                  <a:gd name="adj2" fmla="val 45033"/>
                </a:avLst>
              </a:prstGeom>
              <a:solidFill>
                <a:srgbClr val="168489"/>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62" name="Rectangle: Diagonal Corners Rounded 69"/>
              <p:cNvSpPr/>
              <p:nvPr/>
            </p:nvSpPr>
            <p:spPr>
              <a:xfrm flipV="1">
                <a:off x="113258" y="1249005"/>
                <a:ext cx="1278364" cy="1313586"/>
              </a:xfrm>
              <a:prstGeom prst="round2DiagRect">
                <a:avLst>
                  <a:gd name="adj1" fmla="val 7948"/>
                  <a:gd name="adj2" fmla="val 45033"/>
                </a:avLst>
              </a:prstGeom>
              <a:solidFill>
                <a:sysClr val="window" lastClr="FFFFFF"/>
              </a:solidFill>
              <a:ln w="12700" cap="flat" cmpd="sng" algn="ctr">
                <a:solidFill>
                  <a:srgbClr val="168489"/>
                </a:solid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800" b="0" i="0" u="none" strike="noStrike" kern="0" cap="none" spc="0" normalizeH="0" baseline="0" noProof="0" smtClean="0">
                  <a:ln>
                    <a:noFill/>
                  </a:ln>
                  <a:solidFill>
                    <a:prstClr val="white"/>
                  </a:solidFill>
                  <a:effectLst/>
                  <a:uLnTx/>
                  <a:uFillTx/>
                  <a:latin typeface="Arial" panose="020B0604020202020204"/>
                  <a:cs typeface="+mn-cs"/>
                </a:endParaRPr>
              </a:p>
            </p:txBody>
          </p:sp>
          <p:sp>
            <p:nvSpPr>
              <p:cNvPr id="63" name="TextBox 64"/>
              <p:cNvSpPr txBox="1"/>
              <p:nvPr/>
            </p:nvSpPr>
            <p:spPr>
              <a:xfrm>
                <a:off x="-31871" y="1795820"/>
                <a:ext cx="1434300" cy="690128"/>
              </a:xfrm>
              <a:prstGeom prst="rect">
                <a:avLst/>
              </a:prstGeom>
              <a:noFill/>
            </p:spPr>
            <p:txBody>
              <a:bodyPr wrap="square" rtlCol="0">
                <a:noAutofit/>
              </a:bodyPr>
              <a:lstStyle/>
              <a:p>
                <a:pPr lvl="0" algn="ctr" rtl="0">
                  <a:lnSpc>
                    <a:spcPct val="115000"/>
                  </a:lnSpc>
                </a:pPr>
                <a:r>
                  <a:rPr lang="ar-SA" sz="2800" kern="1400" spc="25" dirty="0" smtClean="0">
                    <a:solidFill>
                      <a:srgbClr val="17365D"/>
                    </a:solidFill>
                    <a:latin typeface="Cambria" panose="02040503050406030204" pitchFamily="18" charset="0"/>
                    <a:ea typeface="MS Mincho"/>
                    <a:cs typeface="Calibri" panose="020F0502020204030204" pitchFamily="34" charset="0"/>
                  </a:rPr>
                  <a:t>تطوير </a:t>
                </a:r>
                <a:r>
                  <a:rPr lang="ar-SA" sz="2800" kern="1400" spc="25" dirty="0">
                    <a:solidFill>
                      <a:srgbClr val="17365D"/>
                    </a:solidFill>
                    <a:latin typeface="Cambria" panose="02040503050406030204" pitchFamily="18" charset="0"/>
                    <a:ea typeface="MS Mincho"/>
                    <a:cs typeface="Calibri" panose="020F0502020204030204" pitchFamily="34" charset="0"/>
                  </a:rPr>
                  <a:t>البنية التحتية للمؤسسات التعليمية</a:t>
                </a:r>
                <a:r>
                  <a:rPr lang="ar-SA" dirty="0">
                    <a:latin typeface="Cambria" panose="02040503050406030204" pitchFamily="18" charset="0"/>
                    <a:ea typeface="MS Mincho"/>
                    <a:cs typeface="Times New Roman" panose="02020603050405020304" pitchFamily="18" charset="0"/>
                  </a:rPr>
                  <a:t> </a:t>
                </a:r>
                <a:endParaRPr kumimoji="0" lang="en-US" sz="2800" b="0" i="0" u="none" strike="noStrike" kern="0" cap="none" spc="0" normalizeH="0" baseline="0" noProof="0" dirty="0" smtClean="0">
                  <a:ln>
                    <a:noFill/>
                  </a:ln>
                  <a:solidFill>
                    <a:srgbClr val="000000"/>
                  </a:solidFill>
                  <a:effectLst/>
                  <a:uLnTx/>
                  <a:uFillTx/>
                  <a:latin typeface="Times New Roman" panose="02020603050405020304" pitchFamily="18" charset="0"/>
                  <a:ea typeface="Calibri" panose="020F0502020204030204" pitchFamily="34" charset="0"/>
                  <a:cs typeface="Sakkal Majalla" panose="02000000000000000000" pitchFamily="2" charset="-78"/>
                </a:endParaRPr>
              </a:p>
            </p:txBody>
          </p:sp>
        </p:grpSp>
        <p:pic>
          <p:nvPicPr>
            <p:cNvPr id="60" name="Graphic 14" descr="Business Growth with solid fill"/>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257861" y="4448352"/>
              <a:ext cx="931140" cy="923969"/>
            </a:xfrm>
            <a:prstGeom prst="rect">
              <a:avLst/>
            </a:prstGeom>
          </p:spPr>
        </p:pic>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1000"/>
                                        <p:tgtEl>
                                          <p:spTgt spid="24"/>
                                        </p:tgtEl>
                                      </p:cBhvr>
                                    </p:animEffect>
                                    <p:anim calcmode="lin" valueType="num">
                                      <p:cBhvr>
                                        <p:cTn id="12" dur="1000" fill="hold"/>
                                        <p:tgtEl>
                                          <p:spTgt spid="24"/>
                                        </p:tgtEl>
                                        <p:attrNameLst>
                                          <p:attrName>ppt_x</p:attrName>
                                        </p:attrNameLst>
                                      </p:cBhvr>
                                      <p:tavLst>
                                        <p:tav tm="0">
                                          <p:val>
                                            <p:strVal val="#ppt_x"/>
                                          </p:val>
                                        </p:tav>
                                        <p:tav tm="100000">
                                          <p:val>
                                            <p:strVal val="#ppt_x"/>
                                          </p:val>
                                        </p:tav>
                                      </p:tavLst>
                                    </p:anim>
                                    <p:anim calcmode="lin" valueType="num">
                                      <p:cBhvr>
                                        <p:cTn id="1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1000"/>
                                        <p:tgtEl>
                                          <p:spTgt spid="36"/>
                                        </p:tgtEl>
                                      </p:cBhvr>
                                    </p:animEffect>
                                    <p:anim calcmode="lin" valueType="num">
                                      <p:cBhvr>
                                        <p:cTn id="19" dur="1000" fill="hold"/>
                                        <p:tgtEl>
                                          <p:spTgt spid="36"/>
                                        </p:tgtEl>
                                        <p:attrNameLst>
                                          <p:attrName>ppt_x</p:attrName>
                                        </p:attrNameLst>
                                      </p:cBhvr>
                                      <p:tavLst>
                                        <p:tav tm="0">
                                          <p:val>
                                            <p:strVal val="#ppt_x"/>
                                          </p:val>
                                        </p:tav>
                                        <p:tav tm="100000">
                                          <p:val>
                                            <p:strVal val="#ppt_x"/>
                                          </p:val>
                                        </p:tav>
                                      </p:tavLst>
                                    </p:anim>
                                    <p:anim calcmode="lin" valueType="num">
                                      <p:cBhvr>
                                        <p:cTn id="2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1000"/>
                                        <p:tgtEl>
                                          <p:spTgt spid="30"/>
                                        </p:tgtEl>
                                      </p:cBhvr>
                                    </p:animEffect>
                                    <p:anim calcmode="lin" valueType="num">
                                      <p:cBhvr>
                                        <p:cTn id="26" dur="1000" fill="hold"/>
                                        <p:tgtEl>
                                          <p:spTgt spid="30"/>
                                        </p:tgtEl>
                                        <p:attrNameLst>
                                          <p:attrName>ppt_x</p:attrName>
                                        </p:attrNameLst>
                                      </p:cBhvr>
                                      <p:tavLst>
                                        <p:tav tm="0">
                                          <p:val>
                                            <p:strVal val="#ppt_x"/>
                                          </p:val>
                                        </p:tav>
                                        <p:tav tm="100000">
                                          <p:val>
                                            <p:strVal val="#ppt_x"/>
                                          </p:val>
                                        </p:tav>
                                      </p:tavLst>
                                    </p:anim>
                                    <p:anim calcmode="lin" valueType="num">
                                      <p:cBhvr>
                                        <p:cTn id="27"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1000"/>
                                        <p:tgtEl>
                                          <p:spTgt spid="52"/>
                                        </p:tgtEl>
                                      </p:cBhvr>
                                    </p:animEffect>
                                    <p:anim calcmode="lin" valueType="num">
                                      <p:cBhvr>
                                        <p:cTn id="33" dur="1000" fill="hold"/>
                                        <p:tgtEl>
                                          <p:spTgt spid="52"/>
                                        </p:tgtEl>
                                        <p:attrNameLst>
                                          <p:attrName>ppt_x</p:attrName>
                                        </p:attrNameLst>
                                      </p:cBhvr>
                                      <p:tavLst>
                                        <p:tav tm="0">
                                          <p:val>
                                            <p:strVal val="#ppt_x"/>
                                          </p:val>
                                        </p:tav>
                                        <p:tav tm="100000">
                                          <p:val>
                                            <p:strVal val="#ppt_x"/>
                                          </p:val>
                                        </p:tav>
                                      </p:tavLst>
                                    </p:anim>
                                    <p:anim calcmode="lin" valueType="num">
                                      <p:cBhvr>
                                        <p:cTn id="3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1000"/>
                                        <p:tgtEl>
                                          <p:spTgt spid="58"/>
                                        </p:tgtEl>
                                      </p:cBhvr>
                                    </p:animEffect>
                                    <p:anim calcmode="lin" valueType="num">
                                      <p:cBhvr>
                                        <p:cTn id="40" dur="1000" fill="hold"/>
                                        <p:tgtEl>
                                          <p:spTgt spid="58"/>
                                        </p:tgtEl>
                                        <p:attrNameLst>
                                          <p:attrName>ppt_x</p:attrName>
                                        </p:attrNameLst>
                                      </p:cBhvr>
                                      <p:tavLst>
                                        <p:tav tm="0">
                                          <p:val>
                                            <p:strVal val="#ppt_x"/>
                                          </p:val>
                                        </p:tav>
                                        <p:tav tm="100000">
                                          <p:val>
                                            <p:strVal val="#ppt_x"/>
                                          </p:val>
                                        </p:tav>
                                      </p:tavLst>
                                    </p:anim>
                                    <p:anim calcmode="lin" valueType="num">
                                      <p:cBhvr>
                                        <p:cTn id="41"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74779" y="6367706"/>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15</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689595" y="6398484"/>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1340461" y="213266"/>
            <a:ext cx="6570871" cy="906155"/>
          </a:xfrm>
          <a:prstGeom prst="rect">
            <a:avLst/>
          </a:prstGeom>
        </p:spPr>
        <p:txBody>
          <a:bodyPr vert="horz" lIns="91440" tIns="45720" rIns="91440" bIns="45720" rtlCol="0" anchor="b">
            <a:noAutofit/>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ar-JO" sz="2700" b="1" kern="1800" dirty="0">
                <a:solidFill>
                  <a:srgbClr val="C00000"/>
                </a:solidFill>
                <a:latin typeface="Calibri" panose="020F0502020204030204" pitchFamily="34" charset="0"/>
                <a:ea typeface="Calibri" panose="020F0502020204030204" pitchFamily="34" charset="0"/>
                <a:cs typeface="Alexandria" pitchFamily="2" charset="-78"/>
              </a:rPr>
              <a:t>خاتمة</a:t>
            </a:r>
            <a:endParaRPr lang="en-US" sz="2700" b="1" kern="1800" dirty="0">
              <a:solidFill>
                <a:srgbClr val="C00000"/>
              </a:solidFill>
              <a:latin typeface="Calibri" panose="020F0502020204030204" pitchFamily="34" charset="0"/>
              <a:ea typeface="Calibri" panose="020F0502020204030204" pitchFamily="34" charset="0"/>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682724" y="1928191"/>
            <a:ext cx="9311895" cy="3902222"/>
          </a:xfrm>
          <a:prstGeom prst="rect">
            <a:avLst/>
          </a:prstGeom>
        </p:spPr>
        <p:txBody>
          <a:bodyPr wrap="square">
            <a:spAutoFit/>
          </a:bodyPr>
          <a:lstStyle/>
          <a:p>
            <a:pPr algn="ctr">
              <a:lnSpc>
                <a:spcPct val="150000"/>
              </a:lnSpc>
            </a:pPr>
            <a:r>
              <a:rPr lang="ar-JO" sz="2800" dirty="0">
                <a:latin typeface="Calibri" panose="020F0502020204030204" pitchFamily="34" charset="0"/>
                <a:ea typeface="Calibri" panose="020F0502020204030204" pitchFamily="34" charset="0"/>
                <a:cs typeface="Alexandria" pitchFamily="2" charset="-78"/>
              </a:rPr>
              <a:t>إن تطوير منظومة التعليم التقني والتدريب المهني في الدول العربية يُعد ركيزة أساسية لمواكبة التغيرات في سوق العمل وتحقيق التنمية المستدامة. من خلال تفعيل الشراكات، وتطوير المناهج، وزيادة الوعي المجتمعي، يمكن للدول العربية أن تنقل هذا القطاع إلى مستوى أعلى، مما ينعكس إيجاباً على الاقتصاد ويفتح آفاقاً أوسع للشباب.</a:t>
            </a:r>
            <a:endParaRPr lang="en-US" sz="2800" dirty="0">
              <a:latin typeface="Calibri" panose="020F0502020204030204" pitchFamily="34" charset="0"/>
              <a:ea typeface="Calibri" panose="020F0502020204030204" pitchFamily="34" charset="0"/>
              <a:cs typeface="Alexandria"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39191" y="6415430"/>
            <a:ext cx="408609" cy="369332"/>
          </a:xfrm>
          <a:prstGeom prst="rect">
            <a:avLst/>
          </a:prstGeom>
          <a:noFill/>
        </p:spPr>
        <p:txBody>
          <a:bodyPr wrap="square" rtlCol="0">
            <a:spAutoFit/>
          </a:bodyPr>
          <a:lstStyle/>
          <a:p>
            <a:pPr algn="ctr"/>
            <a:r>
              <a:rPr lang="ar-JO" dirty="0" smtClean="0">
                <a:solidFill>
                  <a:srgbClr val="A40000"/>
                </a:solidFill>
                <a:latin typeface="Montserrat" panose="00000500000000000000" pitchFamily="2" charset="0"/>
              </a:rPr>
              <a:t>2</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622890" y="6415430"/>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4010003" y="351279"/>
            <a:ext cx="4171994" cy="906155"/>
          </a:xfrm>
          <a:prstGeom prst="rect">
            <a:avLst/>
          </a:prstGeom>
        </p:spPr>
        <p:txBody>
          <a:bodyPr vert="horz" lIns="91440" tIns="45720" rIns="91440" bIns="45720" rtlCol="0" anchor="b">
            <a:normAutofit fontScale="975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ar-JO" b="1" dirty="0" smtClean="0">
                <a:latin typeface="Alexandria" pitchFamily="2" charset="-78"/>
                <a:cs typeface="Alexandria" pitchFamily="2" charset="-78"/>
              </a:rPr>
              <a:t>مصدر الإلهام</a:t>
            </a:r>
            <a:endParaRPr lang="en-US" b="1" dirty="0">
              <a:latin typeface="Alexandria" pitchFamily="2" charset="-78"/>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158241" y="1586024"/>
            <a:ext cx="10380616" cy="4031873"/>
          </a:xfrm>
          <a:prstGeom prst="rect">
            <a:avLst/>
          </a:prstGeom>
        </p:spPr>
        <p:txBody>
          <a:bodyPr wrap="square">
            <a:spAutoFit/>
          </a:bodyPr>
          <a:lstStyle/>
          <a:p>
            <a:pPr algn="ctr"/>
            <a:r>
              <a:rPr lang="ar-JO" sz="3200" dirty="0" smtClean="0">
                <a:latin typeface="Calibri" panose="020F0502020204030204" pitchFamily="34" charset="0"/>
                <a:ea typeface="Calibri" panose="020F0502020204030204" pitchFamily="34" charset="0"/>
                <a:cs typeface="Alexandria" pitchFamily="2" charset="-78"/>
              </a:rPr>
              <a:t>"شدد صاحب </a:t>
            </a:r>
            <a:r>
              <a:rPr lang="ar-JO" sz="3200" dirty="0">
                <a:latin typeface="Calibri" panose="020F0502020204030204" pitchFamily="34" charset="0"/>
                <a:ea typeface="Calibri" panose="020F0502020204030204" pitchFamily="34" charset="0"/>
                <a:cs typeface="Alexandria" pitchFamily="2" charset="-78"/>
              </a:rPr>
              <a:t>الجلالة الملك عبدالله الثاني ابن الحسين المعظم في رؤيته للتحديث السياسي والإداري والاقتصادي العابرة للحكومات، أي أن أولوية الحكومة يفترض أن تنصب على محاربة البطالة، وتوفير فرص عمل مستدامة، مع ضرورة استمرارية تطوير بيئة التدريب المهني والتعليم التقني، وتزويد الشباب بالمهارات المطلوبة لتلبية متطلبات سوق العمل، وتغيير الثقافة المرتبطة بالوظائف </a:t>
            </a:r>
            <a:r>
              <a:rPr lang="ar-JO" sz="3200" dirty="0" smtClean="0">
                <a:latin typeface="Calibri" panose="020F0502020204030204" pitchFamily="34" charset="0"/>
                <a:ea typeface="Calibri" panose="020F0502020204030204" pitchFamily="34" charset="0"/>
                <a:cs typeface="Alexandria" pitchFamily="2" charset="-78"/>
              </a:rPr>
              <a:t>المهنية".</a:t>
            </a:r>
            <a:endParaRPr lang="ar-JO" sz="3200" dirty="0">
              <a:latin typeface="Calibri" panose="020F0502020204030204" pitchFamily="34" charset="0"/>
              <a:ea typeface="Calibri" panose="020F0502020204030204" pitchFamily="34" charset="0"/>
              <a:cs typeface="Alexandria"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12800" y="6344845"/>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3</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389686" y="6406400"/>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4010003" y="351279"/>
            <a:ext cx="4171994" cy="906155"/>
          </a:xfrm>
          <a:prstGeom prst="rect">
            <a:avLst/>
          </a:prstGeom>
        </p:spPr>
        <p:txBody>
          <a:bodyPr vert="horz" lIns="91440" tIns="45720" rIns="91440" bIns="45720" rtlCol="0" anchor="b">
            <a:normAutofit fontScale="975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ar-JO" b="1" dirty="0" smtClean="0">
                <a:latin typeface="Alexandria" pitchFamily="2" charset="-78"/>
                <a:cs typeface="Alexandria" pitchFamily="2" charset="-78"/>
              </a:rPr>
              <a:t>محاور</a:t>
            </a:r>
            <a:r>
              <a:rPr lang="en-US" b="1" dirty="0" smtClean="0">
                <a:latin typeface="Alexandria" pitchFamily="2" charset="-78"/>
                <a:cs typeface="Alexandria" pitchFamily="2" charset="-78"/>
              </a:rPr>
              <a:t> </a:t>
            </a:r>
            <a:r>
              <a:rPr lang="en-US" b="1" dirty="0" err="1" smtClean="0">
                <a:latin typeface="Alexandria" pitchFamily="2" charset="-78"/>
                <a:cs typeface="Alexandria" pitchFamily="2" charset="-78"/>
              </a:rPr>
              <a:t>ال</a:t>
            </a:r>
            <a:r>
              <a:rPr lang="ar-JO" b="1" dirty="0" smtClean="0">
                <a:latin typeface="Alexandria" pitchFamily="2" charset="-78"/>
                <a:cs typeface="Alexandria" pitchFamily="2" charset="-78"/>
              </a:rPr>
              <a:t>ورقة</a:t>
            </a:r>
            <a:endParaRPr lang="en-US" b="1" dirty="0">
              <a:latin typeface="Alexandria" pitchFamily="2" charset="-78"/>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812800" y="1313544"/>
            <a:ext cx="11074400" cy="5754524"/>
          </a:xfrm>
          <a:prstGeom prst="rect">
            <a:avLst/>
          </a:prstGeom>
        </p:spPr>
        <p:txBody>
          <a:bodyPr wrap="square">
            <a:spAutoFit/>
          </a:bodyPr>
          <a:lstStyle/>
          <a:p>
            <a:pPr marL="342900" indent="-342900">
              <a:lnSpc>
                <a:spcPct val="150000"/>
              </a:lnSpc>
              <a:buFont typeface="Wingdings" panose="05000000000000000000" pitchFamily="2" charset="2"/>
              <a:buChar char="§"/>
            </a:pPr>
            <a:r>
              <a:rPr lang="ar-JO" sz="3200" dirty="0" smtClean="0">
                <a:latin typeface="Calibri" panose="020F0502020204030204" pitchFamily="34" charset="0"/>
                <a:ea typeface="Calibri" panose="020F0502020204030204" pitchFamily="34" charset="0"/>
                <a:cs typeface="Alexandria" pitchFamily="2" charset="-78"/>
              </a:rPr>
              <a:t>أولاً</a:t>
            </a:r>
            <a:r>
              <a:rPr lang="ar-JO" sz="3200" dirty="0">
                <a:latin typeface="Calibri" panose="020F0502020204030204" pitchFamily="34" charset="0"/>
                <a:ea typeface="Calibri" panose="020F0502020204030204" pitchFamily="34" charset="0"/>
                <a:cs typeface="Alexandria" pitchFamily="2" charset="-78"/>
              </a:rPr>
              <a:t>: واقع التعليم التقني والتدريب المهني في الدول </a:t>
            </a:r>
            <a:r>
              <a:rPr lang="ar-JO" sz="3200" dirty="0" smtClean="0">
                <a:latin typeface="Calibri" panose="020F0502020204030204" pitchFamily="34" charset="0"/>
                <a:ea typeface="Calibri" panose="020F0502020204030204" pitchFamily="34" charset="0"/>
                <a:cs typeface="Alexandria" pitchFamily="2" charset="-78"/>
              </a:rPr>
              <a:t>العربية</a:t>
            </a:r>
            <a:endParaRPr lang="ar-JO" sz="3200" dirty="0" smtClean="0">
              <a:latin typeface="Calibri" panose="020F0502020204030204" pitchFamily="34" charset="0"/>
              <a:ea typeface="Calibri" panose="020F0502020204030204" pitchFamily="34" charset="0"/>
              <a:cs typeface="Alexandria" pitchFamily="2" charset="-78"/>
            </a:endParaRPr>
          </a:p>
          <a:p>
            <a:pPr marL="342900" indent="-342900">
              <a:lnSpc>
                <a:spcPct val="150000"/>
              </a:lnSpc>
              <a:buFont typeface="Wingdings" panose="05000000000000000000" pitchFamily="2" charset="2"/>
              <a:buChar char="§"/>
            </a:pPr>
            <a:r>
              <a:rPr lang="ar-JO" sz="3200" dirty="0">
                <a:latin typeface="Calibri" panose="020F0502020204030204" pitchFamily="34" charset="0"/>
                <a:ea typeface="Calibri" panose="020F0502020204030204" pitchFamily="34" charset="0"/>
                <a:cs typeface="Alexandria" pitchFamily="2" charset="-78"/>
              </a:rPr>
              <a:t>ثانياً: الآفاق والتوجهات المستقبلية للتعليم التقني والتدريب المهني في الدول </a:t>
            </a:r>
            <a:r>
              <a:rPr lang="ar-JO" sz="3200" dirty="0" smtClean="0">
                <a:latin typeface="Calibri" panose="020F0502020204030204" pitchFamily="34" charset="0"/>
                <a:ea typeface="Calibri" panose="020F0502020204030204" pitchFamily="34" charset="0"/>
                <a:cs typeface="Alexandria" pitchFamily="2" charset="-78"/>
              </a:rPr>
              <a:t>العربية</a:t>
            </a:r>
            <a:endParaRPr lang="ar-JO" sz="3200" dirty="0" smtClean="0">
              <a:latin typeface="Calibri" panose="020F0502020204030204" pitchFamily="34" charset="0"/>
              <a:ea typeface="Calibri" panose="020F0502020204030204" pitchFamily="34" charset="0"/>
              <a:cs typeface="Alexandria" pitchFamily="2" charset="-78"/>
            </a:endParaRPr>
          </a:p>
          <a:p>
            <a:pPr marL="342900" indent="-342900">
              <a:lnSpc>
                <a:spcPct val="150000"/>
              </a:lnSpc>
              <a:buFont typeface="Wingdings" panose="05000000000000000000" pitchFamily="2" charset="2"/>
              <a:buChar char="§"/>
            </a:pPr>
            <a:r>
              <a:rPr lang="ar-JO" sz="3200" dirty="0">
                <a:latin typeface="Calibri" panose="020F0502020204030204" pitchFamily="34" charset="0"/>
                <a:ea typeface="Calibri" panose="020F0502020204030204" pitchFamily="34" charset="0"/>
                <a:cs typeface="Alexandria" pitchFamily="2" charset="-78"/>
              </a:rPr>
              <a:t>ثالثًا: التجربة الأردنية في التعليم والتدريب المهني والتقني</a:t>
            </a:r>
            <a:endParaRPr lang="ar-JO" sz="3200" dirty="0">
              <a:latin typeface="Calibri" panose="020F0502020204030204" pitchFamily="34" charset="0"/>
              <a:ea typeface="Calibri" panose="020F0502020204030204" pitchFamily="34" charset="0"/>
              <a:cs typeface="Alexandria" pitchFamily="2" charset="-78"/>
            </a:endParaRPr>
          </a:p>
          <a:p>
            <a:pPr marL="342900" indent="-342900">
              <a:lnSpc>
                <a:spcPct val="150000"/>
              </a:lnSpc>
              <a:buFont typeface="Wingdings" panose="05000000000000000000" pitchFamily="2" charset="2"/>
              <a:buChar char="§"/>
            </a:pPr>
            <a:r>
              <a:rPr lang="ar-JO" sz="3200" dirty="0">
                <a:latin typeface="Calibri" panose="020F0502020204030204" pitchFamily="34" charset="0"/>
                <a:ea typeface="Calibri" panose="020F0502020204030204" pitchFamily="34" charset="0"/>
                <a:cs typeface="Alexandria" pitchFamily="2" charset="-78"/>
              </a:rPr>
              <a:t>رابعًا : استشراف مستقبل التعليم والتدريب المهني </a:t>
            </a:r>
            <a:r>
              <a:rPr lang="ar-JO" sz="3200" dirty="0" smtClean="0">
                <a:latin typeface="Calibri" panose="020F0502020204030204" pitchFamily="34" charset="0"/>
                <a:ea typeface="Calibri" panose="020F0502020204030204" pitchFamily="34" charset="0"/>
                <a:cs typeface="Alexandria" pitchFamily="2" charset="-78"/>
              </a:rPr>
              <a:t>والتقني</a:t>
            </a:r>
            <a:endParaRPr lang="ar-JO" sz="3200" dirty="0">
              <a:latin typeface="Calibri" panose="020F0502020204030204" pitchFamily="34" charset="0"/>
              <a:ea typeface="Calibri" panose="020F0502020204030204" pitchFamily="34" charset="0"/>
              <a:cs typeface="Alexandria" pitchFamily="2" charset="-78"/>
            </a:endParaRPr>
          </a:p>
          <a:p>
            <a:pPr marL="342900" indent="-342900">
              <a:lnSpc>
                <a:spcPct val="150000"/>
              </a:lnSpc>
              <a:buFont typeface="Wingdings" panose="05000000000000000000" pitchFamily="2" charset="2"/>
              <a:buChar char="§"/>
            </a:pPr>
            <a:r>
              <a:rPr lang="ar-JO" sz="3200" dirty="0">
                <a:latin typeface="Calibri" panose="020F0502020204030204" pitchFamily="34" charset="0"/>
                <a:ea typeface="Calibri" panose="020F0502020204030204" pitchFamily="34" charset="0"/>
                <a:cs typeface="Alexandria" pitchFamily="2" charset="-78"/>
              </a:rPr>
              <a:t>خامسًا: توصيات وأفكار للنهوض بهذا المجال وتطويره</a:t>
            </a:r>
            <a:endParaRPr lang="ar-JO" sz="3200" dirty="0">
              <a:latin typeface="Calibri" panose="020F0502020204030204" pitchFamily="34" charset="0"/>
              <a:ea typeface="Calibri" panose="020F0502020204030204" pitchFamily="34" charset="0"/>
              <a:cs typeface="Alexandria" pitchFamily="2" charset="-78"/>
            </a:endParaRPr>
          </a:p>
          <a:p>
            <a:pPr>
              <a:lnSpc>
                <a:spcPct val="150000"/>
              </a:lnSpc>
            </a:pPr>
            <a:endParaRPr lang="ar-JO" sz="2400" dirty="0">
              <a:latin typeface="Calibri" panose="020F0502020204030204" pitchFamily="34" charset="0"/>
              <a:ea typeface="Calibri" panose="020F0502020204030204" pitchFamily="34" charset="0"/>
              <a:cs typeface="Alexandria"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74779" y="6367706"/>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4</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689595" y="6398484"/>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3555598" y="393948"/>
            <a:ext cx="4171994" cy="906155"/>
          </a:xfrm>
          <a:prstGeom prst="rect">
            <a:avLst/>
          </a:prstGeom>
        </p:spPr>
        <p:txBody>
          <a:bodyPr vert="horz" lIns="91440" tIns="45720" rIns="91440" bIns="45720" rtlCol="0" anchor="b">
            <a:normAutofit fontScale="975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rtl="0"/>
            <a:r>
              <a:rPr lang="ar-JO" b="1" dirty="0" smtClean="0">
                <a:latin typeface="Alexandria" pitchFamily="2" charset="-78"/>
                <a:cs typeface="Alexandria" pitchFamily="2" charset="-78"/>
              </a:rPr>
              <a:t>التعارف</a:t>
            </a:r>
            <a:endParaRPr lang="en-US" b="1" dirty="0">
              <a:latin typeface="Alexandria" pitchFamily="2" charset="-78"/>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358988" y="5826377"/>
            <a:ext cx="6966856" cy="861774"/>
          </a:xfrm>
          <a:prstGeom prst="rect">
            <a:avLst/>
          </a:prstGeom>
        </p:spPr>
        <p:txBody>
          <a:bodyPr wrap="square">
            <a:spAutoFit/>
          </a:bodyPr>
          <a:lstStyle/>
          <a:p>
            <a:r>
              <a:rPr lang="en-US" sz="3200" dirty="0">
                <a:hlinkClick r:id="rId1"/>
              </a:rPr>
              <a:t>https://</a:t>
            </a:r>
            <a:r>
              <a:rPr lang="en-US" sz="3200" dirty="0" smtClean="0">
                <a:hlinkClick r:id="rId1"/>
              </a:rPr>
              <a:t>www.menti.com/al681dwzeyor</a:t>
            </a:r>
            <a:endParaRPr lang="ar-JO" sz="3200" dirty="0" smtClean="0"/>
          </a:p>
          <a:p>
            <a:endParaRPr lang="en-US" dirty="0"/>
          </a:p>
        </p:txBody>
      </p:sp>
      <p:sp>
        <p:nvSpPr>
          <p:cNvPr id="15" name="Rectangle 14"/>
          <p:cNvSpPr/>
          <p:nvPr/>
        </p:nvSpPr>
        <p:spPr>
          <a:xfrm>
            <a:off x="5641595" y="2197543"/>
            <a:ext cx="6096000" cy="2497800"/>
          </a:xfrm>
          <a:prstGeom prst="rect">
            <a:avLst/>
          </a:prstGeom>
        </p:spPr>
        <p:txBody>
          <a:bodyPr>
            <a:spAutoFit/>
          </a:bodyPr>
          <a:lstStyle/>
          <a:p>
            <a:pPr algn="ctr">
              <a:lnSpc>
                <a:spcPct val="150000"/>
              </a:lnSpc>
            </a:pPr>
            <a:r>
              <a:rPr lang="ar-JO" sz="3600" dirty="0">
                <a:latin typeface="Calibri" panose="020F0502020204030204" pitchFamily="34" charset="0"/>
                <a:ea typeface="Calibri" panose="020F0502020204030204" pitchFamily="34" charset="0"/>
                <a:cs typeface="Alexandria" pitchFamily="2" charset="-78"/>
              </a:rPr>
              <a:t>أدخل لرمز </a:t>
            </a:r>
            <a:r>
              <a:rPr lang="en-US" sz="3600" dirty="0" smtClean="0">
                <a:latin typeface="Calibri" panose="020F0502020204030204" pitchFamily="34" charset="0"/>
                <a:ea typeface="Calibri" panose="020F0502020204030204" pitchFamily="34" charset="0"/>
                <a:cs typeface="Alexandria" pitchFamily="2" charset="-78"/>
              </a:rPr>
              <a:t>QR </a:t>
            </a:r>
            <a:r>
              <a:rPr lang="ar-JO" sz="3600" dirty="0" smtClean="0">
                <a:latin typeface="Calibri" panose="020F0502020204030204" pitchFamily="34" charset="0"/>
                <a:ea typeface="Calibri" panose="020F0502020204030204" pitchFamily="34" charset="0"/>
                <a:cs typeface="Alexandria" pitchFamily="2" charset="-78"/>
              </a:rPr>
              <a:t> : </a:t>
            </a:r>
            <a:r>
              <a:rPr lang="ar-JO" sz="3600" dirty="0">
                <a:latin typeface="Calibri" panose="020F0502020204030204" pitchFamily="34" charset="0"/>
                <a:ea typeface="Calibri" panose="020F0502020204030204" pitchFamily="34" charset="0"/>
                <a:cs typeface="Alexandria" pitchFamily="2" charset="-78"/>
              </a:rPr>
              <a:t>عرف بنفسك وقم بوصف شخصيتك بكلمة واحدة</a:t>
            </a:r>
            <a:endParaRPr lang="en-US" sz="2400" dirty="0">
              <a:latin typeface="Calibri" panose="020F0502020204030204" pitchFamily="34" charset="0"/>
              <a:ea typeface="Calibri" panose="020F0502020204030204" pitchFamily="34" charset="0"/>
              <a:cs typeface="Arial" panose="020B0604020202020204" pitchFamily="34" charset="0"/>
            </a:endParaRPr>
          </a:p>
        </p:txBody>
      </p:sp>
      <p:pic>
        <p:nvPicPr>
          <p:cNvPr id="14" name="Picture 13"/>
          <p:cNvPicPr>
            <a:picLocks noChangeAspect="1"/>
          </p:cNvPicPr>
          <p:nvPr/>
        </p:nvPicPr>
        <p:blipFill>
          <a:blip r:embed="rId2"/>
          <a:stretch>
            <a:fillRect/>
          </a:stretch>
        </p:blipFill>
        <p:spPr>
          <a:xfrm>
            <a:off x="1017076" y="1555110"/>
            <a:ext cx="3764280" cy="376428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74779" y="6367706"/>
            <a:ext cx="674811" cy="369332"/>
          </a:xfrm>
          <a:prstGeom prst="rect">
            <a:avLst/>
          </a:prstGeom>
          <a:noFill/>
        </p:spPr>
        <p:txBody>
          <a:bodyPr wrap="square" rtlCol="0">
            <a:spAutoFit/>
          </a:bodyPr>
          <a:lstStyle/>
          <a:p>
            <a:r>
              <a:rPr lang="en-US" dirty="0" smtClean="0">
                <a:solidFill>
                  <a:srgbClr val="A40000"/>
                </a:solidFill>
                <a:latin typeface="Montserrat" panose="00000500000000000000" pitchFamily="2" charset="0"/>
              </a:rPr>
              <a:t>5</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689595" y="6398484"/>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4010003" y="351279"/>
            <a:ext cx="4171994" cy="906155"/>
          </a:xfrm>
          <a:prstGeom prst="rect">
            <a:avLst/>
          </a:prstGeom>
        </p:spPr>
        <p:txBody>
          <a:bodyPr vert="horz" lIns="91440" tIns="45720" rIns="91440" bIns="45720" rtlCol="0" anchor="b">
            <a:normAutofit fontScale="975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ar-JO" b="1" dirty="0" smtClean="0">
                <a:latin typeface="Alexandria" pitchFamily="2" charset="-78"/>
                <a:cs typeface="Alexandria" pitchFamily="2" charset="-78"/>
              </a:rPr>
              <a:t>نشاط إفتتاحي</a:t>
            </a:r>
            <a:endParaRPr lang="en-US" b="1" dirty="0">
              <a:latin typeface="Alexandria" pitchFamily="2" charset="-78"/>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021876" y="5625845"/>
            <a:ext cx="6966856" cy="861774"/>
          </a:xfrm>
          <a:prstGeom prst="rect">
            <a:avLst/>
          </a:prstGeom>
        </p:spPr>
        <p:txBody>
          <a:bodyPr wrap="square">
            <a:spAutoFit/>
          </a:bodyPr>
          <a:lstStyle/>
          <a:p>
            <a:r>
              <a:rPr lang="en-US" sz="3200" dirty="0">
                <a:hlinkClick r:id="rId1"/>
              </a:rPr>
              <a:t>https://</a:t>
            </a:r>
            <a:r>
              <a:rPr lang="en-US" sz="3200" dirty="0" smtClean="0">
                <a:hlinkClick r:id="rId1"/>
              </a:rPr>
              <a:t>www.menti.com/ale1fex6mam5</a:t>
            </a:r>
            <a:endParaRPr lang="ar-JO" sz="3200" dirty="0" smtClean="0"/>
          </a:p>
          <a:p>
            <a:endParaRPr lang="en-US" dirty="0"/>
          </a:p>
        </p:txBody>
      </p:sp>
      <p:sp>
        <p:nvSpPr>
          <p:cNvPr id="15" name="Rectangle 14"/>
          <p:cNvSpPr/>
          <p:nvPr/>
        </p:nvSpPr>
        <p:spPr>
          <a:xfrm>
            <a:off x="5391611" y="1813059"/>
            <a:ext cx="5972521" cy="2677656"/>
          </a:xfrm>
          <a:prstGeom prst="rect">
            <a:avLst/>
          </a:prstGeom>
        </p:spPr>
        <p:txBody>
          <a:bodyPr wrap="square">
            <a:spAutoFit/>
          </a:bodyPr>
          <a:lstStyle/>
          <a:p>
            <a:pPr marL="342900" indent="-342900" algn="ctr">
              <a:lnSpc>
                <a:spcPct val="150000"/>
              </a:lnSpc>
              <a:buFont typeface="Wingdings" panose="05000000000000000000" pitchFamily="2" charset="2"/>
              <a:buChar char="§"/>
            </a:pPr>
            <a:r>
              <a:rPr lang="ar-JO" sz="2800" dirty="0">
                <a:latin typeface="Calibri" panose="020F0502020204030204" pitchFamily="34" charset="0"/>
                <a:ea typeface="Calibri" panose="020F0502020204030204" pitchFamily="34" charset="0"/>
                <a:cs typeface="Alexandria" pitchFamily="2" charset="-78"/>
              </a:rPr>
              <a:t>أدخل لرمز </a:t>
            </a:r>
            <a:r>
              <a:rPr lang="en-US" sz="2800" b="1" dirty="0" smtClean="0">
                <a:latin typeface="Calibri" panose="020F0502020204030204" pitchFamily="34" charset="0"/>
                <a:ea typeface="Calibri" panose="020F0502020204030204" pitchFamily="34" charset="0"/>
                <a:cs typeface="Alexandria" pitchFamily="2" charset="-78"/>
              </a:rPr>
              <a:t>QR </a:t>
            </a:r>
            <a:r>
              <a:rPr lang="ar-JO" sz="2800" dirty="0" smtClean="0">
                <a:latin typeface="Calibri" panose="020F0502020204030204" pitchFamily="34" charset="0"/>
                <a:ea typeface="Calibri" panose="020F0502020204030204" pitchFamily="34" charset="0"/>
                <a:cs typeface="Alexandria" pitchFamily="2" charset="-78"/>
              </a:rPr>
              <a:t> </a:t>
            </a:r>
            <a:r>
              <a:rPr lang="ar-JO" sz="2800" dirty="0">
                <a:latin typeface="Calibri" panose="020F0502020204030204" pitchFamily="34" charset="0"/>
                <a:ea typeface="Calibri" panose="020F0502020204030204" pitchFamily="34" charset="0"/>
                <a:cs typeface="Alexandria" pitchFamily="2" charset="-78"/>
              </a:rPr>
              <a:t>وحدد وفق مقياسك ( </a:t>
            </a:r>
            <a:r>
              <a:rPr lang="ar-JO" sz="2800" dirty="0" smtClean="0">
                <a:latin typeface="Calibri" panose="020F0502020204030204" pitchFamily="34" charset="0"/>
                <a:ea typeface="Calibri" panose="020F0502020204030204" pitchFamily="34" charset="0"/>
                <a:cs typeface="Alexandria" pitchFamily="2" charset="-78"/>
              </a:rPr>
              <a:t>1-10 ) تأثير النقاط </a:t>
            </a:r>
            <a:r>
              <a:rPr lang="ar-JO" sz="2800" dirty="0" smtClean="0">
                <a:latin typeface="Calibri" panose="020F0502020204030204" pitchFamily="34" charset="0"/>
                <a:ea typeface="Calibri" panose="020F0502020204030204" pitchFamily="34" charset="0"/>
                <a:cs typeface="Alexandria" pitchFamily="2" charset="-78"/>
              </a:rPr>
              <a:t>الرئيسية </a:t>
            </a:r>
            <a:r>
              <a:rPr lang="ar-JO" sz="2800" dirty="0" smtClean="0">
                <a:latin typeface="Calibri" panose="020F0502020204030204" pitchFamily="34" charset="0"/>
                <a:ea typeface="Calibri" panose="020F0502020204030204" pitchFamily="34" charset="0"/>
                <a:cs typeface="Alexandria" pitchFamily="2" charset="-78"/>
              </a:rPr>
              <a:t>على تحسين واقع </a:t>
            </a:r>
            <a:r>
              <a:rPr lang="ar-JO" sz="2800" dirty="0">
                <a:latin typeface="Calibri" panose="020F0502020204030204" pitchFamily="34" charset="0"/>
                <a:ea typeface="Calibri" panose="020F0502020204030204" pitchFamily="34" charset="0"/>
                <a:cs typeface="Alexandria" pitchFamily="2" charset="-78"/>
              </a:rPr>
              <a:t>التعليم التقني والتدريب المهني في الدول العربية</a:t>
            </a:r>
            <a:endParaRPr lang="ar-JO" sz="2800" dirty="0">
              <a:latin typeface="Calibri" panose="020F0502020204030204" pitchFamily="34" charset="0"/>
              <a:ea typeface="Calibri" panose="020F0502020204030204" pitchFamily="34" charset="0"/>
              <a:cs typeface="Alexandria" pitchFamily="2" charset="-78"/>
            </a:endParaRPr>
          </a:p>
        </p:txBody>
      </p:sp>
      <p:pic>
        <p:nvPicPr>
          <p:cNvPr id="14" name="Picture 13"/>
          <p:cNvPicPr>
            <a:picLocks noChangeAspect="1"/>
          </p:cNvPicPr>
          <p:nvPr/>
        </p:nvPicPr>
        <p:blipFill>
          <a:blip r:embed="rId2"/>
          <a:stretch>
            <a:fillRect/>
          </a:stretch>
        </p:blipFill>
        <p:spPr>
          <a:xfrm>
            <a:off x="824539" y="1441014"/>
            <a:ext cx="3992471" cy="3992471"/>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4891548" y="530945"/>
            <a:ext cx="2408903" cy="954107"/>
          </a:xfrm>
          <a:prstGeom prst="rect">
            <a:avLst/>
          </a:prstGeom>
          <a:noFill/>
        </p:spPr>
        <p:txBody>
          <a:bodyPr wrap="square" rtlCol="0">
            <a:spAutoFit/>
          </a:bodyPr>
          <a:lstStyle/>
          <a:p>
            <a:pPr algn="ctr"/>
            <a:r>
              <a:rPr lang="ar-EG" sz="2800" b="1" kern="1800" dirty="0">
                <a:solidFill>
                  <a:srgbClr val="C00000"/>
                </a:solidFill>
                <a:effectLst/>
                <a:latin typeface="Calibri" panose="020F0502020204030204" pitchFamily="34" charset="0"/>
                <a:ea typeface="Calibri" panose="020F0502020204030204" pitchFamily="34" charset="0"/>
                <a:cs typeface="Alexandria" pitchFamily="2" charset="-78"/>
              </a:rPr>
              <a:t>الــمــقــدمــة</a:t>
            </a:r>
            <a:endParaRPr lang="en-US" sz="2800" b="1" dirty="0">
              <a:solidFill>
                <a:srgbClr val="C00000"/>
              </a:solidFill>
              <a:effectLst/>
              <a:latin typeface="Calibri" panose="020F0502020204030204" pitchFamily="34" charset="0"/>
              <a:ea typeface="Calibri" panose="020F0502020204030204" pitchFamily="34" charset="0"/>
              <a:cs typeface="Arial" panose="020B0604020202020204" pitchFamily="34" charset="0"/>
            </a:endParaRPr>
          </a:p>
          <a:p>
            <a:pPr algn="ctr"/>
            <a:endParaRPr lang="en-US" sz="2800" b="1" dirty="0">
              <a:solidFill>
                <a:srgbClr val="C00000"/>
              </a:solidFill>
            </a:endParaRPr>
          </a:p>
        </p:txBody>
      </p:sp>
      <p:sp>
        <p:nvSpPr>
          <p:cNvPr id="7" name="عنصر نائب للمحتوى 2"/>
          <p:cNvSpPr txBox="1"/>
          <p:nvPr/>
        </p:nvSpPr>
        <p:spPr>
          <a:xfrm>
            <a:off x="6168374" y="1405671"/>
            <a:ext cx="5808043" cy="4699746"/>
          </a:xfrm>
          <a:prstGeom prst="rect">
            <a:avLst/>
          </a:prstGeom>
        </p:spPr>
        <p:txBody>
          <a:bodyPr>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r>
              <a:rPr lang="ar-OM" sz="2000" dirty="0">
                <a:solidFill>
                  <a:srgbClr val="000000"/>
                </a:solidFill>
                <a:latin typeface="Alexandria" pitchFamily="2" charset="-78"/>
                <a:cs typeface="Alexandria" pitchFamily="2" charset="-78"/>
              </a:rPr>
              <a:t>يشكل التعليم التقني والتدريب المهني </a:t>
            </a:r>
            <a:r>
              <a:rPr lang="ar-JO" sz="2000" dirty="0" smtClean="0">
                <a:solidFill>
                  <a:srgbClr val="000000"/>
                </a:solidFill>
                <a:latin typeface="Alexandria" pitchFamily="2" charset="-78"/>
                <a:cs typeface="Alexandria" pitchFamily="2" charset="-78"/>
              </a:rPr>
              <a:t>(</a:t>
            </a:r>
            <a:r>
              <a:rPr lang="en-US" sz="2000" dirty="0" smtClean="0">
                <a:solidFill>
                  <a:srgbClr val="000000"/>
                </a:solidFill>
                <a:latin typeface="Alexandria" pitchFamily="2" charset="-78"/>
                <a:cs typeface="Alexandria" pitchFamily="2" charset="-78"/>
              </a:rPr>
              <a:t>TVET</a:t>
            </a:r>
            <a:r>
              <a:rPr lang="ar-JO" sz="2000" dirty="0" smtClean="0">
                <a:solidFill>
                  <a:srgbClr val="000000"/>
                </a:solidFill>
                <a:latin typeface="Alexandria" pitchFamily="2" charset="-78"/>
                <a:cs typeface="Alexandria" pitchFamily="2" charset="-78"/>
              </a:rPr>
              <a:t>) </a:t>
            </a:r>
            <a:r>
              <a:rPr lang="ar-OM" sz="2000" dirty="0" smtClean="0">
                <a:solidFill>
                  <a:srgbClr val="000000"/>
                </a:solidFill>
                <a:latin typeface="Alexandria" pitchFamily="2" charset="-78"/>
                <a:cs typeface="Alexandria" pitchFamily="2" charset="-78"/>
              </a:rPr>
              <a:t>عنصراً </a:t>
            </a:r>
            <a:r>
              <a:rPr lang="ar-OM" sz="2000" dirty="0">
                <a:solidFill>
                  <a:srgbClr val="000000"/>
                </a:solidFill>
                <a:latin typeface="Alexandria" pitchFamily="2" charset="-78"/>
                <a:cs typeface="Alexandria" pitchFamily="2" charset="-78"/>
              </a:rPr>
              <a:t>مهماً في تعزيز التنمية المستدامة وتلبية احتياجات سوق العمل المتنامية. يهدف هذا النوع من التعليم إلى تمكين الشباب بمهارات تقنية ومهنية تسهم في تحسين فرص التوظيف والقدرة التنافسية. ومع ذلك، تواجه الدول العربية العديد من التحديات التي تعيق تطور هذا القطاع بالشكل المطلوب ، وأهم هذا التحديات المهارات التقنية والرقمية في ظل التحول الرقمي في هذا القطاع وبشكل متسارع جدًا.</a:t>
            </a:r>
            <a:endParaRPr lang="ar-OM" sz="2000" dirty="0">
              <a:solidFill>
                <a:srgbClr val="000000"/>
              </a:solidFill>
              <a:latin typeface="Alexandria" pitchFamily="2" charset="-78"/>
              <a:cs typeface="Alexandria" pitchFamily="2" charset="-78"/>
            </a:endParaRPr>
          </a:p>
        </p:txBody>
      </p:sp>
      <p:sp>
        <p:nvSpPr>
          <p:cNvPr id="23" name="مستطيل: زوايا مستديرة 22"/>
          <p:cNvSpPr/>
          <p:nvPr/>
        </p:nvSpPr>
        <p:spPr>
          <a:xfrm>
            <a:off x="-79388" y="3982015"/>
            <a:ext cx="2477092" cy="1338922"/>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OM" sz="2000" dirty="0">
                <a:solidFill>
                  <a:schemeClr val="bg1"/>
                </a:solidFill>
                <a:latin typeface="Alexandria" pitchFamily="2" charset="-78"/>
                <a:cs typeface="Alexandria" pitchFamily="2" charset="-78"/>
              </a:rPr>
              <a:t>مفهوم الأزمات وخصائصها</a:t>
            </a:r>
            <a:endParaRPr lang="ar-OM" sz="2000" dirty="0">
              <a:solidFill>
                <a:schemeClr val="bg1"/>
              </a:solidFill>
              <a:latin typeface="Alexandria" pitchFamily="2" charset="-78"/>
              <a:cs typeface="Alexandria" pitchFamily="2" charset="-78"/>
            </a:endParaRPr>
          </a:p>
        </p:txBody>
      </p:sp>
      <p:sp>
        <p:nvSpPr>
          <p:cNvPr id="24" name="مستطيل: زوايا مستديرة 23"/>
          <p:cNvSpPr/>
          <p:nvPr/>
        </p:nvSpPr>
        <p:spPr>
          <a:xfrm>
            <a:off x="3261485" y="4062214"/>
            <a:ext cx="2219197" cy="1351024"/>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JO" sz="2000" dirty="0">
                <a:solidFill>
                  <a:schemeClr val="bg1"/>
                </a:solidFill>
                <a:latin typeface="Alexandria" pitchFamily="2" charset="-78"/>
                <a:cs typeface="Alexandria" pitchFamily="2" charset="-78"/>
              </a:rPr>
              <a:t>تحليل المشهد الإقتصادي</a:t>
            </a:r>
            <a:endParaRPr lang="ar-OM" sz="2000" dirty="0">
              <a:solidFill>
                <a:schemeClr val="bg1"/>
              </a:solidFill>
              <a:latin typeface="Alexandria" pitchFamily="2" charset="-78"/>
              <a:cs typeface="Alexandria" pitchFamily="2" charset="-78"/>
            </a:endParaRPr>
          </a:p>
        </p:txBody>
      </p:sp>
      <p:sp>
        <p:nvSpPr>
          <p:cNvPr id="45" name="مربع نص 44"/>
          <p:cNvSpPr txBox="1"/>
          <p:nvPr/>
        </p:nvSpPr>
        <p:spPr>
          <a:xfrm>
            <a:off x="1039191" y="6398484"/>
            <a:ext cx="674811" cy="369332"/>
          </a:xfrm>
          <a:prstGeom prst="rect">
            <a:avLst/>
          </a:prstGeom>
          <a:noFill/>
        </p:spPr>
        <p:txBody>
          <a:bodyPr wrap="square" rtlCol="0">
            <a:spAutoFit/>
          </a:bodyPr>
          <a:lstStyle/>
          <a:p>
            <a:r>
              <a:rPr lang="en-US" dirty="0" smtClean="0">
                <a:solidFill>
                  <a:srgbClr val="A40000"/>
                </a:solidFill>
                <a:latin typeface="Montserrat" panose="00000500000000000000" pitchFamily="2" charset="0"/>
              </a:rPr>
              <a:t>    </a:t>
            </a:r>
            <a:r>
              <a:rPr lang="ar-JO" dirty="0" smtClean="0">
                <a:solidFill>
                  <a:srgbClr val="A40000"/>
                </a:solidFill>
                <a:latin typeface="Montserrat" panose="00000500000000000000" pitchFamily="2" charset="0"/>
              </a:rPr>
              <a:t>6  </a:t>
            </a:r>
            <a:endParaRPr lang="en-US" dirty="0">
              <a:solidFill>
                <a:schemeClr val="bg1"/>
              </a:solidFill>
              <a:latin typeface="Montserrat" panose="00000500000000000000" pitchFamily="2" charset="0"/>
            </a:endParaRPr>
          </a:p>
        </p:txBody>
      </p:sp>
      <p:sp>
        <p:nvSpPr>
          <p:cNvPr id="46" name="شكل حر: شكل 45"/>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7" name="مربع نص 46"/>
          <p:cNvSpPr txBox="1"/>
          <p:nvPr/>
        </p:nvSpPr>
        <p:spPr>
          <a:xfrm>
            <a:off x="8584061" y="6404877"/>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10" name="مستطيل 9"/>
          <p:cNvSpPr/>
          <p:nvPr/>
        </p:nvSpPr>
        <p:spPr>
          <a:xfrm>
            <a:off x="0" y="0"/>
            <a:ext cx="1120877" cy="1345454"/>
          </a:xfrm>
          <a:prstGeom prst="rect">
            <a:avLst/>
          </a:prstGeom>
          <a:solidFill>
            <a:srgbClr val="FFD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746305" y="563070"/>
            <a:ext cx="967697" cy="960653"/>
          </a:xfrm>
          <a:prstGeom prst="rect">
            <a:avLst/>
          </a:prstGeom>
          <a:solidFill>
            <a:srgbClr val="FFDFD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رابط مستقيم 12"/>
          <p:cNvCxnSpPr/>
          <p:nvPr/>
        </p:nvCxnSpPr>
        <p:spPr>
          <a:xfrm flipH="1">
            <a:off x="8003458" y="838374"/>
            <a:ext cx="418854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شكل بيضاوي 15"/>
          <p:cNvSpPr/>
          <p:nvPr/>
        </p:nvSpPr>
        <p:spPr>
          <a:xfrm>
            <a:off x="7804061" y="78429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شكل بيضاوي 17"/>
          <p:cNvSpPr/>
          <p:nvPr/>
        </p:nvSpPr>
        <p:spPr>
          <a:xfrm>
            <a:off x="7650285" y="778201"/>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شكل بيضاوي 19"/>
          <p:cNvSpPr/>
          <p:nvPr/>
        </p:nvSpPr>
        <p:spPr>
          <a:xfrm>
            <a:off x="7482155" y="778200"/>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1"/>
          <a:stretch>
            <a:fillRect/>
          </a:stretch>
        </p:blipFill>
        <p:spPr>
          <a:xfrm>
            <a:off x="956558" y="1805958"/>
            <a:ext cx="4257675" cy="3183936"/>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ppt_x"/>
                                          </p:val>
                                        </p:tav>
                                        <p:tav tm="100000">
                                          <p:val>
                                            <p:strVal val="#ppt_x"/>
                                          </p:val>
                                        </p:tav>
                                      </p:tavLst>
                                    </p:anim>
                                    <p:anim calcmode="lin" valueType="num">
                                      <p:cBhvr additive="base">
                                        <p:cTn id="19" dur="500" fill="hold"/>
                                        <p:tgtEl>
                                          <p:spTgt spid="23"/>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1927754" y="530945"/>
            <a:ext cx="5372698" cy="954107"/>
          </a:xfrm>
          <a:prstGeom prst="rect">
            <a:avLst/>
          </a:prstGeom>
          <a:noFill/>
        </p:spPr>
        <p:txBody>
          <a:bodyPr wrap="square" rtlCol="0">
            <a:spAutoFit/>
          </a:bodyPr>
          <a:lstStyle/>
          <a:p>
            <a:pPr algn="ctr"/>
            <a:r>
              <a:rPr lang="ar-EG" sz="2800" b="1" kern="1800" dirty="0">
                <a:solidFill>
                  <a:srgbClr val="C00000"/>
                </a:solidFill>
                <a:latin typeface="Calibri" panose="020F0502020204030204" pitchFamily="34" charset="0"/>
                <a:ea typeface="Calibri" panose="020F0502020204030204" pitchFamily="34" charset="0"/>
                <a:cs typeface="Alexandria" pitchFamily="2" charset="-78"/>
              </a:rPr>
              <a:t>واقع التعليم التقني والتدريب المهني في الدول العربية</a:t>
            </a:r>
            <a:endParaRPr lang="en-US" sz="2800" b="1" dirty="0">
              <a:solidFill>
                <a:srgbClr val="C00000"/>
              </a:solidFill>
            </a:endParaRPr>
          </a:p>
        </p:txBody>
      </p:sp>
      <p:pic>
        <p:nvPicPr>
          <p:cNvPr id="15" name="صورة 1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984237" y="1293621"/>
            <a:ext cx="5854527" cy="4698258"/>
          </a:xfrm>
          <a:prstGeom prst="rect">
            <a:avLst/>
          </a:prstGeom>
        </p:spPr>
      </p:pic>
      <p:pic>
        <p:nvPicPr>
          <p:cNvPr id="17" name="صورة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0889" y="2133485"/>
            <a:ext cx="5854527" cy="4698258"/>
          </a:xfrm>
          <a:prstGeom prst="rect">
            <a:avLst/>
          </a:prstGeom>
        </p:spPr>
      </p:pic>
      <p:pic>
        <p:nvPicPr>
          <p:cNvPr id="19" name="صورة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7628" y="2172156"/>
            <a:ext cx="5854527" cy="4698258"/>
          </a:xfrm>
          <a:prstGeom prst="rect">
            <a:avLst/>
          </a:prstGeom>
        </p:spPr>
      </p:pic>
      <p:pic>
        <p:nvPicPr>
          <p:cNvPr id="21" name="صورة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298" y="1343901"/>
            <a:ext cx="5854527" cy="4698258"/>
          </a:xfrm>
          <a:prstGeom prst="rect">
            <a:avLst/>
          </a:prstGeom>
        </p:spPr>
      </p:pic>
      <p:sp>
        <p:nvSpPr>
          <p:cNvPr id="23" name="مستطيل: زوايا مستديرة 22"/>
          <p:cNvSpPr/>
          <p:nvPr/>
        </p:nvSpPr>
        <p:spPr>
          <a:xfrm>
            <a:off x="602385" y="3448389"/>
            <a:ext cx="2477092" cy="1338922"/>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OM" sz="2000" dirty="0" smtClean="0">
                <a:solidFill>
                  <a:schemeClr val="bg1"/>
                </a:solidFill>
                <a:latin typeface="Alexandria" pitchFamily="2" charset="-78"/>
                <a:cs typeface="Alexandria" pitchFamily="2" charset="-78"/>
              </a:rPr>
              <a:t>أهمية </a:t>
            </a:r>
            <a:r>
              <a:rPr lang="ar-OM" sz="2000" dirty="0">
                <a:solidFill>
                  <a:schemeClr val="bg1"/>
                </a:solidFill>
                <a:latin typeface="Alexandria" pitchFamily="2" charset="-78"/>
                <a:cs typeface="Alexandria" pitchFamily="2" charset="-78"/>
              </a:rPr>
              <a:t>التعليم التقني والتدريب المهني</a:t>
            </a:r>
            <a:endParaRPr lang="ar-OM" sz="2000" dirty="0">
              <a:solidFill>
                <a:schemeClr val="bg1"/>
              </a:solidFill>
              <a:latin typeface="Alexandria" pitchFamily="2" charset="-78"/>
              <a:cs typeface="Alexandria" pitchFamily="2" charset="-78"/>
            </a:endParaRPr>
          </a:p>
        </p:txBody>
      </p:sp>
      <p:sp>
        <p:nvSpPr>
          <p:cNvPr id="24" name="مستطيل: زوايا مستديرة 23"/>
          <p:cNvSpPr/>
          <p:nvPr/>
        </p:nvSpPr>
        <p:spPr>
          <a:xfrm>
            <a:off x="3261485" y="4062214"/>
            <a:ext cx="2219197" cy="1551186"/>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JO" sz="2000" dirty="0" smtClean="0">
                <a:solidFill>
                  <a:schemeClr val="bg1"/>
                </a:solidFill>
                <a:latin typeface="Alexandria" pitchFamily="2" charset="-78"/>
                <a:cs typeface="Alexandria" pitchFamily="2" charset="-78"/>
              </a:rPr>
              <a:t>التحديات </a:t>
            </a:r>
            <a:r>
              <a:rPr lang="ar-JO" sz="2000" dirty="0">
                <a:solidFill>
                  <a:schemeClr val="bg1"/>
                </a:solidFill>
                <a:latin typeface="Alexandria" pitchFamily="2" charset="-78"/>
                <a:cs typeface="Alexandria" pitchFamily="2" charset="-78"/>
              </a:rPr>
              <a:t>التي تواجه التعليم التقني والتدريب المهني</a:t>
            </a:r>
            <a:endParaRPr lang="ar-OM" sz="2000" dirty="0">
              <a:solidFill>
                <a:schemeClr val="bg1"/>
              </a:solidFill>
              <a:latin typeface="Alexandria" pitchFamily="2" charset="-78"/>
              <a:cs typeface="Alexandria" pitchFamily="2" charset="-78"/>
            </a:endParaRPr>
          </a:p>
        </p:txBody>
      </p:sp>
      <p:sp>
        <p:nvSpPr>
          <p:cNvPr id="25" name="مستطيل: زوايا مستديرة 24"/>
          <p:cNvSpPr/>
          <p:nvPr/>
        </p:nvSpPr>
        <p:spPr>
          <a:xfrm>
            <a:off x="6201284" y="3841601"/>
            <a:ext cx="2295152" cy="1771799"/>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JO" sz="2000" dirty="0" smtClean="0">
                <a:solidFill>
                  <a:schemeClr val="bg1"/>
                </a:solidFill>
                <a:latin typeface="Calibri" panose="020F0502020204030204" pitchFamily="34" charset="0"/>
                <a:ea typeface="Calibri" panose="020F0502020204030204" pitchFamily="34" charset="0"/>
                <a:cs typeface="Alexandria" pitchFamily="2" charset="-78"/>
              </a:rPr>
              <a:t>الممارسات </a:t>
            </a:r>
            <a:r>
              <a:rPr lang="ar-JO" sz="2000" dirty="0">
                <a:solidFill>
                  <a:schemeClr val="bg1"/>
                </a:solidFill>
                <a:latin typeface="Calibri" panose="020F0502020204030204" pitchFamily="34" charset="0"/>
                <a:ea typeface="Calibri" panose="020F0502020204030204" pitchFamily="34" charset="0"/>
                <a:cs typeface="Alexandria" pitchFamily="2" charset="-78"/>
              </a:rPr>
              <a:t>الجيدة والنجاحات</a:t>
            </a:r>
            <a:endParaRPr lang="ar-OM" sz="2000" dirty="0">
              <a:solidFill>
                <a:schemeClr val="bg1"/>
              </a:solidFill>
              <a:latin typeface="Alexandria" pitchFamily="2" charset="-78"/>
              <a:cs typeface="Alexandria" pitchFamily="2" charset="-78"/>
            </a:endParaRPr>
          </a:p>
        </p:txBody>
      </p:sp>
      <p:sp>
        <p:nvSpPr>
          <p:cNvPr id="26" name="مستطيل: زوايا مستديرة 25"/>
          <p:cNvSpPr/>
          <p:nvPr/>
        </p:nvSpPr>
        <p:spPr>
          <a:xfrm>
            <a:off x="8795887" y="3356088"/>
            <a:ext cx="2125650" cy="1431223"/>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JO" sz="2000" dirty="0" smtClean="0">
                <a:solidFill>
                  <a:schemeClr val="bg1"/>
                </a:solidFill>
                <a:latin typeface="Calibri" panose="020F0502020204030204" pitchFamily="34" charset="0"/>
                <a:ea typeface="Calibri" panose="020F0502020204030204" pitchFamily="34" charset="0"/>
                <a:cs typeface="Alexandria" pitchFamily="2" charset="-78"/>
              </a:rPr>
              <a:t>آفاق </a:t>
            </a:r>
            <a:r>
              <a:rPr lang="ar-JO" sz="2000" dirty="0">
                <a:solidFill>
                  <a:schemeClr val="bg1"/>
                </a:solidFill>
                <a:latin typeface="Calibri" panose="020F0502020204030204" pitchFamily="34" charset="0"/>
                <a:ea typeface="Calibri" panose="020F0502020204030204" pitchFamily="34" charset="0"/>
                <a:cs typeface="Alexandria" pitchFamily="2" charset="-78"/>
              </a:rPr>
              <a:t>المستقبل</a:t>
            </a:r>
            <a:endParaRPr lang="ar-OM" sz="2000" dirty="0">
              <a:solidFill>
                <a:schemeClr val="bg1"/>
              </a:solidFill>
              <a:latin typeface="Alexandria" pitchFamily="2" charset="-78"/>
              <a:cs typeface="Alexandria" pitchFamily="2" charset="-78"/>
            </a:endParaRPr>
          </a:p>
        </p:txBody>
      </p:sp>
      <p:sp>
        <p:nvSpPr>
          <p:cNvPr id="45" name="مربع نص 44"/>
          <p:cNvSpPr txBox="1"/>
          <p:nvPr/>
        </p:nvSpPr>
        <p:spPr>
          <a:xfrm>
            <a:off x="1039191" y="6398484"/>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 7</a:t>
            </a:r>
            <a:endParaRPr lang="en-US" dirty="0">
              <a:solidFill>
                <a:schemeClr val="bg1"/>
              </a:solidFill>
              <a:latin typeface="Montserrat" panose="00000500000000000000" pitchFamily="2" charset="0"/>
            </a:endParaRPr>
          </a:p>
        </p:txBody>
      </p:sp>
      <p:sp>
        <p:nvSpPr>
          <p:cNvPr id="46" name="شكل حر: شكل 45"/>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7" name="مربع نص 46"/>
          <p:cNvSpPr txBox="1"/>
          <p:nvPr/>
        </p:nvSpPr>
        <p:spPr>
          <a:xfrm>
            <a:off x="8584061" y="6404877"/>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10" name="مستطيل 9"/>
          <p:cNvSpPr/>
          <p:nvPr/>
        </p:nvSpPr>
        <p:spPr>
          <a:xfrm>
            <a:off x="0" y="0"/>
            <a:ext cx="1120877" cy="1345454"/>
          </a:xfrm>
          <a:prstGeom prst="rect">
            <a:avLst/>
          </a:prstGeom>
          <a:solidFill>
            <a:srgbClr val="FFD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746305" y="563070"/>
            <a:ext cx="967697" cy="960653"/>
          </a:xfrm>
          <a:prstGeom prst="rect">
            <a:avLst/>
          </a:prstGeom>
          <a:solidFill>
            <a:srgbClr val="FFDFD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رابط مستقيم 12"/>
          <p:cNvCxnSpPr/>
          <p:nvPr/>
        </p:nvCxnSpPr>
        <p:spPr>
          <a:xfrm flipH="1">
            <a:off x="8003458" y="838374"/>
            <a:ext cx="418854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شكل بيضاوي 15"/>
          <p:cNvSpPr/>
          <p:nvPr/>
        </p:nvSpPr>
        <p:spPr>
          <a:xfrm>
            <a:off x="7804061" y="78429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شكل بيضاوي 17"/>
          <p:cNvSpPr/>
          <p:nvPr/>
        </p:nvSpPr>
        <p:spPr>
          <a:xfrm>
            <a:off x="7650285" y="778201"/>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شكل بيضاوي 19"/>
          <p:cNvSpPr/>
          <p:nvPr/>
        </p:nvSpPr>
        <p:spPr>
          <a:xfrm>
            <a:off x="7482155" y="778200"/>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ppt_x"/>
                                          </p:val>
                                        </p:tav>
                                        <p:tav tm="100000">
                                          <p:val>
                                            <p:strVal val="#ppt_x"/>
                                          </p:val>
                                        </p:tav>
                                      </p:tavLst>
                                    </p:anim>
                                    <p:anim calcmode="lin" valueType="num">
                                      <p:cBhvr additive="base">
                                        <p:cTn id="19"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2" presetClass="entr" presetSubtype="4"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ppt_x"/>
                                          </p:val>
                                        </p:tav>
                                        <p:tav tm="100000">
                                          <p:val>
                                            <p:strVal val="#ppt_x"/>
                                          </p:val>
                                        </p:tav>
                                      </p:tavLst>
                                    </p:anim>
                                    <p:anim calcmode="lin" valueType="num">
                                      <p:cBhvr additive="base">
                                        <p:cTn id="3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2" presetClass="entr" presetSubtype="4"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ppt_x"/>
                                          </p:val>
                                        </p:tav>
                                        <p:tav tm="100000">
                                          <p:val>
                                            <p:strVal val="#ppt_x"/>
                                          </p:val>
                                        </p:tav>
                                      </p:tavLst>
                                    </p:anim>
                                    <p:anim calcmode="lin" valueType="num">
                                      <p:cBhvr additive="base">
                                        <p:cTn id="41"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additive="base">
                                        <p:cTn id="46" dur="500" fill="hold"/>
                                        <p:tgtEl>
                                          <p:spTgt spid="15"/>
                                        </p:tgtEl>
                                        <p:attrNameLst>
                                          <p:attrName>ppt_x</p:attrName>
                                        </p:attrNameLst>
                                      </p:cBhvr>
                                      <p:tavLst>
                                        <p:tav tm="0">
                                          <p:val>
                                            <p:strVal val="#ppt_x"/>
                                          </p:val>
                                        </p:tav>
                                        <p:tav tm="100000">
                                          <p:val>
                                            <p:strVal val="#ppt_x"/>
                                          </p:val>
                                        </p:tav>
                                      </p:tavLst>
                                    </p:anim>
                                    <p:anim calcmode="lin" valueType="num">
                                      <p:cBhvr additive="base">
                                        <p:cTn id="47" dur="500" fill="hold"/>
                                        <p:tgtEl>
                                          <p:spTgt spid="15"/>
                                        </p:tgtEl>
                                        <p:attrNameLst>
                                          <p:attrName>ppt_y</p:attrName>
                                        </p:attrNameLst>
                                      </p:cBhvr>
                                      <p:tavLst>
                                        <p:tav tm="0">
                                          <p:val>
                                            <p:strVal val="1+#ppt_h/2"/>
                                          </p:val>
                                        </p:tav>
                                        <p:tav tm="100000">
                                          <p:val>
                                            <p:strVal val="#ppt_y"/>
                                          </p:val>
                                        </p:tav>
                                      </p:tavLst>
                                    </p:anim>
                                  </p:childTnLst>
                                </p:cTn>
                              </p:par>
                            </p:childTnLst>
                          </p:cTn>
                        </p:par>
                        <p:par>
                          <p:cTn id="48" fill="hold">
                            <p:stCondLst>
                              <p:cond delay="500"/>
                            </p:stCondLst>
                            <p:childTnLst>
                              <p:par>
                                <p:cTn id="49" presetID="2" presetClass="entr" presetSubtype="4" fill="hold" grpId="0" nodeType="after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ppt_x"/>
                                          </p:val>
                                        </p:tav>
                                        <p:tav tm="100000">
                                          <p:val>
                                            <p:strVal val="#ppt_x"/>
                                          </p:val>
                                        </p:tav>
                                      </p:tavLst>
                                    </p:anim>
                                    <p:anim calcmode="lin" valueType="num">
                                      <p:cBhvr additive="base">
                                        <p:cTn id="5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74779" y="6367706"/>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 8</a:t>
            </a:r>
            <a:endParaRPr lang="en-US" dirty="0">
              <a:solidFill>
                <a:schemeClr val="bg1"/>
              </a:solidFill>
              <a:latin typeface="Montserrat" panose="00000500000000000000" pitchFamily="2" charset="0"/>
            </a:endParaRPr>
          </a:p>
        </p:txBody>
      </p:sp>
      <p:sp>
        <p:nvSpPr>
          <p:cNvPr id="3" name="شكل حر: شكل 2"/>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 name="مربع نص 3"/>
          <p:cNvSpPr txBox="1"/>
          <p:nvPr/>
        </p:nvSpPr>
        <p:spPr>
          <a:xfrm>
            <a:off x="8689595" y="6398484"/>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5" name="عنوان 1"/>
          <p:cNvSpPr txBox="1"/>
          <p:nvPr/>
        </p:nvSpPr>
        <p:spPr>
          <a:xfrm>
            <a:off x="4010003" y="351279"/>
            <a:ext cx="4171994" cy="906155"/>
          </a:xfrm>
          <a:prstGeom prst="rect">
            <a:avLst/>
          </a:prstGeom>
        </p:spPr>
        <p:txBody>
          <a:bodyPr vert="horz" lIns="91440" tIns="45720" rIns="91440" bIns="45720" rtlCol="0" anchor="b">
            <a:normAutofit fontScale="97500"/>
          </a:bodyPr>
          <a:lstStyle>
            <a:lvl1pPr algn="r" defTabSz="914400" rtl="1" eaLnBrk="1" latinLnBrk="0" hangingPunct="1">
              <a:lnSpc>
                <a:spcPct val="90000"/>
              </a:lnSpc>
              <a:spcBef>
                <a:spcPct val="0"/>
              </a:spcBef>
              <a:buNone/>
              <a:defRPr sz="4400" kern="1200">
                <a:solidFill>
                  <a:schemeClr val="tx1"/>
                </a:solidFill>
                <a:latin typeface="+mj-lt"/>
                <a:ea typeface="+mj-ea"/>
                <a:cs typeface="+mj-cs"/>
              </a:defRPr>
            </a:lvl1pPr>
          </a:lstStyle>
          <a:p>
            <a:pPr algn="l" rtl="0"/>
            <a:r>
              <a:rPr lang="ar-JO" b="1" dirty="0" smtClean="0">
                <a:latin typeface="Alexandria" pitchFamily="2" charset="-78"/>
                <a:cs typeface="Alexandria" pitchFamily="2" charset="-78"/>
              </a:rPr>
              <a:t>نشاط تفاعلي </a:t>
            </a:r>
            <a:endParaRPr lang="en-US" b="1" dirty="0">
              <a:latin typeface="Alexandria" pitchFamily="2" charset="-78"/>
              <a:cs typeface="Alexandria" pitchFamily="2" charset="-78"/>
            </a:endParaRPr>
          </a:p>
        </p:txBody>
      </p:sp>
      <p:cxnSp>
        <p:nvCxnSpPr>
          <p:cNvPr id="7" name="رابط مستقيم 6"/>
          <p:cNvCxnSpPr/>
          <p:nvPr/>
        </p:nvCxnSpPr>
        <p:spPr>
          <a:xfrm flipH="1">
            <a:off x="8622890" y="907200"/>
            <a:ext cx="356911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شكل بيضاوي 7"/>
          <p:cNvSpPr/>
          <p:nvPr/>
        </p:nvSpPr>
        <p:spPr>
          <a:xfrm>
            <a:off x="8423493" y="853122"/>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شكل بيضاوي 8"/>
          <p:cNvSpPr/>
          <p:nvPr/>
        </p:nvSpPr>
        <p:spPr>
          <a:xfrm>
            <a:off x="8269717" y="847027"/>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شكل بيضاوي 9"/>
          <p:cNvSpPr/>
          <p:nvPr/>
        </p:nvSpPr>
        <p:spPr>
          <a:xfrm>
            <a:off x="8101587" y="84702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632003" y="147021"/>
            <a:ext cx="385073" cy="359773"/>
          </a:xfrm>
          <a:prstGeom prst="rect">
            <a:avLst/>
          </a:prstGeom>
          <a:no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مستطيل 11"/>
          <p:cNvSpPr/>
          <p:nvPr/>
        </p:nvSpPr>
        <p:spPr>
          <a:xfrm>
            <a:off x="300689" y="852746"/>
            <a:ext cx="255649" cy="23885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مستطيل 12"/>
          <p:cNvSpPr/>
          <p:nvPr/>
        </p:nvSpPr>
        <p:spPr>
          <a:xfrm>
            <a:off x="1039191" y="972172"/>
            <a:ext cx="255649" cy="23885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32003" y="5625845"/>
            <a:ext cx="11105591" cy="861774"/>
          </a:xfrm>
          <a:prstGeom prst="rect">
            <a:avLst/>
          </a:prstGeom>
        </p:spPr>
        <p:txBody>
          <a:bodyPr wrap="square">
            <a:spAutoFit/>
          </a:bodyPr>
          <a:lstStyle/>
          <a:p>
            <a:pPr algn="ctr"/>
            <a:r>
              <a:rPr lang="en-US" sz="3200" dirty="0">
                <a:hlinkClick r:id="rId1"/>
              </a:rPr>
              <a:t>https://</a:t>
            </a:r>
            <a:r>
              <a:rPr lang="en-US" sz="3200" dirty="0" smtClean="0">
                <a:hlinkClick r:id="rId1"/>
              </a:rPr>
              <a:t>padlet.com/mohdaljdou/padlet-306lioj0yebxqsjx</a:t>
            </a:r>
            <a:endParaRPr lang="en-US" sz="3200" dirty="0" smtClean="0"/>
          </a:p>
          <a:p>
            <a:pPr algn="ctr"/>
            <a:endParaRPr lang="en-US" dirty="0"/>
          </a:p>
        </p:txBody>
      </p:sp>
      <p:sp>
        <p:nvSpPr>
          <p:cNvPr id="15" name="Rectangle 14"/>
          <p:cNvSpPr/>
          <p:nvPr/>
        </p:nvSpPr>
        <p:spPr>
          <a:xfrm>
            <a:off x="5517072" y="2148978"/>
            <a:ext cx="5920995" cy="3416320"/>
          </a:xfrm>
          <a:prstGeom prst="rect">
            <a:avLst/>
          </a:prstGeom>
        </p:spPr>
        <p:txBody>
          <a:bodyPr wrap="square">
            <a:spAutoFit/>
          </a:bodyPr>
          <a:lstStyle/>
          <a:p>
            <a:pPr algn="ctr">
              <a:lnSpc>
                <a:spcPct val="150000"/>
              </a:lnSpc>
            </a:pPr>
            <a:r>
              <a:rPr lang="ar-JO" sz="2400" dirty="0" smtClean="0">
                <a:latin typeface="Calibri" panose="020F0502020204030204" pitchFamily="34" charset="0"/>
                <a:ea typeface="Calibri" panose="020F0502020204030204" pitchFamily="34" charset="0"/>
                <a:cs typeface="Alexandria" pitchFamily="2" charset="-78"/>
              </a:rPr>
              <a:t>أدخل لرمز </a:t>
            </a:r>
            <a:r>
              <a:rPr lang="en-US" sz="3600" b="1" dirty="0" smtClean="0">
                <a:latin typeface="Calibri" panose="020F0502020204030204" pitchFamily="34" charset="0"/>
                <a:ea typeface="Calibri" panose="020F0502020204030204" pitchFamily="34" charset="0"/>
                <a:cs typeface="Alexandria" pitchFamily="2" charset="-78"/>
              </a:rPr>
              <a:t>QR</a:t>
            </a:r>
            <a:r>
              <a:rPr lang="en-US" sz="2400" dirty="0" smtClean="0">
                <a:latin typeface="Calibri" panose="020F0502020204030204" pitchFamily="34" charset="0"/>
                <a:ea typeface="Calibri" panose="020F0502020204030204" pitchFamily="34" charset="0"/>
                <a:cs typeface="Alexandria" pitchFamily="2" charset="-78"/>
              </a:rPr>
              <a:t> </a:t>
            </a:r>
            <a:r>
              <a:rPr lang="ar-JO" sz="2400" dirty="0">
                <a:latin typeface="Calibri" panose="020F0502020204030204" pitchFamily="34" charset="0"/>
                <a:ea typeface="Calibri" panose="020F0502020204030204" pitchFamily="34" charset="0"/>
                <a:cs typeface="Alexandria" pitchFamily="2" charset="-78"/>
              </a:rPr>
              <a:t> </a:t>
            </a:r>
            <a:r>
              <a:rPr lang="ar-JO" sz="2400" dirty="0" smtClean="0">
                <a:latin typeface="Calibri" panose="020F0502020204030204" pitchFamily="34" charset="0"/>
                <a:ea typeface="Calibri" panose="020F0502020204030204" pitchFamily="34" charset="0"/>
                <a:cs typeface="Alexandria" pitchFamily="2" charset="-78"/>
              </a:rPr>
              <a:t>على تطبيق بادلت </a:t>
            </a:r>
            <a:r>
              <a:rPr lang="en-US" sz="3600" b="1" dirty="0" err="1">
                <a:latin typeface="Calibri" panose="020F0502020204030204" pitchFamily="34" charset="0"/>
                <a:ea typeface="Calibri" panose="020F0502020204030204" pitchFamily="34" charset="0"/>
                <a:cs typeface="Alexandria" pitchFamily="2" charset="-78"/>
              </a:rPr>
              <a:t>padlet</a:t>
            </a:r>
            <a:r>
              <a:rPr lang="en-US" sz="2400" dirty="0">
                <a:latin typeface="Calibri" panose="020F0502020204030204" pitchFamily="34" charset="0"/>
                <a:ea typeface="Calibri" panose="020F0502020204030204" pitchFamily="34" charset="0"/>
                <a:cs typeface="Alexandria" pitchFamily="2" charset="-78"/>
              </a:rPr>
              <a:t> </a:t>
            </a:r>
            <a:r>
              <a:rPr lang="ar-JO" sz="2400" dirty="0" smtClean="0">
                <a:latin typeface="Calibri" panose="020F0502020204030204" pitchFamily="34" charset="0"/>
                <a:ea typeface="Calibri" panose="020F0502020204030204" pitchFamily="34" charset="0"/>
                <a:cs typeface="Alexandria" pitchFamily="2" charset="-78"/>
              </a:rPr>
              <a:t> ( الحائط الالكتروني ) و ناقش </a:t>
            </a:r>
            <a:r>
              <a:rPr lang="ar-JO" sz="2400" dirty="0">
                <a:latin typeface="Calibri" panose="020F0502020204030204" pitchFamily="34" charset="0"/>
                <a:ea typeface="Calibri" panose="020F0502020204030204" pitchFamily="34" charset="0"/>
                <a:cs typeface="Alexandria" pitchFamily="2" charset="-78"/>
              </a:rPr>
              <a:t>الآفاق والتوجهات المستقبلية للتعليم التقني والتدريب المهني في الدول </a:t>
            </a:r>
            <a:r>
              <a:rPr lang="ar-JO" sz="2400" dirty="0" smtClean="0">
                <a:latin typeface="Calibri" panose="020F0502020204030204" pitchFamily="34" charset="0"/>
                <a:ea typeface="Calibri" panose="020F0502020204030204" pitchFamily="34" charset="0"/>
                <a:cs typeface="Alexandria" pitchFamily="2" charset="-78"/>
              </a:rPr>
              <a:t>العربية وفق الموجهات الاربعة.</a:t>
            </a:r>
            <a:endParaRPr lang="ar-JO" sz="2400" dirty="0">
              <a:latin typeface="Calibri" panose="020F0502020204030204" pitchFamily="34" charset="0"/>
              <a:ea typeface="Calibri" panose="020F0502020204030204" pitchFamily="34" charset="0"/>
              <a:cs typeface="Alexandria" pitchFamily="2" charset="-78"/>
            </a:endParaRPr>
          </a:p>
        </p:txBody>
      </p:sp>
      <p:pic>
        <p:nvPicPr>
          <p:cNvPr id="14" name="Picture 13"/>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212184" y="1605840"/>
            <a:ext cx="3327400" cy="3327400"/>
          </a:xfrm>
          <a:prstGeom prst="rect">
            <a:avLst/>
          </a:prstGeo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ربع نص 5"/>
          <p:cNvSpPr txBox="1"/>
          <p:nvPr/>
        </p:nvSpPr>
        <p:spPr>
          <a:xfrm>
            <a:off x="2029098" y="530945"/>
            <a:ext cx="5271354" cy="954107"/>
          </a:xfrm>
          <a:prstGeom prst="rect">
            <a:avLst/>
          </a:prstGeom>
          <a:noFill/>
        </p:spPr>
        <p:txBody>
          <a:bodyPr wrap="square" rtlCol="0">
            <a:spAutoFit/>
          </a:bodyPr>
          <a:lstStyle/>
          <a:p>
            <a:pPr algn="ctr"/>
            <a:r>
              <a:rPr lang="ar-EG" sz="2800" b="1" kern="1800" dirty="0">
                <a:solidFill>
                  <a:srgbClr val="C00000"/>
                </a:solidFill>
                <a:latin typeface="Calibri" panose="020F0502020204030204" pitchFamily="34" charset="0"/>
                <a:ea typeface="Calibri" panose="020F0502020204030204" pitchFamily="34" charset="0"/>
                <a:cs typeface="Alexandria" pitchFamily="2" charset="-78"/>
              </a:rPr>
              <a:t>التجربة الأردنية في التعليم والتدريب المهني والتقني</a:t>
            </a:r>
            <a:endParaRPr lang="en-US" sz="2800" b="1" dirty="0">
              <a:solidFill>
                <a:srgbClr val="C00000"/>
              </a:solidFill>
            </a:endParaRPr>
          </a:p>
        </p:txBody>
      </p:sp>
      <p:sp>
        <p:nvSpPr>
          <p:cNvPr id="7" name="عنصر نائب للمحتوى 2"/>
          <p:cNvSpPr txBox="1"/>
          <p:nvPr/>
        </p:nvSpPr>
        <p:spPr>
          <a:xfrm>
            <a:off x="851741" y="1513504"/>
            <a:ext cx="10515600" cy="838822"/>
          </a:xfrm>
          <a:prstGeom prst="rect">
            <a:avLst/>
          </a:prstGeom>
        </p:spPr>
        <p:txBody>
          <a:bodyPr>
            <a:no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ar-OM" sz="2400" dirty="0">
              <a:latin typeface="Alexandria" pitchFamily="2" charset="-78"/>
              <a:cs typeface="Alexandria" pitchFamily="2" charset="-78"/>
            </a:endParaRPr>
          </a:p>
        </p:txBody>
      </p:sp>
      <p:sp>
        <p:nvSpPr>
          <p:cNvPr id="24" name="مستطيل: زوايا مستديرة 23"/>
          <p:cNvSpPr/>
          <p:nvPr/>
        </p:nvSpPr>
        <p:spPr>
          <a:xfrm>
            <a:off x="3261485" y="4062214"/>
            <a:ext cx="2702560" cy="924560"/>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kumimoji="0" lang="ar-OM" sz="2400" b="0" i="0" u="none" strike="noStrike" kern="1200" cap="none" spc="0" normalizeH="0" baseline="0" noProof="0" dirty="0">
                <a:ln>
                  <a:noFill/>
                </a:ln>
                <a:solidFill>
                  <a:schemeClr val="bg1"/>
                </a:solidFill>
                <a:effectLst/>
                <a:uLnTx/>
                <a:uFillTx/>
                <a:latin typeface="Alexandria" pitchFamily="2" charset="-78"/>
                <a:cs typeface="Alexandria" pitchFamily="2" charset="-78"/>
              </a:rPr>
              <a:t>رؤساء</a:t>
            </a:r>
            <a:endParaRPr kumimoji="0" lang="en-US" sz="2400" b="0" i="0" u="none" strike="noStrike" kern="1200" cap="none" spc="0" normalizeH="0" baseline="0" noProof="0" dirty="0">
              <a:ln>
                <a:noFill/>
              </a:ln>
              <a:solidFill>
                <a:schemeClr val="bg1"/>
              </a:solidFill>
              <a:effectLst/>
              <a:uLnTx/>
              <a:uFillTx/>
              <a:latin typeface="Alexandria" pitchFamily="2" charset="-78"/>
              <a:cs typeface="Alexandria" pitchFamily="2" charset="-78"/>
            </a:endParaRPr>
          </a:p>
          <a:p>
            <a:pPr algn="ctr">
              <a:lnSpc>
                <a:spcPct val="150000"/>
              </a:lnSpc>
            </a:pPr>
            <a:r>
              <a:rPr kumimoji="0" lang="ar-OM" sz="2400" b="0" i="0" u="none" strike="noStrike" kern="1200" cap="none" spc="0" normalizeH="0" baseline="0" noProof="0" dirty="0">
                <a:ln>
                  <a:noFill/>
                </a:ln>
                <a:solidFill>
                  <a:schemeClr val="bg1"/>
                </a:solidFill>
                <a:effectLst/>
                <a:uLnTx/>
                <a:uFillTx/>
                <a:latin typeface="Alexandria" pitchFamily="2" charset="-78"/>
                <a:cs typeface="Alexandria" pitchFamily="2" charset="-78"/>
              </a:rPr>
              <a:t> الفرق</a:t>
            </a:r>
            <a:endParaRPr lang="ar-OM" sz="2400" dirty="0">
              <a:solidFill>
                <a:schemeClr val="bg1"/>
              </a:solidFill>
              <a:latin typeface="Alexandria" pitchFamily="2" charset="-78"/>
              <a:cs typeface="Alexandria" pitchFamily="2" charset="-78"/>
            </a:endParaRPr>
          </a:p>
        </p:txBody>
      </p:sp>
      <p:sp>
        <p:nvSpPr>
          <p:cNvPr id="25" name="مستطيل: زوايا مستديرة 24"/>
          <p:cNvSpPr/>
          <p:nvPr/>
        </p:nvSpPr>
        <p:spPr>
          <a:xfrm>
            <a:off x="6212246" y="4117850"/>
            <a:ext cx="2702560" cy="924560"/>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OM" sz="2400" b="0" i="0" dirty="0">
                <a:solidFill>
                  <a:schemeClr val="bg1"/>
                </a:solidFill>
                <a:effectLst/>
                <a:latin typeface="Alexandria" pitchFamily="2" charset="-78"/>
                <a:cs typeface="Alexandria" pitchFamily="2" charset="-78"/>
              </a:rPr>
              <a:t>ضامنو</a:t>
            </a:r>
            <a:endParaRPr lang="en-US" sz="2400" b="0" i="0" dirty="0">
              <a:solidFill>
                <a:schemeClr val="bg1"/>
              </a:solidFill>
              <a:effectLst/>
              <a:latin typeface="Alexandria" pitchFamily="2" charset="-78"/>
              <a:cs typeface="Alexandria" pitchFamily="2" charset="-78"/>
            </a:endParaRPr>
          </a:p>
          <a:p>
            <a:pPr algn="ctr">
              <a:lnSpc>
                <a:spcPct val="150000"/>
              </a:lnSpc>
            </a:pPr>
            <a:r>
              <a:rPr lang="ar-OM" sz="2400" b="0" i="0" dirty="0">
                <a:solidFill>
                  <a:schemeClr val="bg1"/>
                </a:solidFill>
                <a:effectLst/>
                <a:latin typeface="Alexandria" pitchFamily="2" charset="-78"/>
                <a:cs typeface="Alexandria" pitchFamily="2" charset="-78"/>
              </a:rPr>
              <a:t> الجودة</a:t>
            </a:r>
            <a:endParaRPr lang="ar-OM" sz="2400" dirty="0">
              <a:solidFill>
                <a:schemeClr val="bg1"/>
              </a:solidFill>
              <a:latin typeface="Alexandria" pitchFamily="2" charset="-78"/>
              <a:cs typeface="Alexandria" pitchFamily="2" charset="-78"/>
            </a:endParaRPr>
          </a:p>
        </p:txBody>
      </p:sp>
      <p:sp>
        <p:nvSpPr>
          <p:cNvPr id="26" name="مستطيل: زوايا مستديرة 25"/>
          <p:cNvSpPr/>
          <p:nvPr/>
        </p:nvSpPr>
        <p:spPr>
          <a:xfrm>
            <a:off x="9449380" y="4074267"/>
            <a:ext cx="2702560" cy="924560"/>
          </a:xfrm>
          <a:prstGeom prst="roundRect">
            <a:avLst/>
          </a:prstGeom>
          <a:noFill/>
          <a:ln>
            <a:noFill/>
          </a:ln>
        </p:spPr>
        <p:style>
          <a:lnRef idx="2">
            <a:schemeClr val="accent1"/>
          </a:lnRef>
          <a:fillRef idx="1">
            <a:schemeClr val="lt1"/>
          </a:fillRef>
          <a:effectRef idx="0">
            <a:schemeClr val="accent1"/>
          </a:effectRef>
          <a:fontRef idx="minor">
            <a:schemeClr val="dk1"/>
          </a:fontRef>
        </p:style>
        <p:txBody>
          <a:bodyPr rtlCol="1" anchor="ctr"/>
          <a:lstStyle/>
          <a:p>
            <a:pPr algn="ctr">
              <a:lnSpc>
                <a:spcPct val="150000"/>
              </a:lnSpc>
            </a:pPr>
            <a:r>
              <a:rPr lang="ar-OM" sz="2400" b="0" i="0" dirty="0">
                <a:solidFill>
                  <a:schemeClr val="bg1"/>
                </a:solidFill>
                <a:effectLst/>
                <a:latin typeface="Alexandria" pitchFamily="2" charset="-78"/>
                <a:cs typeface="Alexandria" pitchFamily="2" charset="-78"/>
              </a:rPr>
              <a:t>قيادات</a:t>
            </a:r>
            <a:endParaRPr lang="en-US" sz="2400" b="0" i="0" dirty="0">
              <a:solidFill>
                <a:schemeClr val="bg1"/>
              </a:solidFill>
              <a:effectLst/>
              <a:latin typeface="Alexandria" pitchFamily="2" charset="-78"/>
              <a:cs typeface="Alexandria" pitchFamily="2" charset="-78"/>
            </a:endParaRPr>
          </a:p>
          <a:p>
            <a:pPr algn="ctr">
              <a:lnSpc>
                <a:spcPct val="150000"/>
              </a:lnSpc>
            </a:pPr>
            <a:r>
              <a:rPr lang="ar-OM" sz="2400" b="0" i="0" dirty="0">
                <a:solidFill>
                  <a:schemeClr val="bg1"/>
                </a:solidFill>
                <a:effectLst/>
                <a:latin typeface="Alexandria" pitchFamily="2" charset="-78"/>
                <a:cs typeface="Alexandria" pitchFamily="2" charset="-78"/>
              </a:rPr>
              <a:t>المدارس</a:t>
            </a:r>
            <a:endParaRPr lang="ar-OM" sz="2400" dirty="0">
              <a:solidFill>
                <a:schemeClr val="bg1"/>
              </a:solidFill>
              <a:latin typeface="Alexandria" pitchFamily="2" charset="-78"/>
              <a:cs typeface="Alexandria" pitchFamily="2" charset="-78"/>
            </a:endParaRPr>
          </a:p>
        </p:txBody>
      </p:sp>
      <p:sp>
        <p:nvSpPr>
          <p:cNvPr id="45" name="مربع نص 44"/>
          <p:cNvSpPr txBox="1"/>
          <p:nvPr/>
        </p:nvSpPr>
        <p:spPr>
          <a:xfrm>
            <a:off x="1039191" y="6398484"/>
            <a:ext cx="674811" cy="369332"/>
          </a:xfrm>
          <a:prstGeom prst="rect">
            <a:avLst/>
          </a:prstGeom>
          <a:noFill/>
        </p:spPr>
        <p:txBody>
          <a:bodyPr wrap="square" rtlCol="0">
            <a:spAutoFit/>
          </a:bodyPr>
          <a:lstStyle/>
          <a:p>
            <a:r>
              <a:rPr lang="ar-JO" dirty="0" smtClean="0">
                <a:solidFill>
                  <a:srgbClr val="A40000"/>
                </a:solidFill>
                <a:latin typeface="Montserrat" panose="00000500000000000000" pitchFamily="2" charset="0"/>
              </a:rPr>
              <a:t> 9</a:t>
            </a:r>
            <a:endParaRPr lang="en-US" dirty="0">
              <a:solidFill>
                <a:schemeClr val="bg1"/>
              </a:solidFill>
              <a:latin typeface="Montserrat" panose="00000500000000000000" pitchFamily="2" charset="0"/>
            </a:endParaRPr>
          </a:p>
        </p:txBody>
      </p:sp>
      <p:sp>
        <p:nvSpPr>
          <p:cNvPr id="46" name="شكل حر: شكل 45"/>
          <p:cNvSpPr/>
          <p:nvPr/>
        </p:nvSpPr>
        <p:spPr>
          <a:xfrm>
            <a:off x="1611126" y="6576753"/>
            <a:ext cx="7599378" cy="12794"/>
          </a:xfrm>
          <a:custGeom>
            <a:avLst/>
            <a:gdLst>
              <a:gd name="connsiteX0" fmla="*/ 0 w 7599378"/>
              <a:gd name="connsiteY0" fmla="*/ 0 h 12794"/>
              <a:gd name="connsiteX1" fmla="*/ 7599379 w 7599378"/>
              <a:gd name="connsiteY1" fmla="*/ 0 h 12794"/>
              <a:gd name="connsiteX2" fmla="*/ 7599379 w 7599378"/>
              <a:gd name="connsiteY2" fmla="*/ 12795 h 12794"/>
              <a:gd name="connsiteX3" fmla="*/ 0 w 7599378"/>
              <a:gd name="connsiteY3" fmla="*/ 12795 h 12794"/>
            </a:gdLst>
            <a:ahLst/>
            <a:cxnLst>
              <a:cxn ang="0">
                <a:pos x="connsiteX0" y="connsiteY0"/>
              </a:cxn>
              <a:cxn ang="0">
                <a:pos x="connsiteX1" y="connsiteY1"/>
              </a:cxn>
              <a:cxn ang="0">
                <a:pos x="connsiteX2" y="connsiteY2"/>
              </a:cxn>
              <a:cxn ang="0">
                <a:pos x="connsiteX3" y="connsiteY3"/>
              </a:cxn>
            </a:cxnLst>
            <a:rect l="l" t="t" r="r" b="b"/>
            <a:pathLst>
              <a:path w="7599378" h="12794">
                <a:moveTo>
                  <a:pt x="0" y="0"/>
                </a:moveTo>
                <a:lnTo>
                  <a:pt x="7599379" y="0"/>
                </a:lnTo>
                <a:lnTo>
                  <a:pt x="7599379" y="12795"/>
                </a:lnTo>
                <a:lnTo>
                  <a:pt x="0" y="12795"/>
                </a:lnTo>
                <a:close/>
              </a:path>
            </a:pathLst>
          </a:custGeom>
          <a:solidFill>
            <a:srgbClr val="C00000"/>
          </a:solidFill>
          <a:ln w="22057" cap="flat">
            <a:noFill/>
            <a:prstDash val="solid"/>
            <a:miter/>
          </a:ln>
        </p:spPr>
        <p:txBody>
          <a:bodyPr rtlCol="0" anchor="ctr"/>
          <a:lstStyle/>
          <a:p>
            <a:endParaRPr lang="en-US"/>
          </a:p>
        </p:txBody>
      </p:sp>
      <p:sp>
        <p:nvSpPr>
          <p:cNvPr id="47" name="مربع نص 46"/>
          <p:cNvSpPr txBox="1"/>
          <p:nvPr/>
        </p:nvSpPr>
        <p:spPr>
          <a:xfrm>
            <a:off x="8583561" y="6398484"/>
            <a:ext cx="3028335" cy="307777"/>
          </a:xfrm>
          <a:prstGeom prst="rect">
            <a:avLst/>
          </a:prstGeom>
          <a:noFill/>
        </p:spPr>
        <p:txBody>
          <a:bodyPr wrap="square" rtlCol="0">
            <a:spAutoFit/>
          </a:bodyPr>
          <a:lstStyle/>
          <a:p>
            <a:r>
              <a:rPr lang="en-US" sz="1400" dirty="0" smtClean="0">
                <a:solidFill>
                  <a:srgbClr val="C00000"/>
                </a:solidFill>
                <a:latin typeface="Montserrat" panose="00000500000000000000" pitchFamily="2" charset="0"/>
              </a:rPr>
              <a:t>Arab Labor Organization</a:t>
            </a:r>
            <a:endParaRPr lang="en-US" sz="1400" dirty="0">
              <a:solidFill>
                <a:srgbClr val="C00000"/>
              </a:solidFill>
              <a:latin typeface="Montserrat" panose="00000500000000000000" pitchFamily="2" charset="0"/>
            </a:endParaRPr>
          </a:p>
        </p:txBody>
      </p:sp>
      <p:sp>
        <p:nvSpPr>
          <p:cNvPr id="10" name="مستطيل 9"/>
          <p:cNvSpPr/>
          <p:nvPr/>
        </p:nvSpPr>
        <p:spPr>
          <a:xfrm>
            <a:off x="0" y="0"/>
            <a:ext cx="1120877" cy="1345454"/>
          </a:xfrm>
          <a:prstGeom prst="rect">
            <a:avLst/>
          </a:prstGeom>
          <a:solidFill>
            <a:srgbClr val="FFDF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مستطيل 10"/>
          <p:cNvSpPr/>
          <p:nvPr/>
        </p:nvSpPr>
        <p:spPr>
          <a:xfrm>
            <a:off x="746305" y="563070"/>
            <a:ext cx="967697" cy="960653"/>
          </a:xfrm>
          <a:prstGeom prst="rect">
            <a:avLst/>
          </a:prstGeom>
          <a:solidFill>
            <a:srgbClr val="FFDFDF"/>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رابط مستقيم 12"/>
          <p:cNvCxnSpPr/>
          <p:nvPr/>
        </p:nvCxnSpPr>
        <p:spPr>
          <a:xfrm flipH="1">
            <a:off x="8003458" y="838374"/>
            <a:ext cx="418854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6" name="شكل بيضاوي 15"/>
          <p:cNvSpPr/>
          <p:nvPr/>
        </p:nvSpPr>
        <p:spPr>
          <a:xfrm>
            <a:off x="7804061" y="784296"/>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شكل بيضاوي 17"/>
          <p:cNvSpPr/>
          <p:nvPr/>
        </p:nvSpPr>
        <p:spPr>
          <a:xfrm>
            <a:off x="7650285" y="778201"/>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شكل بيضاوي 19"/>
          <p:cNvSpPr/>
          <p:nvPr/>
        </p:nvSpPr>
        <p:spPr>
          <a:xfrm>
            <a:off x="7482155" y="778200"/>
            <a:ext cx="108155" cy="108155"/>
          </a:xfrm>
          <a:prstGeom prst="ellipse">
            <a:avLst/>
          </a:prstGeom>
          <a:solidFill>
            <a:srgbClr val="C00000"/>
          </a:solidFill>
          <a:ln>
            <a:solidFill>
              <a:srgbClr val="FFDFD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1230153" y="1704006"/>
            <a:ext cx="10519954" cy="2000548"/>
          </a:xfrm>
          <a:prstGeom prst="rect">
            <a:avLst/>
          </a:prstGeom>
        </p:spPr>
        <p:txBody>
          <a:bodyPr wrap="square">
            <a:spAutoFit/>
          </a:bodyPr>
          <a:lstStyle/>
          <a:p>
            <a:r>
              <a:rPr lang="ar-SA" sz="3200" dirty="0">
                <a:latin typeface="Alexandria" pitchFamily="2" charset="-78"/>
                <a:cs typeface="Alexandria" pitchFamily="2" charset="-78"/>
              </a:rPr>
              <a:t>نظام </a:t>
            </a:r>
            <a:r>
              <a:rPr lang="ar-JO" sz="3200" dirty="0" smtClean="0">
                <a:latin typeface="Alexandria" pitchFamily="2" charset="-78"/>
                <a:cs typeface="Alexandria" pitchFamily="2" charset="-78"/>
              </a:rPr>
              <a:t> </a:t>
            </a:r>
            <a:r>
              <a:rPr lang="en-US" sz="3200" dirty="0" smtClean="0">
                <a:latin typeface="Alexandria" pitchFamily="2" charset="-78"/>
                <a:cs typeface="Alexandria" pitchFamily="2" charset="-78"/>
              </a:rPr>
              <a:t> BTEC </a:t>
            </a:r>
            <a:r>
              <a:rPr lang="ar-SA" sz="3200" dirty="0">
                <a:latin typeface="Alexandria" pitchFamily="2" charset="-78"/>
                <a:cs typeface="Alexandria" pitchFamily="2" charset="-78"/>
              </a:rPr>
              <a:t>في الأردن</a:t>
            </a:r>
            <a:r>
              <a:rPr lang="ar-SA" sz="3200" dirty="0" smtClean="0">
                <a:latin typeface="Alexandria" pitchFamily="2" charset="-78"/>
                <a:cs typeface="Alexandria" pitchFamily="2" charset="-78"/>
              </a:rPr>
              <a:t>:</a:t>
            </a:r>
            <a:endParaRPr lang="en-US" sz="3200" dirty="0" smtClean="0">
              <a:latin typeface="Alexandria" pitchFamily="2" charset="-78"/>
              <a:cs typeface="Alexandria" pitchFamily="2" charset="-78"/>
            </a:endParaRPr>
          </a:p>
          <a:p>
            <a:r>
              <a:rPr lang="ar-SA" sz="3200" dirty="0" smtClean="0">
                <a:latin typeface="Alexandria" pitchFamily="2" charset="-78"/>
                <a:cs typeface="Alexandria" pitchFamily="2" charset="-78"/>
              </a:rPr>
              <a:t>  </a:t>
            </a:r>
            <a:r>
              <a:rPr lang="ar-SA" sz="3200" dirty="0">
                <a:latin typeface="Alexandria" pitchFamily="2" charset="-78"/>
                <a:cs typeface="Alexandria" pitchFamily="2" charset="-78"/>
              </a:rPr>
              <a:t>برنامج </a:t>
            </a:r>
            <a:r>
              <a:rPr lang="en-US" sz="3200" dirty="0">
                <a:latin typeface="Alexandria" pitchFamily="2" charset="-78"/>
                <a:cs typeface="Alexandria" pitchFamily="2" charset="-78"/>
              </a:rPr>
              <a:t>BTEC (Business and Technology Education Council)</a:t>
            </a:r>
            <a:endParaRPr lang="en-US" sz="3200" dirty="0">
              <a:latin typeface="Alexandria" pitchFamily="2" charset="-78"/>
              <a:cs typeface="Alexandria" pitchFamily="2" charset="-78"/>
            </a:endParaRPr>
          </a:p>
          <a:p>
            <a:endParaRPr lang="en-US" sz="2800" b="1" dirty="0">
              <a:latin typeface="Alexandria" pitchFamily="2" charset="-78"/>
              <a:cs typeface="Alexandria" pitchFamily="2" charset="-78"/>
            </a:endParaRPr>
          </a:p>
        </p:txBody>
      </p:sp>
      <p:sp>
        <p:nvSpPr>
          <p:cNvPr id="19" name="Rectangle 18"/>
          <p:cNvSpPr/>
          <p:nvPr/>
        </p:nvSpPr>
        <p:spPr>
          <a:xfrm>
            <a:off x="970287" y="3058066"/>
            <a:ext cx="10779820" cy="3108543"/>
          </a:xfrm>
          <a:prstGeom prst="rect">
            <a:avLst/>
          </a:prstGeom>
        </p:spPr>
        <p:txBody>
          <a:bodyPr wrap="square">
            <a:spAutoFit/>
          </a:bodyPr>
          <a:lstStyle/>
          <a:p>
            <a:endParaRPr lang="ar-JO" sz="2800" b="1" dirty="0">
              <a:latin typeface="Calibri" panose="020F0502020204030204" pitchFamily="34" charset="0"/>
              <a:ea typeface="Calibri" panose="020F0502020204030204" pitchFamily="34" charset="0"/>
              <a:cs typeface="Alexandria" pitchFamily="2" charset="-78"/>
            </a:endParaRPr>
          </a:p>
          <a:p>
            <a:r>
              <a:rPr lang="ar-SA" sz="2800" dirty="0">
                <a:latin typeface="Calibri" panose="020F0502020204030204" pitchFamily="34" charset="0"/>
                <a:ea typeface="Calibri" panose="020F0502020204030204" pitchFamily="34" charset="0"/>
                <a:cs typeface="Alexandria" pitchFamily="2" charset="-78"/>
              </a:rPr>
              <a:t>برنامج </a:t>
            </a:r>
            <a:r>
              <a:rPr lang="en-US" sz="2800" b="1" dirty="0">
                <a:latin typeface="Calibri" panose="020F0502020204030204" pitchFamily="34" charset="0"/>
                <a:ea typeface="Calibri" panose="020F0502020204030204" pitchFamily="34" charset="0"/>
                <a:cs typeface="Alexandria" pitchFamily="2" charset="-78"/>
              </a:rPr>
              <a:t>BTEC</a:t>
            </a:r>
            <a:r>
              <a:rPr lang="en-US" sz="2800" dirty="0">
                <a:latin typeface="Calibri" panose="020F0502020204030204" pitchFamily="34" charset="0"/>
                <a:ea typeface="Calibri" panose="020F0502020204030204" pitchFamily="34" charset="0"/>
                <a:cs typeface="Alexandria" pitchFamily="2" charset="-78"/>
              </a:rPr>
              <a:t> </a:t>
            </a:r>
            <a:r>
              <a:rPr lang="ar-JO" sz="2800" dirty="0">
                <a:latin typeface="Calibri" panose="020F0502020204030204" pitchFamily="34" charset="0"/>
                <a:ea typeface="Calibri" panose="020F0502020204030204" pitchFamily="34" charset="0"/>
                <a:cs typeface="Alexandria" pitchFamily="2" charset="-78"/>
              </a:rPr>
              <a:t> </a:t>
            </a:r>
            <a:r>
              <a:rPr lang="ar-SA" sz="2800" dirty="0" smtClean="0">
                <a:latin typeface="Calibri" panose="020F0502020204030204" pitchFamily="34" charset="0"/>
                <a:ea typeface="Calibri" panose="020F0502020204030204" pitchFamily="34" charset="0"/>
                <a:cs typeface="Alexandria" pitchFamily="2" charset="-78"/>
              </a:rPr>
              <a:t>هو </a:t>
            </a:r>
            <a:r>
              <a:rPr lang="ar-SA" sz="2800" dirty="0">
                <a:latin typeface="Calibri" panose="020F0502020204030204" pitchFamily="34" charset="0"/>
                <a:ea typeface="Calibri" panose="020F0502020204030204" pitchFamily="34" charset="0"/>
                <a:cs typeface="Alexandria" pitchFamily="2" charset="-78"/>
              </a:rPr>
              <a:t>واحد من البرامج التعليمية المهنية التي تقدمها الكليات والمدارس في المملكة المتحدة ودول أخرى. يهدف البرنامج إلى توفير التعليم والتدريب المهني الذي يركز على المهارات العملية والمعرفة اللازمة للنجاح في مجالات محددة، مثل الأعمال، التكنولوجيا، الصحة، والفنون ، ويأتي هذا التطوير للتعليم المهني خطوة متقدمة نحو مستقبل مشرق.</a:t>
            </a:r>
            <a:endParaRPr lang="en-US" sz="2800" dirty="0">
              <a:latin typeface="Calibri" panose="020F0502020204030204" pitchFamily="34" charset="0"/>
              <a:ea typeface="Calibri" panose="020F0502020204030204" pitchFamily="34" charset="0"/>
              <a:cs typeface="Alexandria"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nodePh="1">
                                  <p:stCondLst>
                                    <p:cond delay="0"/>
                                  </p:stCondLst>
                                  <p:endCondLst>
                                    <p:cond evt="begin" delay="0">
                                      <p:tn val="11"/>
                                    </p:cond>
                                  </p:end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ppt_x"/>
                                          </p:val>
                                        </p:tav>
                                        <p:tav tm="100000">
                                          <p:val>
                                            <p:strVal val="#ppt_x"/>
                                          </p:val>
                                        </p:tav>
                                      </p:tavLst>
                                    </p:anim>
                                    <p:anim calcmode="lin" valueType="num">
                                      <p:cBhvr additive="base">
                                        <p:cTn id="19" dur="500" fill="hold"/>
                                        <p:tgtEl>
                                          <p:spTgt spid="24"/>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4"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4" grpId="0"/>
      <p:bldP spid="25" grpId="0"/>
      <p:bldP spid="26" grpId="0"/>
    </p:bld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4238</Words>
  <Application>WPS Presentation</Application>
  <PresentationFormat>Widescreen</PresentationFormat>
  <Paragraphs>211</Paragraphs>
  <Slides>15</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15</vt:i4>
      </vt:variant>
    </vt:vector>
  </HeadingPairs>
  <TitlesOfParts>
    <vt:vector size="33" baseType="lpstr">
      <vt:lpstr>Arial</vt:lpstr>
      <vt:lpstr>SimSun</vt:lpstr>
      <vt:lpstr>Wingdings</vt:lpstr>
      <vt:lpstr>Alexandria</vt:lpstr>
      <vt:lpstr>Calibri</vt:lpstr>
      <vt:lpstr>Montserrat</vt:lpstr>
      <vt:lpstr>Arial</vt:lpstr>
      <vt:lpstr>Adobe Arabic</vt:lpstr>
      <vt:lpstr>Segoe Print</vt:lpstr>
      <vt:lpstr>Cambria</vt:lpstr>
      <vt:lpstr>MS Mincho</vt:lpstr>
      <vt:lpstr>Times New Roman</vt:lpstr>
      <vt:lpstr>Sakkal Majalla</vt:lpstr>
      <vt:lpstr>Microsoft YaHei</vt:lpstr>
      <vt:lpstr>Arial Unicode MS</vt:lpstr>
      <vt:lpstr>Calibri Light</vt:lpstr>
      <vt:lpstr>Aldhabi</vt:lpstr>
      <vt:lpstr>نسق Office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Lenovo</dc:creator>
  <cp:lastModifiedBy>Omar</cp:lastModifiedBy>
  <cp:revision>98</cp:revision>
  <dcterms:created xsi:type="dcterms:W3CDTF">2023-07-19T12:52:00Z</dcterms:created>
  <dcterms:modified xsi:type="dcterms:W3CDTF">2024-11-07T12:08:49Z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7BF5CC781B524ADB8D402B5CEC59167E_12</vt:lpwstr>
  </property>
  <property fmtid="{D5CDD505-2E9C-101B-9397-08002B2CF9AE}" pid="3" name="KSOProductBuildVer">
    <vt:lpwstr>1033-12.2.0.18607</vt:lpwstr>
  </property>
</Properties>
</file>