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306" r:id="rId4"/>
    <p:sldId id="259" r:id="rId5"/>
    <p:sldId id="260" r:id="rId6"/>
    <p:sldId id="307" r:id="rId7"/>
    <p:sldId id="262" r:id="rId8"/>
    <p:sldId id="309" r:id="rId9"/>
    <p:sldId id="308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283" r:id="rId26"/>
  </p:sldIdLst>
  <p:sldSz cx="9144000" cy="5143500" type="screen16x9"/>
  <p:notesSz cx="6858000" cy="9144000"/>
  <p:embeddedFontLst>
    <p:embeddedFont>
      <p:font typeface="GFS Didot" panose="020B0604020202020204" charset="0"/>
      <p:regular r:id="rId28"/>
    </p:embeddedFont>
    <p:embeddedFont>
      <p:font typeface="Overpass" panose="020B0604020202020204" charset="0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0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3533412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de000da17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de000da17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906628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56165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185c551acd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185c551acd_0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884720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67934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303be3818b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1303be3818b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33020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11152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03be3818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03be3818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710854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185c551ac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185c551ac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8387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03be3818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03be3818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3384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03be3818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03be3818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54850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34418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003d90df77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003d90df77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57142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185c551ac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185c551ac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1974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63330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1303be3818b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1303be3818b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951449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286003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03be3818b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303be3818b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58135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1303be3818b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0" name="Google Shape;750;g1303be3818b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6934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1303be3818b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1303be3818b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17473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7572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03be3818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03be3818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6789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72034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1185c551acd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1185c551acd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02958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85c551acd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85c551acd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747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303be3818b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303be3818b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6580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 rot="-455">
            <a:off x="2286025" y="3584703"/>
            <a:ext cx="4529400" cy="4263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latin typeface="Overpass"/>
                <a:ea typeface="Overpass"/>
                <a:cs typeface="Overpass"/>
                <a:sym typeface="Overpas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370875" y="1132197"/>
            <a:ext cx="6359700" cy="2452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5200"/>
              <a:buNone/>
              <a:defRPr sz="52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8097050" y="1044548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>
            <a:off x="157975" y="2439573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-540175" y="4259425"/>
            <a:ext cx="2638800" cy="1242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189375" y="3110098"/>
            <a:ext cx="519600" cy="5196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>
            <a:off x="157975" y="507821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-407925" y="-61000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-745575" y="1132200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8262200" y="1626263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8582075" y="-61000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-671750" y="35069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7654950" y="4438126"/>
            <a:ext cx="1179900" cy="1179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8141225" y="4100750"/>
            <a:ext cx="1242000" cy="1242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6923821" y="-761495"/>
            <a:ext cx="3082500" cy="14508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5"/>
          <p:cNvSpPr txBox="1">
            <a:spLocks noGrp="1"/>
          </p:cNvSpPr>
          <p:nvPr>
            <p:ph type="title" hasCustomPrompt="1"/>
          </p:nvPr>
        </p:nvSpPr>
        <p:spPr>
          <a:xfrm rot="-221">
            <a:off x="2239356" y="1970125"/>
            <a:ext cx="4665300" cy="9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43" name="Google Shape;243;p25"/>
          <p:cNvSpPr txBox="1">
            <a:spLocks noGrp="1"/>
          </p:cNvSpPr>
          <p:nvPr>
            <p:ph type="subTitle" idx="1"/>
          </p:nvPr>
        </p:nvSpPr>
        <p:spPr>
          <a:xfrm>
            <a:off x="2239356" y="2778147"/>
            <a:ext cx="4665300" cy="3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p25"/>
          <p:cNvSpPr txBox="1">
            <a:spLocks noGrp="1"/>
          </p:cNvSpPr>
          <p:nvPr>
            <p:ph type="title" idx="2" hasCustomPrompt="1"/>
          </p:nvPr>
        </p:nvSpPr>
        <p:spPr>
          <a:xfrm rot="-221">
            <a:off x="2239356" y="539650"/>
            <a:ext cx="4665300" cy="9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45" name="Google Shape;245;p25"/>
          <p:cNvSpPr txBox="1">
            <a:spLocks noGrp="1"/>
          </p:cNvSpPr>
          <p:nvPr>
            <p:ph type="subTitle" idx="3"/>
          </p:nvPr>
        </p:nvSpPr>
        <p:spPr>
          <a:xfrm>
            <a:off x="2239356" y="1347672"/>
            <a:ext cx="4665300" cy="3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5"/>
          <p:cNvSpPr txBox="1">
            <a:spLocks noGrp="1"/>
          </p:cNvSpPr>
          <p:nvPr>
            <p:ph type="title" idx="4" hasCustomPrompt="1"/>
          </p:nvPr>
        </p:nvSpPr>
        <p:spPr>
          <a:xfrm>
            <a:off x="2239356" y="3400450"/>
            <a:ext cx="4665300" cy="9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247" name="Google Shape;247;p25"/>
          <p:cNvSpPr txBox="1">
            <a:spLocks noGrp="1"/>
          </p:cNvSpPr>
          <p:nvPr>
            <p:ph type="subTitle" idx="5"/>
          </p:nvPr>
        </p:nvSpPr>
        <p:spPr>
          <a:xfrm>
            <a:off x="2239356" y="4208526"/>
            <a:ext cx="4665300" cy="39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25"/>
          <p:cNvSpPr/>
          <p:nvPr/>
        </p:nvSpPr>
        <p:spPr>
          <a:xfrm>
            <a:off x="218375" y="438604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25"/>
          <p:cNvSpPr/>
          <p:nvPr/>
        </p:nvSpPr>
        <p:spPr>
          <a:xfrm>
            <a:off x="-842875" y="2882600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25"/>
          <p:cNvSpPr/>
          <p:nvPr/>
        </p:nvSpPr>
        <p:spPr>
          <a:xfrm>
            <a:off x="-842875" y="1140650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25"/>
          <p:cNvSpPr/>
          <p:nvPr/>
        </p:nvSpPr>
        <p:spPr>
          <a:xfrm flipH="1">
            <a:off x="8916525" y="-70370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5"/>
          <p:cNvSpPr/>
          <p:nvPr/>
        </p:nvSpPr>
        <p:spPr>
          <a:xfrm flipH="1">
            <a:off x="8923600" y="3084430"/>
            <a:ext cx="519600" cy="5196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25"/>
          <p:cNvSpPr/>
          <p:nvPr/>
        </p:nvSpPr>
        <p:spPr>
          <a:xfrm flipH="1">
            <a:off x="8078750" y="4360378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5"/>
          <p:cNvSpPr/>
          <p:nvPr/>
        </p:nvSpPr>
        <p:spPr>
          <a:xfrm flipH="1">
            <a:off x="8464700" y="2856932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25"/>
          <p:cNvSpPr/>
          <p:nvPr/>
        </p:nvSpPr>
        <p:spPr>
          <a:xfrm flipH="1">
            <a:off x="8786000" y="1114982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25"/>
          <p:cNvSpPr/>
          <p:nvPr/>
        </p:nvSpPr>
        <p:spPr>
          <a:xfrm>
            <a:off x="-507500" y="-44702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7"/>
          <p:cNvSpPr/>
          <p:nvPr/>
        </p:nvSpPr>
        <p:spPr>
          <a:xfrm>
            <a:off x="8430775" y="174189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27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27"/>
          <p:cNvSpPr/>
          <p:nvPr/>
        </p:nvSpPr>
        <p:spPr>
          <a:xfrm>
            <a:off x="6923821" y="-761495"/>
            <a:ext cx="3082500" cy="14508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27"/>
          <p:cNvSpPr/>
          <p:nvPr/>
        </p:nvSpPr>
        <p:spPr>
          <a:xfrm>
            <a:off x="352000" y="86859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27"/>
          <p:cNvSpPr/>
          <p:nvPr/>
        </p:nvSpPr>
        <p:spPr>
          <a:xfrm>
            <a:off x="-478350" y="-2757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27"/>
          <p:cNvSpPr/>
          <p:nvPr/>
        </p:nvSpPr>
        <p:spPr>
          <a:xfrm>
            <a:off x="-1048250" y="15228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27"/>
          <p:cNvSpPr/>
          <p:nvPr/>
        </p:nvSpPr>
        <p:spPr>
          <a:xfrm>
            <a:off x="-478350" y="3642721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4" name="Google Shape;274;p27"/>
          <p:cNvSpPr/>
          <p:nvPr/>
        </p:nvSpPr>
        <p:spPr>
          <a:xfrm>
            <a:off x="-92550" y="42538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27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7"/>
          <p:cNvSpPr/>
          <p:nvPr/>
        </p:nvSpPr>
        <p:spPr>
          <a:xfrm>
            <a:off x="8430775" y="413952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7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8"/>
          <p:cNvSpPr/>
          <p:nvPr/>
        </p:nvSpPr>
        <p:spPr>
          <a:xfrm>
            <a:off x="5523975" y="1257676"/>
            <a:ext cx="1562400" cy="15624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8"/>
          <p:cNvSpPr/>
          <p:nvPr/>
        </p:nvSpPr>
        <p:spPr>
          <a:xfrm>
            <a:off x="7086375" y="2607312"/>
            <a:ext cx="1404900" cy="1404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28"/>
          <p:cNvSpPr/>
          <p:nvPr/>
        </p:nvSpPr>
        <p:spPr>
          <a:xfrm>
            <a:off x="4571988" y="-194450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28"/>
          <p:cNvSpPr/>
          <p:nvPr/>
        </p:nvSpPr>
        <p:spPr>
          <a:xfrm>
            <a:off x="7997625" y="3737923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28"/>
          <p:cNvSpPr/>
          <p:nvPr/>
        </p:nvSpPr>
        <p:spPr>
          <a:xfrm>
            <a:off x="2481275" y="596250"/>
            <a:ext cx="2372100" cy="23721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28"/>
          <p:cNvSpPr/>
          <p:nvPr/>
        </p:nvSpPr>
        <p:spPr>
          <a:xfrm>
            <a:off x="6706950" y="2137050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28"/>
          <p:cNvSpPr/>
          <p:nvPr/>
        </p:nvSpPr>
        <p:spPr>
          <a:xfrm>
            <a:off x="8896025" y="1910651"/>
            <a:ext cx="463800" cy="4638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>
            <a:spLocks noGrp="1"/>
          </p:cNvSpPr>
          <p:nvPr>
            <p:ph type="title" hasCustomPrompt="1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9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>
            <a:spLocks noGrp="1"/>
          </p:cNvSpPr>
          <p:nvPr>
            <p:ph type="subTitle" idx="1"/>
          </p:nvPr>
        </p:nvSpPr>
        <p:spPr>
          <a:xfrm rot="243">
            <a:off x="2450806" y="3795634"/>
            <a:ext cx="4242600" cy="45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title" idx="2"/>
          </p:nvPr>
        </p:nvSpPr>
        <p:spPr>
          <a:xfrm>
            <a:off x="2450588" y="2383613"/>
            <a:ext cx="42426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8" name="Google Shape;28;p3"/>
          <p:cNvSpPr/>
          <p:nvPr/>
        </p:nvSpPr>
        <p:spPr>
          <a:xfrm>
            <a:off x="8430775" y="174189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3"/>
          <p:cNvSpPr/>
          <p:nvPr/>
        </p:nvSpPr>
        <p:spPr>
          <a:xfrm>
            <a:off x="6923821" y="-761495"/>
            <a:ext cx="3082500" cy="14508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3"/>
          <p:cNvSpPr/>
          <p:nvPr/>
        </p:nvSpPr>
        <p:spPr>
          <a:xfrm>
            <a:off x="352000" y="86859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Google Shape;31;p3"/>
          <p:cNvSpPr/>
          <p:nvPr/>
        </p:nvSpPr>
        <p:spPr>
          <a:xfrm>
            <a:off x="-478350" y="-2757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32;p3"/>
          <p:cNvSpPr/>
          <p:nvPr/>
        </p:nvSpPr>
        <p:spPr>
          <a:xfrm>
            <a:off x="-1048250" y="15228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p3"/>
          <p:cNvSpPr/>
          <p:nvPr/>
        </p:nvSpPr>
        <p:spPr>
          <a:xfrm>
            <a:off x="-478350" y="3642721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3"/>
          <p:cNvSpPr/>
          <p:nvPr/>
        </p:nvSpPr>
        <p:spPr>
          <a:xfrm>
            <a:off x="-92550" y="42538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35;p3"/>
          <p:cNvSpPr/>
          <p:nvPr/>
        </p:nvSpPr>
        <p:spPr>
          <a:xfrm>
            <a:off x="8430775" y="413952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8"/>
          <p:cNvSpPr txBox="1">
            <a:spLocks noGrp="1"/>
          </p:cNvSpPr>
          <p:nvPr>
            <p:ph type="title"/>
          </p:nvPr>
        </p:nvSpPr>
        <p:spPr>
          <a:xfrm>
            <a:off x="1765800" y="1264500"/>
            <a:ext cx="5612400" cy="2614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73" name="Google Shape;73;p8"/>
          <p:cNvSpPr/>
          <p:nvPr/>
        </p:nvSpPr>
        <p:spPr>
          <a:xfrm>
            <a:off x="129025" y="1977975"/>
            <a:ext cx="492300" cy="4923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8"/>
          <p:cNvSpPr/>
          <p:nvPr/>
        </p:nvSpPr>
        <p:spPr>
          <a:xfrm>
            <a:off x="-589375" y="584125"/>
            <a:ext cx="1470900" cy="1470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8"/>
          <p:cNvSpPr/>
          <p:nvPr/>
        </p:nvSpPr>
        <p:spPr>
          <a:xfrm flipH="1">
            <a:off x="8262475" y="584125"/>
            <a:ext cx="1470900" cy="1470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8"/>
          <p:cNvSpPr/>
          <p:nvPr/>
        </p:nvSpPr>
        <p:spPr>
          <a:xfrm flipH="1">
            <a:off x="8522675" y="1977975"/>
            <a:ext cx="492300" cy="4923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 txBox="1">
            <a:spLocks noGrp="1"/>
          </p:cNvSpPr>
          <p:nvPr>
            <p:ph type="subTitle" idx="1"/>
          </p:nvPr>
        </p:nvSpPr>
        <p:spPr>
          <a:xfrm>
            <a:off x="730425" y="2718750"/>
            <a:ext cx="3858900" cy="87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>
            <a:spLocks noGrp="1"/>
          </p:cNvSpPr>
          <p:nvPr>
            <p:ph type="title"/>
          </p:nvPr>
        </p:nvSpPr>
        <p:spPr>
          <a:xfrm>
            <a:off x="730425" y="1545750"/>
            <a:ext cx="3858900" cy="1173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9"/>
          <p:cNvSpPr>
            <a:spLocks noGrp="1"/>
          </p:cNvSpPr>
          <p:nvPr>
            <p:ph type="pic" idx="2"/>
          </p:nvPr>
        </p:nvSpPr>
        <p:spPr>
          <a:xfrm>
            <a:off x="5016600" y="1117050"/>
            <a:ext cx="2909400" cy="29094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sp>
      <p:sp>
        <p:nvSpPr>
          <p:cNvPr id="81" name="Google Shape;81;p9"/>
          <p:cNvSpPr/>
          <p:nvPr/>
        </p:nvSpPr>
        <p:spPr>
          <a:xfrm>
            <a:off x="8430775" y="3208948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9"/>
          <p:cNvSpPr/>
          <p:nvPr/>
        </p:nvSpPr>
        <p:spPr>
          <a:xfrm>
            <a:off x="7749600" y="-633500"/>
            <a:ext cx="1173000" cy="1173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9"/>
          <p:cNvSpPr/>
          <p:nvPr/>
        </p:nvSpPr>
        <p:spPr>
          <a:xfrm>
            <a:off x="6153963" y="4219350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>
            <a:spLocks noGrp="1"/>
          </p:cNvSpPr>
          <p:nvPr>
            <p:ph type="subTitle" idx="1"/>
          </p:nvPr>
        </p:nvSpPr>
        <p:spPr>
          <a:xfrm>
            <a:off x="1117819" y="3501800"/>
            <a:ext cx="6908400" cy="4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9" name="Google Shape;89;p11"/>
          <p:cNvSpPr txBox="1">
            <a:spLocks noGrp="1"/>
          </p:cNvSpPr>
          <p:nvPr>
            <p:ph type="title" hasCustomPrompt="1"/>
          </p:nvPr>
        </p:nvSpPr>
        <p:spPr>
          <a:xfrm rot="299">
            <a:off x="1117781" y="1747000"/>
            <a:ext cx="6908400" cy="17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100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90" name="Google Shape;90;p11"/>
          <p:cNvSpPr/>
          <p:nvPr/>
        </p:nvSpPr>
        <p:spPr>
          <a:xfrm>
            <a:off x="8126725" y="925659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1"/>
          <p:cNvSpPr/>
          <p:nvPr/>
        </p:nvSpPr>
        <p:spPr>
          <a:xfrm>
            <a:off x="-620825" y="130160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1"/>
          <p:cNvSpPr/>
          <p:nvPr/>
        </p:nvSpPr>
        <p:spPr>
          <a:xfrm>
            <a:off x="-478350" y="-2757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1"/>
          <p:cNvSpPr/>
          <p:nvPr/>
        </p:nvSpPr>
        <p:spPr>
          <a:xfrm>
            <a:off x="-620825" y="3206396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1"/>
          <p:cNvSpPr/>
          <p:nvPr/>
        </p:nvSpPr>
        <p:spPr>
          <a:xfrm>
            <a:off x="-597425" y="45340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1"/>
          <p:cNvSpPr/>
          <p:nvPr/>
        </p:nvSpPr>
        <p:spPr>
          <a:xfrm>
            <a:off x="7862450" y="-816000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1"/>
          <p:cNvSpPr/>
          <p:nvPr/>
        </p:nvSpPr>
        <p:spPr>
          <a:xfrm>
            <a:off x="8431375" y="3264525"/>
            <a:ext cx="2054100" cy="20541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1"/>
          <p:cNvSpPr/>
          <p:nvPr/>
        </p:nvSpPr>
        <p:spPr>
          <a:xfrm>
            <a:off x="3652938" y="-655350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1"/>
          <p:cNvSpPr/>
          <p:nvPr/>
        </p:nvSpPr>
        <p:spPr>
          <a:xfrm>
            <a:off x="8560200" y="1522826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11"/>
          <p:cNvSpPr/>
          <p:nvPr/>
        </p:nvSpPr>
        <p:spPr>
          <a:xfrm>
            <a:off x="1764300" y="-417204"/>
            <a:ext cx="956700" cy="9567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1"/>
          <p:cNvSpPr/>
          <p:nvPr/>
        </p:nvSpPr>
        <p:spPr>
          <a:xfrm>
            <a:off x="5786850" y="-145875"/>
            <a:ext cx="1050900" cy="10509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3"/>
          <p:cNvSpPr txBox="1">
            <a:spLocks noGrp="1"/>
          </p:cNvSpPr>
          <p:nvPr>
            <p:ph type="title" hasCustomPrompt="1"/>
          </p:nvPr>
        </p:nvSpPr>
        <p:spPr>
          <a:xfrm rot="1973">
            <a:off x="1365600" y="138825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>
            <a:spLocks noGrp="1"/>
          </p:cNvSpPr>
          <p:nvPr>
            <p:ph type="title" idx="2"/>
          </p:nvPr>
        </p:nvSpPr>
        <p:spPr>
          <a:xfrm>
            <a:off x="720000" y="199065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5" name="Google Shape;105;p13"/>
          <p:cNvSpPr txBox="1">
            <a:spLocks noGrp="1"/>
          </p:cNvSpPr>
          <p:nvPr>
            <p:ph type="subTitle" idx="1"/>
          </p:nvPr>
        </p:nvSpPr>
        <p:spPr>
          <a:xfrm>
            <a:off x="720000" y="228625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3"/>
          <p:cNvSpPr txBox="1">
            <a:spLocks noGrp="1"/>
          </p:cNvSpPr>
          <p:nvPr>
            <p:ph type="title" idx="3" hasCustomPrompt="1"/>
          </p:nvPr>
        </p:nvSpPr>
        <p:spPr>
          <a:xfrm rot="1973">
            <a:off x="1365600" y="310270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>
            <a:spLocks noGrp="1"/>
          </p:cNvSpPr>
          <p:nvPr>
            <p:ph type="title" idx="4"/>
          </p:nvPr>
        </p:nvSpPr>
        <p:spPr>
          <a:xfrm>
            <a:off x="720000" y="370530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08" name="Google Shape;108;p13"/>
          <p:cNvSpPr txBox="1">
            <a:spLocks noGrp="1"/>
          </p:cNvSpPr>
          <p:nvPr>
            <p:ph type="subTitle" idx="5"/>
          </p:nvPr>
        </p:nvSpPr>
        <p:spPr>
          <a:xfrm>
            <a:off x="720000" y="400080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13"/>
          <p:cNvSpPr txBox="1">
            <a:spLocks noGrp="1"/>
          </p:cNvSpPr>
          <p:nvPr>
            <p:ph type="title" idx="6" hasCustomPrompt="1"/>
          </p:nvPr>
        </p:nvSpPr>
        <p:spPr>
          <a:xfrm rot="1973">
            <a:off x="4049400" y="138825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>
            <a:spLocks noGrp="1"/>
          </p:cNvSpPr>
          <p:nvPr>
            <p:ph type="title" idx="7"/>
          </p:nvPr>
        </p:nvSpPr>
        <p:spPr>
          <a:xfrm>
            <a:off x="3403800" y="199065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1" name="Google Shape;111;p13"/>
          <p:cNvSpPr txBox="1">
            <a:spLocks noGrp="1"/>
          </p:cNvSpPr>
          <p:nvPr>
            <p:ph type="subTitle" idx="8"/>
          </p:nvPr>
        </p:nvSpPr>
        <p:spPr>
          <a:xfrm>
            <a:off x="3403800" y="228625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3"/>
          <p:cNvSpPr txBox="1">
            <a:spLocks noGrp="1"/>
          </p:cNvSpPr>
          <p:nvPr>
            <p:ph type="title" idx="9" hasCustomPrompt="1"/>
          </p:nvPr>
        </p:nvSpPr>
        <p:spPr>
          <a:xfrm rot="1973">
            <a:off x="4049400" y="310270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3" name="Google Shape;113;p13"/>
          <p:cNvSpPr txBox="1">
            <a:spLocks noGrp="1"/>
          </p:cNvSpPr>
          <p:nvPr>
            <p:ph type="title" idx="13"/>
          </p:nvPr>
        </p:nvSpPr>
        <p:spPr>
          <a:xfrm>
            <a:off x="3403800" y="370530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4" name="Google Shape;114;p13"/>
          <p:cNvSpPr txBox="1">
            <a:spLocks noGrp="1"/>
          </p:cNvSpPr>
          <p:nvPr>
            <p:ph type="subTitle" idx="14"/>
          </p:nvPr>
        </p:nvSpPr>
        <p:spPr>
          <a:xfrm>
            <a:off x="3403800" y="400080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3"/>
          <p:cNvSpPr txBox="1">
            <a:spLocks noGrp="1"/>
          </p:cNvSpPr>
          <p:nvPr>
            <p:ph type="title" idx="15" hasCustomPrompt="1"/>
          </p:nvPr>
        </p:nvSpPr>
        <p:spPr>
          <a:xfrm rot="1973">
            <a:off x="6733200" y="138825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>
            <a:spLocks noGrp="1"/>
          </p:cNvSpPr>
          <p:nvPr>
            <p:ph type="title" idx="16"/>
          </p:nvPr>
        </p:nvSpPr>
        <p:spPr>
          <a:xfrm>
            <a:off x="6087600" y="199065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17" name="Google Shape;117;p13"/>
          <p:cNvSpPr txBox="1">
            <a:spLocks noGrp="1"/>
          </p:cNvSpPr>
          <p:nvPr>
            <p:ph type="subTitle" idx="17"/>
          </p:nvPr>
        </p:nvSpPr>
        <p:spPr>
          <a:xfrm>
            <a:off x="6087600" y="228625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13"/>
          <p:cNvSpPr txBox="1">
            <a:spLocks noGrp="1"/>
          </p:cNvSpPr>
          <p:nvPr>
            <p:ph type="title" idx="18" hasCustomPrompt="1"/>
          </p:nvPr>
        </p:nvSpPr>
        <p:spPr>
          <a:xfrm rot="1973">
            <a:off x="6733200" y="3102701"/>
            <a:ext cx="1045200" cy="602100"/>
          </a:xfrm>
          <a:prstGeom prst="rect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r>
              <a:t>xx%</a:t>
            </a:r>
          </a:p>
        </p:txBody>
      </p:sp>
      <p:sp>
        <p:nvSpPr>
          <p:cNvPr id="119" name="Google Shape;119;p13"/>
          <p:cNvSpPr txBox="1">
            <a:spLocks noGrp="1"/>
          </p:cNvSpPr>
          <p:nvPr>
            <p:ph type="title" idx="19"/>
          </p:nvPr>
        </p:nvSpPr>
        <p:spPr>
          <a:xfrm>
            <a:off x="6087600" y="3705302"/>
            <a:ext cx="2336400" cy="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20" name="Google Shape;120;p13"/>
          <p:cNvSpPr txBox="1">
            <a:spLocks noGrp="1"/>
          </p:cNvSpPr>
          <p:nvPr>
            <p:ph type="subTitle" idx="20"/>
          </p:nvPr>
        </p:nvSpPr>
        <p:spPr>
          <a:xfrm>
            <a:off x="6087600" y="4000803"/>
            <a:ext cx="23364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13"/>
          <p:cNvSpPr txBox="1">
            <a:spLocks noGrp="1"/>
          </p:cNvSpPr>
          <p:nvPr>
            <p:ph type="title" idx="21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13"/>
          <p:cNvSpPr/>
          <p:nvPr/>
        </p:nvSpPr>
        <p:spPr>
          <a:xfrm flipH="1">
            <a:off x="-422395" y="2981348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13"/>
          <p:cNvSpPr/>
          <p:nvPr/>
        </p:nvSpPr>
        <p:spPr>
          <a:xfrm flipH="1">
            <a:off x="78725" y="3518700"/>
            <a:ext cx="634500" cy="6345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13"/>
          <p:cNvSpPr/>
          <p:nvPr/>
        </p:nvSpPr>
        <p:spPr>
          <a:xfrm flipH="1">
            <a:off x="-351438" y="4599416"/>
            <a:ext cx="1632000" cy="768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13"/>
          <p:cNvSpPr/>
          <p:nvPr/>
        </p:nvSpPr>
        <p:spPr>
          <a:xfrm flipH="1">
            <a:off x="-302623" y="4268450"/>
            <a:ext cx="799500" cy="7995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3"/>
          <p:cNvSpPr/>
          <p:nvPr/>
        </p:nvSpPr>
        <p:spPr>
          <a:xfrm flipH="1">
            <a:off x="8747780" y="1205798"/>
            <a:ext cx="844800" cy="8448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13"/>
          <p:cNvSpPr/>
          <p:nvPr/>
        </p:nvSpPr>
        <p:spPr>
          <a:xfrm flipH="1">
            <a:off x="7948280" y="49700"/>
            <a:ext cx="799500" cy="7995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13"/>
          <p:cNvSpPr/>
          <p:nvPr/>
        </p:nvSpPr>
        <p:spPr>
          <a:xfrm flipH="1">
            <a:off x="8490205" y="-59000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BLANK_1_2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8"/>
          <p:cNvSpPr txBox="1">
            <a:spLocks noGrp="1"/>
          </p:cNvSpPr>
          <p:nvPr>
            <p:ph type="subTitle" idx="1"/>
          </p:nvPr>
        </p:nvSpPr>
        <p:spPr>
          <a:xfrm>
            <a:off x="2137500" y="3927450"/>
            <a:ext cx="4869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18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18"/>
          <p:cNvSpPr/>
          <p:nvPr/>
        </p:nvSpPr>
        <p:spPr>
          <a:xfrm>
            <a:off x="8375074" y="1405312"/>
            <a:ext cx="642000" cy="6420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8"/>
          <p:cNvSpPr/>
          <p:nvPr/>
        </p:nvSpPr>
        <p:spPr>
          <a:xfrm>
            <a:off x="8424000" y="2278125"/>
            <a:ext cx="1790700" cy="179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8"/>
          <p:cNvSpPr/>
          <p:nvPr/>
        </p:nvSpPr>
        <p:spPr>
          <a:xfrm flipH="1">
            <a:off x="126918" y="1405312"/>
            <a:ext cx="642000" cy="6420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18"/>
          <p:cNvSpPr/>
          <p:nvPr/>
        </p:nvSpPr>
        <p:spPr>
          <a:xfrm flipH="1">
            <a:off x="-1070708" y="2278125"/>
            <a:ext cx="1790700" cy="179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p18"/>
          <p:cNvSpPr/>
          <p:nvPr/>
        </p:nvSpPr>
        <p:spPr>
          <a:xfrm flipH="1">
            <a:off x="-647008" y="-155025"/>
            <a:ext cx="1180200" cy="11802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8"/>
          <p:cNvSpPr/>
          <p:nvPr/>
        </p:nvSpPr>
        <p:spPr>
          <a:xfrm>
            <a:off x="8610800" y="-155025"/>
            <a:ext cx="1180200" cy="11802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BLANK_1_1_1_2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"/>
          <p:cNvSpPr txBox="1">
            <a:spLocks noGrp="1"/>
          </p:cNvSpPr>
          <p:nvPr>
            <p:ph type="title"/>
          </p:nvPr>
        </p:nvSpPr>
        <p:spPr>
          <a:xfrm>
            <a:off x="723357" y="1395675"/>
            <a:ext cx="77040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2" name="Google Shape;172;p20"/>
          <p:cNvSpPr txBox="1">
            <a:spLocks noGrp="1"/>
          </p:cNvSpPr>
          <p:nvPr>
            <p:ph type="subTitle" idx="1"/>
          </p:nvPr>
        </p:nvSpPr>
        <p:spPr>
          <a:xfrm>
            <a:off x="723357" y="1712025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20"/>
          <p:cNvSpPr txBox="1">
            <a:spLocks noGrp="1"/>
          </p:cNvSpPr>
          <p:nvPr>
            <p:ph type="title" idx="2"/>
          </p:nvPr>
        </p:nvSpPr>
        <p:spPr>
          <a:xfrm>
            <a:off x="723393" y="2522100"/>
            <a:ext cx="77040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4" name="Google Shape;174;p20"/>
          <p:cNvSpPr txBox="1">
            <a:spLocks noGrp="1"/>
          </p:cNvSpPr>
          <p:nvPr>
            <p:ph type="subTitle" idx="3"/>
          </p:nvPr>
        </p:nvSpPr>
        <p:spPr>
          <a:xfrm>
            <a:off x="723365" y="2838465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0"/>
          <p:cNvSpPr txBox="1">
            <a:spLocks noGrp="1"/>
          </p:cNvSpPr>
          <p:nvPr>
            <p:ph type="title" idx="4"/>
          </p:nvPr>
        </p:nvSpPr>
        <p:spPr>
          <a:xfrm>
            <a:off x="716621" y="3648550"/>
            <a:ext cx="7704000" cy="46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76" name="Google Shape;176;p20"/>
          <p:cNvSpPr txBox="1">
            <a:spLocks noGrp="1"/>
          </p:cNvSpPr>
          <p:nvPr>
            <p:ph type="subTitle" idx="5"/>
          </p:nvPr>
        </p:nvSpPr>
        <p:spPr>
          <a:xfrm>
            <a:off x="716607" y="3964925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0"/>
          <p:cNvSpPr txBox="1">
            <a:spLocks noGrp="1"/>
          </p:cNvSpPr>
          <p:nvPr>
            <p:ph type="title" idx="6"/>
          </p:nvPr>
        </p:nvSpPr>
        <p:spPr>
          <a:xfrm>
            <a:off x="720000" y="540000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78" name="Google Shape;178;p20"/>
          <p:cNvSpPr/>
          <p:nvPr/>
        </p:nvSpPr>
        <p:spPr>
          <a:xfrm rot="-5400000">
            <a:off x="8286891" y="645863"/>
            <a:ext cx="1165500" cy="5487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0"/>
          <p:cNvSpPr/>
          <p:nvPr/>
        </p:nvSpPr>
        <p:spPr>
          <a:xfrm>
            <a:off x="8490850" y="-143651"/>
            <a:ext cx="986400" cy="9864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0"/>
          <p:cNvSpPr/>
          <p:nvPr/>
        </p:nvSpPr>
        <p:spPr>
          <a:xfrm rot="5400000">
            <a:off x="-240266" y="3956924"/>
            <a:ext cx="1165500" cy="5487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20"/>
          <p:cNvSpPr/>
          <p:nvPr/>
        </p:nvSpPr>
        <p:spPr>
          <a:xfrm rot="10800000">
            <a:off x="-265125" y="4308738"/>
            <a:ext cx="986400" cy="9864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0"/>
          <p:cNvSpPr/>
          <p:nvPr/>
        </p:nvSpPr>
        <p:spPr>
          <a:xfrm rot="10800000">
            <a:off x="616825" y="4644486"/>
            <a:ext cx="468900" cy="4689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0"/>
          <p:cNvSpPr/>
          <p:nvPr/>
        </p:nvSpPr>
        <p:spPr>
          <a:xfrm>
            <a:off x="8126400" y="38100"/>
            <a:ext cx="468900" cy="4689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540000"/>
            <a:ext cx="7704000" cy="6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GFS Didot" panose="02000500000000020003"/>
              <a:buNone/>
              <a:defRPr sz="3000" b="1">
                <a:solidFill>
                  <a:schemeClr val="dk1"/>
                </a:solidFill>
                <a:latin typeface="GFS Didot" panose="02000500000000020003"/>
                <a:ea typeface="GFS Didot" panose="02000500000000020003"/>
                <a:cs typeface="GFS Didot" panose="02000500000000020003"/>
                <a:sym typeface="GFS Didot" panose="02000500000000020003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ioRhyme"/>
              <a:buNone/>
              <a:defRPr sz="3000" b="1">
                <a:solidFill>
                  <a:schemeClr val="dk1"/>
                </a:solidFill>
                <a:latin typeface="BioRhyme"/>
                <a:ea typeface="BioRhyme"/>
                <a:cs typeface="BioRhyme"/>
                <a:sym typeface="BioRhym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174500"/>
            <a:ext cx="7704000" cy="342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●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○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verpass"/>
              <a:buChar char="■"/>
              <a:defRPr>
                <a:solidFill>
                  <a:schemeClr val="dk1"/>
                </a:solidFill>
                <a:latin typeface="Overpass"/>
                <a:ea typeface="Overpass"/>
                <a:cs typeface="Overpass"/>
                <a:sym typeface="Overpas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2"/>
          <p:cNvSpPr/>
          <p:nvPr/>
        </p:nvSpPr>
        <p:spPr>
          <a:xfrm>
            <a:off x="8478875" y="3201525"/>
            <a:ext cx="956700" cy="10377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32"/>
          <p:cNvSpPr txBox="1">
            <a:spLocks noGrp="1"/>
          </p:cNvSpPr>
          <p:nvPr>
            <p:ph type="subTitle" idx="1"/>
          </p:nvPr>
        </p:nvSpPr>
        <p:spPr>
          <a:xfrm rot="-455">
            <a:off x="2293297" y="3720675"/>
            <a:ext cx="4529400" cy="65452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rtl="1"/>
            <a:r>
              <a:rPr lang="ar-LB" b="1" dirty="0"/>
              <a:t>اعداد</a:t>
            </a:r>
            <a:endParaRPr lang="en-US" dirty="0"/>
          </a:p>
          <a:p>
            <a:r>
              <a:rPr lang="ar-LB" b="1" dirty="0"/>
              <a:t>الدكتور حسين شلهوب</a:t>
            </a:r>
            <a:endParaRPr dirty="0"/>
          </a:p>
        </p:txBody>
      </p:sp>
      <p:sp>
        <p:nvSpPr>
          <p:cNvPr id="298" name="Google Shape;298;p32"/>
          <p:cNvSpPr txBox="1">
            <a:spLocks noGrp="1"/>
          </p:cNvSpPr>
          <p:nvPr>
            <p:ph type="ctrTitle"/>
          </p:nvPr>
        </p:nvSpPr>
        <p:spPr>
          <a:xfrm>
            <a:off x="1291108" y="718457"/>
            <a:ext cx="6359700" cy="285868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ar-LB" sz="4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دور سياسات التعليم التقني والتدريب المهني</a:t>
            </a:r>
            <a:b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ar-LB" sz="40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في توفير متطلبات الوظائف المستقبلية</a:t>
            </a:r>
            <a:endParaRPr sz="39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solidFill>
                  <a:srgbClr val="2E2E2E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رابعاً</a:t>
            </a:r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4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Clr>
                <a:srgbClr val="2E2E2E"/>
              </a:buClr>
            </a:pPr>
            <a:r>
              <a:rPr lang="ar-LB" sz="2400" b="1" dirty="0"/>
              <a:t>التدريب والتوظيف للريادة</a:t>
            </a:r>
            <a:r>
              <a:rPr lang="ar-LB" sz="2400" b="1" dirty="0">
                <a:solidFill>
                  <a:srgbClr val="2E2E2E"/>
                </a:solidFill>
              </a:rPr>
              <a:t>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0"/>
          <p:cNvSpPr/>
          <p:nvPr/>
        </p:nvSpPr>
        <p:spPr>
          <a:xfrm>
            <a:off x="8117725" y="1572450"/>
            <a:ext cx="1470900" cy="1470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9" name="Google Shape;389;p40"/>
          <p:cNvSpPr/>
          <p:nvPr/>
        </p:nvSpPr>
        <p:spPr>
          <a:xfrm>
            <a:off x="7495125" y="926925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TextBox 10"/>
          <p:cNvSpPr txBox="1"/>
          <p:nvPr/>
        </p:nvSpPr>
        <p:spPr>
          <a:xfrm>
            <a:off x="246292" y="435077"/>
            <a:ext cx="7270955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إن هدف إنشاء التدريب للريادة هو الحد من بطالة متخرجي التعليم المهني والتقني</a:t>
            </a:r>
            <a:r>
              <a:rPr lang="en-US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.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ويعتبر</a:t>
            </a:r>
            <a:r>
              <a:rPr lang="ar-LB" sz="20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الريادي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هو السبَاق للمباشرة بتأسيس مشروعه الخاص 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 يقوم بعمل مميز في المجال الذي يعمل به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واهم مميزاته: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431" y="1972192"/>
            <a:ext cx="3886200" cy="2580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الاهتمام بالجودة والنوعية (إرضاء الزبائن)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استخدام الادوات والمعدات لتحسين الكفاءة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تحويل المشكلة الى فرصة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الثقة بالنفس ومواجهة التحديات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الجزم والحسم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توفير البيئة الملائمة للعمل.</a:t>
            </a:r>
            <a:endParaRPr lang="en-US" sz="2000" kern="1200" dirty="0">
              <a:solidFill>
                <a:prstClr val="black"/>
              </a:solidFill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9647" y="1972192"/>
            <a:ext cx="3657600" cy="288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rtl="1">
              <a:spcBef>
                <a:spcPts val="1000"/>
              </a:spcBef>
              <a:buClrTx/>
            </a:pP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-الابتكار 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– القدرة على تحمل المخاطر والصعوبات 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– المبادرة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 – الاستفادة من الفرص المتاحة 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– المثابرة</a:t>
            </a:r>
            <a:endParaRPr lang="en-US" sz="2000" kern="1200" dirty="0">
              <a:solidFill>
                <a:prstClr val="black"/>
              </a:solidFill>
              <a:ea typeface="+mn-ea"/>
              <a:cs typeface="Arial" panose="020B0604020202020204" pitchFamily="34" charset="0"/>
            </a:endParaRPr>
          </a:p>
          <a:p>
            <a:pPr lvl="0" algn="r" rtl="1">
              <a:spcBef>
                <a:spcPts val="1000"/>
              </a:spcBef>
              <a:buClrTx/>
            </a:pPr>
            <a:r>
              <a:rPr lang="en-US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_</a:t>
            </a:r>
            <a:r>
              <a:rPr lang="ar-LB" sz="2000" kern="1200" dirty="0">
                <a:solidFill>
                  <a:prstClr val="black"/>
                </a:solidFill>
                <a:ea typeface="+mn-ea"/>
                <a:cs typeface="Arial" panose="020B0604020202020204" pitchFamily="34" charset="0"/>
              </a:rPr>
              <a:t>تطوير الذات ومتابعة كل جديد عبر وسائل الاتصال وشبكات المعلومات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خامساً</a:t>
            </a:r>
            <a:endParaRPr lang="ar-LB" sz="6600" dirty="0"/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en-US" dirty="0"/>
              <a:t>5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sz="2400" b="1" dirty="0"/>
              <a:t>المؤهلات المهنية وأهميتها في تأمين الوظائف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51661" y="847424"/>
            <a:ext cx="7856015" cy="350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إن إنشاء نظام وطني للمؤهلات المهنية القائم على الكفايات في التدريب والاختبار، يتيح ل</a:t>
            </a:r>
            <a:r>
              <a:rPr lang="ar-EG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صحاب العمل الاطلاع على مهارات خريجي التعليم المهني والتدريب التقني وجذبهم نحو توظيفهم . </a:t>
            </a: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تقوم ركائز المؤهلات المهنية على الآتي :</a:t>
            </a: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974725" lvl="0" indent="-233680" algn="r" rtl="1">
              <a:lnSpc>
                <a:spcPct val="150000"/>
              </a:lnSpc>
              <a:spcBef>
                <a:spcPts val="1000"/>
              </a:spcBef>
              <a:buClrTx/>
              <a:buFontTx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اعتماد نظام مؤهلات يتماشى مع المعايير الدولية </a:t>
            </a: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974725" lvl="0" indent="-233680" algn="r" rtl="1">
              <a:lnSpc>
                <a:spcPct val="150000"/>
              </a:lnSpc>
              <a:spcBef>
                <a:spcPts val="1000"/>
              </a:spcBef>
              <a:buClrTx/>
              <a:buFontTx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منح استقلالية لقسم المناهج و</a:t>
            </a:r>
            <a:r>
              <a:rPr lang="ar-EG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ساليب التعليم </a:t>
            </a: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  <a:p>
            <a:pPr marL="974725" lvl="0" indent="-233680" algn="r" rtl="1">
              <a:lnSpc>
                <a:spcPct val="150000"/>
              </a:lnSpc>
              <a:spcBef>
                <a:spcPts val="1000"/>
              </a:spcBef>
              <a:buClrTx/>
              <a:buFontTx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n-lt"/>
                <a:ea typeface="+mn-ea"/>
                <a:cs typeface="Arial" panose="020B0604020202020204" pitchFamily="34" charset="0"/>
              </a:rPr>
              <a:t>إنشاء مجالس المهارات القطاعية </a:t>
            </a:r>
            <a:r>
              <a:rPr lang="en-US" sz="2000" kern="12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marL="228600" lvl="0" indent="-22860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endParaRPr lang="en-US" sz="2000" kern="1200" dirty="0">
              <a:solidFill>
                <a:prstClr val="black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سادساً</a:t>
            </a:r>
            <a:endParaRPr lang="ar-LB" sz="6600" dirty="0"/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06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/>
            <a:r>
              <a:rPr lang="ar-LB" sz="2400" b="1" dirty="0"/>
              <a:t>السياسات العامة في تسهيل عمليتي التوظيف والتدريب </a:t>
            </a:r>
          </a:p>
          <a:p>
            <a:pPr marL="0" lvl="0" indent="0"/>
            <a:r>
              <a:rPr lang="ar-LB" sz="2400" b="1" dirty="0"/>
              <a:t>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98758" y="1227316"/>
            <a:ext cx="7634177" cy="3494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 algn="r" rtl="1">
              <a:lnSpc>
                <a:spcPct val="9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تحقيقاً لأهدافها في تطوير تشريعات العمل في الدول العربية والوصول إلى مستويات متماثلة تقدمت منظمة العمل العربية بمعايير جديدة حول أنماط العمل وتضمنت الآتي:</a:t>
            </a:r>
          </a:p>
          <a:p>
            <a:pPr marL="803275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Calibri" panose="020F0502020204030204" pitchFamily="34" charset="0"/>
              <a:buChar char="–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العمل عبر المنصات الرقمية </a:t>
            </a:r>
          </a:p>
          <a:p>
            <a:pPr marL="803275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Calibri" panose="020F0502020204030204" pitchFamily="34" charset="0"/>
              <a:buChar char="–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العمل لبعض الوقت أو العمل الجزئي</a:t>
            </a:r>
          </a:p>
          <a:p>
            <a:pPr marL="803275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Calibri" panose="020F0502020204030204" pitchFamily="34" charset="0"/>
              <a:buChar char="–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العمل بنظام أوقات العمل المرنة </a:t>
            </a:r>
          </a:p>
          <a:p>
            <a:pPr marL="803275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Calibri" panose="020F0502020204030204" pitchFamily="34" charset="0"/>
              <a:buChar char="–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العمل عن بعد </a:t>
            </a:r>
          </a:p>
          <a:p>
            <a:pPr marL="803275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Calibri" panose="020F0502020204030204" pitchFamily="34" charset="0"/>
              <a:buChar char="–"/>
            </a:pPr>
            <a:r>
              <a:rPr lang="ar-LB" sz="18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العمل الحر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88193" y="449825"/>
            <a:ext cx="2780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 rtl="1"/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 .1</a:t>
            </a:r>
            <a:r>
              <a:rPr lang="ar-LB" sz="2400" b="1" kern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منظمة العمل العربية </a:t>
            </a:r>
            <a:r>
              <a:rPr lang="en-US" sz="2400" b="1" kern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:</a:t>
            </a:r>
            <a:endParaRPr lang="en-US" sz="2400" b="1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8"/>
          <p:cNvSpPr txBox="1">
            <a:spLocks noGrp="1"/>
          </p:cNvSpPr>
          <p:nvPr>
            <p:ph type="subTitle" idx="1"/>
          </p:nvPr>
        </p:nvSpPr>
        <p:spPr>
          <a:xfrm>
            <a:off x="649282" y="1030654"/>
            <a:ext cx="7565203" cy="37680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r" rtl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وصت 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ن تنطبق التشريعات لل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عمال المذكورة مع السياسة العامة </a:t>
            </a:r>
            <a:r>
              <a:rPr lang="ar-LB" sz="2000" dirty="0">
                <a:latin typeface="+mj-lt"/>
              </a:rPr>
              <a:t>وفقا</a:t>
            </a:r>
            <a:r>
              <a:rPr lang="ar-EG" sz="2000" dirty="0">
                <a:latin typeface="+mj-lt"/>
              </a:rPr>
              <a:t>ً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لما يلي :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تنظيم علاقات العمل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الحماية الاجتماعية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بيئة العمل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حق التنظيم والمفاوضة الجماعية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حماية الاجور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المساواة ومنع التمييز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254125" lvl="0" indent="-342900" algn="r" rtl="1"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تفتيش العمل 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47088" y="712388"/>
            <a:ext cx="7913454" cy="4584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r>
              <a:rPr lang="ar-LB" sz="18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 – الهدف العام : </a:t>
            </a:r>
            <a:endParaRPr lang="en-US" sz="1800" b="1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973455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مواكبة للتطورات الحاصلة في عصر العولمة على مستويات التجارة والصناعة والتطورات التكنولوجية الفائقة السرعة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 </a:t>
            </a:r>
          </a:p>
          <a:p>
            <a:pPr marL="973455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زيادة الحاجة إلى نظم تدريب تتسم بالمرونة والقدرة على التجاوب مع المتطلبات الجديدة للتطور</a:t>
            </a: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973455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ضرورة توافر معلومات للمساعدة في وضع سياسات  لتطوير الموارد البشرية والحاجة إلى مؤهلات جديدة </a:t>
            </a: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973455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تقديم البدائل المستقبلية لمتخذي القرار بعد تزويده بالمعلومات الموثوقة التي تساعد على تصميم السياسات ووضع الخطط التطويرية </a:t>
            </a: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457200" lvl="1" algn="r" rtl="1">
              <a:lnSpc>
                <a:spcPct val="150000"/>
              </a:lnSpc>
              <a:spcBef>
                <a:spcPts val="500"/>
              </a:spcBef>
              <a:buClrTx/>
            </a:pPr>
            <a:r>
              <a:rPr lang="ar-LB" sz="18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ب – الجهات المعنية بمرصد المهن (وزارات ومؤسسات)</a:t>
            </a:r>
          </a:p>
          <a:p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452716" y="132735"/>
            <a:ext cx="6334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r" rtl="1"/>
            <a:r>
              <a:rPr lang="ar-LB" sz="2400" b="1" kern="1200" dirty="0">
                <a:solidFill>
                  <a:prstClr val="black"/>
                </a:solidFill>
                <a:latin typeface="Calibri" panose="020F0502020204030204"/>
                <a:cs typeface="Arial" panose="020B0604020202020204" pitchFamily="34" charset="0"/>
              </a:rPr>
              <a:t>2. إنشاء نظام معلومات الموارد البشرية ( مرصد المهنة ) </a:t>
            </a:r>
            <a:endParaRPr lang="en-US" sz="2400" b="1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88094" y="346587"/>
            <a:ext cx="7913454" cy="471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r>
              <a:rPr lang="ar-LB" sz="18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ج – جانب الطلب على الموارد البشرية</a:t>
            </a:r>
            <a:r>
              <a:rPr lang="en-US" sz="18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:</a:t>
            </a: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متطلبات ملء الشواغر بفعل التقاعد والوفاة وترك العمل</a:t>
            </a:r>
            <a:r>
              <a:rPr lang="fr-FR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</a:t>
            </a:r>
            <a:endParaRPr lang="en-US" sz="16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متطلبات تطوير المؤسسات واستحداث مؤسسات عمل جديدة</a:t>
            </a:r>
            <a:r>
              <a:rPr lang="fr-FR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.</a:t>
            </a:r>
            <a:endParaRPr lang="ar-LB" sz="1600" kern="1200" dirty="0">
              <a:solidFill>
                <a:prstClr val="black"/>
              </a:solidFill>
              <a:latin typeface="Calibri" panose="020F0502020204030204"/>
              <a:ea typeface="+mn-ea"/>
              <a:cs typeface="Arial" panose="020B0604020202020204" pitchFamily="34" charset="0"/>
            </a:endParaRPr>
          </a:p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r>
              <a:rPr lang="ar-LB" sz="18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د – جانب العرض من الموارد البشرية</a:t>
            </a:r>
            <a:r>
              <a:rPr lang="en-US" sz="18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:</a:t>
            </a:r>
            <a:endParaRPr lang="ar-LB" sz="1800" b="1" kern="1200" dirty="0">
              <a:solidFill>
                <a:prstClr val="black"/>
              </a:solidFill>
              <a:latin typeface="+mj-lt"/>
              <a:ea typeface="+mn-ea"/>
              <a:cs typeface="Arial" panose="020B0604020202020204" pitchFamily="34" charset="0"/>
            </a:endParaRP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مخرجات التعليم النظامي بمراحله ومستوياته وأنواعه المختلفة بما في ذلك التعليم الأساسي والثانوي والجامعي</a:t>
            </a:r>
            <a:endParaRPr lang="en-US" sz="160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مخرجات التعليم والتدريب المهني والتقني النظامي </a:t>
            </a: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العمالة العائدة من الخارج</a:t>
            </a:r>
          </a:p>
          <a:p>
            <a:pPr marL="685800" lvl="1" indent="-228600" algn="r" rtl="1">
              <a:lnSpc>
                <a:spcPct val="150000"/>
              </a:lnSpc>
              <a:spcBef>
                <a:spcPts val="500"/>
              </a:spcBef>
              <a:buClrTx/>
              <a:buFont typeface="Calibri" panose="020F0502020204030204" pitchFamily="34" charset="0"/>
              <a:buChar char="‒"/>
            </a:pPr>
            <a:r>
              <a:rPr lang="ar-LB" sz="16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العمالة العائدة إلى العمل بعد التوقف لأسباب خاصة بما فيها النساء.</a:t>
            </a:r>
          </a:p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r>
              <a:rPr lang="ar-LB" sz="1800" b="1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هـ - الروابط والقنوات بين جانبي العرض والطلب للموارد البشرية</a:t>
            </a:r>
            <a:r>
              <a:rPr lang="en-US" sz="1800" b="1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: </a:t>
            </a:r>
          </a:p>
          <a:p>
            <a:pPr marL="457200" lvl="1" algn="r" rtl="1">
              <a:lnSpc>
                <a:spcPct val="150000"/>
              </a:lnSpc>
              <a:spcBef>
                <a:spcPts val="500"/>
              </a:spcBef>
              <a:buClrTx/>
            </a:pPr>
            <a:r>
              <a:rPr lang="en-US" sz="2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fr-FR" sz="24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-</a:t>
            </a:r>
            <a:r>
              <a:rPr lang="ar-LB" sz="16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خدمات التوظيف العام (مطابقة الوظائف ومعرفة النقص في العرض والطلب)</a:t>
            </a:r>
            <a:endParaRPr lang="en-US" sz="16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457200" lvl="1" algn="r" rtl="1">
              <a:lnSpc>
                <a:spcPct val="150000"/>
              </a:lnSpc>
              <a:spcBef>
                <a:spcPts val="500"/>
              </a:spcBef>
              <a:buClrTx/>
            </a:pPr>
            <a:r>
              <a:rPr lang="fr-FR" sz="16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-</a:t>
            </a:r>
            <a:r>
              <a:rPr lang="ar-LB" sz="16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التصنيف والترميز المهني واعتماد المعايير المهنية في تصنيف المهن وتوصيفها</a:t>
            </a:r>
            <a:r>
              <a:rPr lang="fr-FR" sz="16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.</a:t>
            </a:r>
            <a:endParaRPr lang="en-US" sz="16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سابعاً</a:t>
            </a:r>
            <a:endParaRPr lang="ar-LB" sz="6600" dirty="0"/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7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sz="2400" b="1" dirty="0"/>
              <a:t>سياسات التشغيل القصيرة ال</a:t>
            </a:r>
            <a:r>
              <a:rPr lang="ar-EG" sz="2400" b="1" dirty="0"/>
              <a:t>أ</a:t>
            </a:r>
            <a:r>
              <a:rPr lang="ar-LB" sz="2400" b="1" dirty="0"/>
              <a:t>جل </a:t>
            </a:r>
          </a:p>
          <a:p>
            <a:pPr marL="0" lvl="0" indent="0"/>
            <a:r>
              <a:rPr lang="ar-LB" sz="2400" b="1" dirty="0"/>
              <a:t>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7183984" y="1052519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01</a:t>
            </a:r>
            <a:endParaRPr sz="1800" dirty="0"/>
          </a:p>
        </p:txBody>
      </p:sp>
      <p:sp>
        <p:nvSpPr>
          <p:cNvPr id="313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6629842" y="1625702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اولاً </a:t>
            </a:r>
            <a:endParaRPr dirty="0"/>
          </a:p>
        </p:txBody>
      </p:sp>
      <p:sp>
        <p:nvSpPr>
          <p:cNvPr id="31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6403970" y="1908693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الشباب والتعليم والتدريب المهني والتقني ووظائف المستقبل</a:t>
            </a:r>
            <a:endParaRPr b="1" dirty="0"/>
          </a:p>
        </p:txBody>
      </p:sp>
      <p:sp>
        <p:nvSpPr>
          <p:cNvPr id="315" name="Google Shape;315;p34"/>
          <p:cNvSpPr txBox="1">
            <a:spLocks noGrp="1"/>
          </p:cNvSpPr>
          <p:nvPr>
            <p:ph type="title" idx="21"/>
          </p:nvPr>
        </p:nvSpPr>
        <p:spPr>
          <a:xfrm>
            <a:off x="197227" y="254352"/>
            <a:ext cx="7704000" cy="63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r" rtl="1">
              <a:lnSpc>
                <a:spcPct val="107000"/>
              </a:lnSpc>
              <a:spcAft>
                <a:spcPts val="800"/>
              </a:spcAft>
            </a:pPr>
            <a:r>
              <a:rPr lang="ar-LB" sz="32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فهرس المحاضرة : 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6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5202784" y="1052519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2</a:t>
            </a:r>
            <a:endParaRPr sz="1800" dirty="0"/>
          </a:p>
        </p:txBody>
      </p:sp>
      <p:sp>
        <p:nvSpPr>
          <p:cNvPr id="37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4648642" y="1625702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ثانياً</a:t>
            </a:r>
            <a:endParaRPr dirty="0"/>
          </a:p>
        </p:txBody>
      </p:sp>
      <p:sp>
        <p:nvSpPr>
          <p:cNvPr id="38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4422770" y="1893963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الرؤية والمهمَات المطلوبة في التوظيف والتدريب </a:t>
            </a:r>
            <a:endParaRPr b="1" dirty="0"/>
          </a:p>
        </p:txBody>
      </p:sp>
      <p:sp>
        <p:nvSpPr>
          <p:cNvPr id="39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3221587" y="1052519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3</a:t>
            </a:r>
            <a:endParaRPr sz="1800" dirty="0"/>
          </a:p>
        </p:txBody>
      </p:sp>
      <p:sp>
        <p:nvSpPr>
          <p:cNvPr id="40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1240388" y="1052518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4</a:t>
            </a:r>
            <a:endParaRPr sz="1800" dirty="0"/>
          </a:p>
        </p:txBody>
      </p:sp>
      <p:sp>
        <p:nvSpPr>
          <p:cNvPr id="41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2667442" y="1625702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ثالثاً</a:t>
            </a:r>
            <a:endParaRPr dirty="0"/>
          </a:p>
        </p:txBody>
      </p:sp>
      <p:sp>
        <p:nvSpPr>
          <p:cNvPr id="42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686242" y="1622316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رابعاً</a:t>
            </a:r>
            <a:endParaRPr dirty="0"/>
          </a:p>
        </p:txBody>
      </p:sp>
      <p:sp>
        <p:nvSpPr>
          <p:cNvPr id="43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2215698" y="1908693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منح المهارات لتعزيز التوظيف </a:t>
            </a:r>
            <a:endParaRPr b="1" dirty="0"/>
          </a:p>
        </p:txBody>
      </p:sp>
      <p:sp>
        <p:nvSpPr>
          <p:cNvPr id="4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164370" y="1908693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التدريب والتوظيف للريادة </a:t>
            </a:r>
            <a:endParaRPr b="1" dirty="0"/>
          </a:p>
        </p:txBody>
      </p:sp>
      <p:sp>
        <p:nvSpPr>
          <p:cNvPr id="45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7183984" y="2794590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5</a:t>
            </a:r>
            <a:endParaRPr sz="1800" dirty="0"/>
          </a:p>
        </p:txBody>
      </p:sp>
      <p:sp>
        <p:nvSpPr>
          <p:cNvPr id="46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5202785" y="2794589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6</a:t>
            </a:r>
            <a:endParaRPr sz="1800" dirty="0"/>
          </a:p>
        </p:txBody>
      </p:sp>
      <p:sp>
        <p:nvSpPr>
          <p:cNvPr id="47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3221587" y="2794588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7</a:t>
            </a:r>
            <a:endParaRPr sz="1800" dirty="0"/>
          </a:p>
        </p:txBody>
      </p:sp>
      <p:sp>
        <p:nvSpPr>
          <p:cNvPr id="48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1240390" y="2794588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8</a:t>
            </a:r>
            <a:endParaRPr sz="1800" dirty="0"/>
          </a:p>
        </p:txBody>
      </p:sp>
      <p:sp>
        <p:nvSpPr>
          <p:cNvPr id="49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6699970" y="3367417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خامساً</a:t>
            </a:r>
            <a:endParaRPr dirty="0"/>
          </a:p>
        </p:txBody>
      </p:sp>
      <p:sp>
        <p:nvSpPr>
          <p:cNvPr id="50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4655183" y="3367417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سادساً</a:t>
            </a:r>
            <a:endParaRPr dirty="0"/>
          </a:p>
        </p:txBody>
      </p:sp>
      <p:sp>
        <p:nvSpPr>
          <p:cNvPr id="51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2667442" y="3363816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سابعاً</a:t>
            </a:r>
            <a:endParaRPr dirty="0"/>
          </a:p>
        </p:txBody>
      </p:sp>
      <p:sp>
        <p:nvSpPr>
          <p:cNvPr id="52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679701" y="3367472"/>
            <a:ext cx="1825456" cy="42106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ثامناً</a:t>
            </a:r>
            <a:endParaRPr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3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6481366" y="3693950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المؤهلات المهنية وأهميتها في تأمين الوظائف </a:t>
            </a:r>
            <a:endParaRPr b="1" dirty="0"/>
          </a:p>
        </p:txBody>
      </p:sp>
      <p:sp>
        <p:nvSpPr>
          <p:cNvPr id="54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4462307" y="3715909"/>
            <a:ext cx="2127997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السياسات العامة في تسهيل عمليتي التوظيف والتدريب </a:t>
            </a:r>
            <a:endParaRPr b="1" dirty="0"/>
          </a:p>
        </p:txBody>
      </p:sp>
      <p:sp>
        <p:nvSpPr>
          <p:cNvPr id="55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2413774" y="3693950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سياسات التشغيل القصيرة الاجل </a:t>
            </a:r>
            <a:endParaRPr b="1" dirty="0"/>
          </a:p>
        </p:txBody>
      </p:sp>
      <p:sp>
        <p:nvSpPr>
          <p:cNvPr id="56" name="Google Shape;314;p34"/>
          <p:cNvSpPr txBox="1">
            <a:spLocks noGrp="1"/>
          </p:cNvSpPr>
          <p:nvPr>
            <p:ph type="subTitle" idx="1"/>
          </p:nvPr>
        </p:nvSpPr>
        <p:spPr>
          <a:xfrm>
            <a:off x="408138" y="3693950"/>
            <a:ext cx="2277200" cy="6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b="1" dirty="0"/>
              <a:t>سياسات التشغيل الطويلة الاجل </a:t>
            </a:r>
            <a:endParaRPr b="1" dirty="0"/>
          </a:p>
        </p:txBody>
      </p:sp>
      <p:sp>
        <p:nvSpPr>
          <p:cNvPr id="57" name="Google Shape;312;p34"/>
          <p:cNvSpPr txBox="1">
            <a:spLocks noGrp="1"/>
          </p:cNvSpPr>
          <p:nvPr>
            <p:ph type="title"/>
          </p:nvPr>
        </p:nvSpPr>
        <p:spPr>
          <a:xfrm rot="1973">
            <a:off x="4691102" y="4520782"/>
            <a:ext cx="717172" cy="44645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/>
              <a:t>0</a:t>
            </a:r>
            <a:r>
              <a:rPr lang="ar-LB" sz="1800" dirty="0"/>
              <a:t>9</a:t>
            </a:r>
            <a:endParaRPr sz="1800" dirty="0"/>
          </a:p>
        </p:txBody>
      </p:sp>
      <p:sp>
        <p:nvSpPr>
          <p:cNvPr id="58" name="Google Shape;313;p34"/>
          <p:cNvSpPr txBox="1">
            <a:spLocks noGrp="1"/>
          </p:cNvSpPr>
          <p:nvPr>
            <p:ph type="title" idx="2"/>
          </p:nvPr>
        </p:nvSpPr>
        <p:spPr>
          <a:xfrm>
            <a:off x="3221984" y="4560096"/>
            <a:ext cx="1825456" cy="54363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rtl="1">
              <a:lnSpc>
                <a:spcPct val="107000"/>
              </a:lnSpc>
              <a:spcAft>
                <a:spcPts val="800"/>
              </a:spcAft>
            </a:pPr>
            <a:r>
              <a:rPr lang="ar-LB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الخاتمة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8"/>
          <p:cNvSpPr txBox="1">
            <a:spLocks noGrp="1"/>
          </p:cNvSpPr>
          <p:nvPr>
            <p:ph type="subTitle" idx="1"/>
          </p:nvPr>
        </p:nvSpPr>
        <p:spPr>
          <a:xfrm>
            <a:off x="626611" y="1453848"/>
            <a:ext cx="7565203" cy="27629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685800" lvl="1" indent="-228600" algn="r" rtl="1">
              <a:lnSpc>
                <a:spcPct val="90000"/>
              </a:lnSpc>
              <a:spcBef>
                <a:spcPts val="5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ar-EG" alt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تتضمن :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141730" lvl="1" indent="-342900" algn="r" rtl="1">
              <a:lnSpc>
                <a:spcPct val="150000"/>
              </a:lnSpc>
              <a:spcBef>
                <a:spcPts val="500"/>
              </a:spcBef>
              <a:buClrTx/>
              <a:buSzTx/>
              <a:buFont typeface="Calibri" panose="020F050202020403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تأمين المشروعات الصغيرة والمتوسطة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141730" lvl="1" indent="-342900" algn="r" rtl="1">
              <a:lnSpc>
                <a:spcPct val="150000"/>
              </a:lnSpc>
              <a:spcBef>
                <a:spcPts val="500"/>
              </a:spcBef>
              <a:buClrTx/>
              <a:buSzTx/>
              <a:buFont typeface="Calibri" panose="020F050202020403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صياغة برامج لسياسات سوق العمل الفعَالة والتي ترتبط بالتعليم والتدريب والت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هيل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1141730" lvl="1" indent="-342900" algn="r" rtl="1">
              <a:lnSpc>
                <a:spcPct val="150000"/>
              </a:lnSpc>
              <a:spcBef>
                <a:spcPts val="500"/>
              </a:spcBef>
              <a:buClrTx/>
              <a:buSzTx/>
              <a:buFont typeface="Calibri" panose="020F050202020403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تشجيع ريادة ال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عمال بهدف توفيرالمزيد من فرص العمل وتضييق الفجوة بين العرض والطلب .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ar-LB" sz="6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ثامناً</a:t>
            </a:r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8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ar-LB" sz="2400" b="1" dirty="0"/>
              <a:t>سياسات التشغيل الطويلة الاجل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59"/>
          <p:cNvSpPr/>
          <p:nvPr/>
        </p:nvSpPr>
        <p:spPr>
          <a:xfrm>
            <a:off x="7361246" y="4222100"/>
            <a:ext cx="3123300" cy="1470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59"/>
          <p:cNvSpPr/>
          <p:nvPr/>
        </p:nvSpPr>
        <p:spPr>
          <a:xfrm flipH="1">
            <a:off x="-1340554" y="4222100"/>
            <a:ext cx="3123300" cy="1470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70;p38"/>
          <p:cNvSpPr txBox="1">
            <a:spLocks noGrp="1"/>
          </p:cNvSpPr>
          <p:nvPr>
            <p:ph type="subTitle" idx="1"/>
          </p:nvPr>
        </p:nvSpPr>
        <p:spPr>
          <a:xfrm>
            <a:off x="789395" y="567399"/>
            <a:ext cx="7565203" cy="436733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2900" algn="r" rtl="1">
              <a:lnSpc>
                <a:spcPct val="9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تتضمن </a:t>
            </a:r>
            <a:r>
              <a:rPr lang="ar-EG" alt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إ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صلاحات هيكلية في سوق العمل تؤثر بشكل </a:t>
            </a:r>
            <a:r>
              <a:rPr lang="ar-EG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إ</a:t>
            </a: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يجابي على سوق العمل وتعمل على الآتي : 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741680" lvl="0" indent="-281305" algn="r" rtl="1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توفير فرص التوظيف في القطاع الخاص .</a:t>
            </a:r>
          </a:p>
          <a:p>
            <a:pPr marL="741680" lvl="0" indent="-281305" algn="r" rtl="1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تشجيع الروابط بين الشركات الكبيرة والمشروعات الصغيرة .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741680" lvl="0" indent="-281305" algn="r" rtl="1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Char char="–"/>
            </a:pPr>
            <a:r>
              <a:rPr lang="ar-LB" sz="20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التوجه نحو الاقتصاديات الحديثة السريعة النمو والتي تؤمن الوظائف المستدامة والمطلوبة في سوق العمل وهي :</a:t>
            </a:r>
            <a:endParaRPr lang="en-US" sz="20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9647" y="3042243"/>
            <a:ext cx="333264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330" lvl="1" indent="-227330" algn="r" rtl="1">
              <a:lnSpc>
                <a:spcPct val="150000"/>
              </a:lnSpc>
              <a:buFont typeface="Courier New" panose="02070309020205020404" pitchFamily="49" charset="0"/>
              <a:buChar char="o"/>
              <a:tabLst>
                <a:tab pos="226695" algn="l"/>
              </a:tabLst>
            </a:pPr>
            <a:r>
              <a:rPr lang="ar-LB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اقتصاد المعرفة</a:t>
            </a:r>
          </a:p>
          <a:p>
            <a:pPr marL="173355" lvl="1" indent="-173355"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LB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 الاقتصاد الرقمي</a:t>
            </a:r>
          </a:p>
          <a:p>
            <a:pPr marL="173355" lvl="1" indent="-173355" algn="r" rtl="1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ar-LB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 الاقتصاد ال</a:t>
            </a:r>
            <a:r>
              <a:rPr lang="ar-EG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أ</a:t>
            </a:r>
            <a:r>
              <a:rPr lang="ar-LB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خضر والاقتصاد ال</a:t>
            </a:r>
            <a:r>
              <a:rPr lang="ar-EG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أ</a:t>
            </a:r>
            <a:r>
              <a:rPr lang="ar-LB" sz="1800" kern="1200" dirty="0">
                <a:solidFill>
                  <a:prstClr val="black"/>
                </a:solidFill>
                <a:cs typeface="Arial" panose="020B0604020202020204" pitchFamily="34" charset="0"/>
              </a:rPr>
              <a:t>زرق .</a:t>
            </a:r>
            <a:endParaRPr lang="en-US" sz="1800" kern="1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5" y="2986559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r>
              <a:rPr lang="ar-LB" sz="66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الخاتمة</a:t>
            </a:r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9</a:t>
            </a:r>
            <a:endParaRPr dirty="0"/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2"/>
          <p:cNvSpPr/>
          <p:nvPr/>
        </p:nvSpPr>
        <p:spPr>
          <a:xfrm>
            <a:off x="126725" y="2830913"/>
            <a:ext cx="1173000" cy="1173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2"/>
          <p:cNvSpPr/>
          <p:nvPr/>
        </p:nvSpPr>
        <p:spPr>
          <a:xfrm>
            <a:off x="-1523137" y="4133625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2"/>
          <p:cNvSpPr/>
          <p:nvPr/>
        </p:nvSpPr>
        <p:spPr>
          <a:xfrm>
            <a:off x="0" y="-44625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2"/>
          <p:cNvSpPr/>
          <p:nvPr/>
        </p:nvSpPr>
        <p:spPr>
          <a:xfrm flipH="1">
            <a:off x="7844250" y="2875538"/>
            <a:ext cx="1173000" cy="1173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42"/>
          <p:cNvSpPr/>
          <p:nvPr/>
        </p:nvSpPr>
        <p:spPr>
          <a:xfrm flipH="1">
            <a:off x="6655613" y="4428925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42"/>
          <p:cNvSpPr/>
          <p:nvPr/>
        </p:nvSpPr>
        <p:spPr>
          <a:xfrm flipH="1">
            <a:off x="8393675" y="0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1386701" y="1285543"/>
            <a:ext cx="6370572" cy="206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لا بد من الإشارة إلى </a:t>
            </a:r>
            <a:r>
              <a:rPr lang="ar-EG" alt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أنه</a:t>
            </a:r>
            <a:r>
              <a:rPr 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 من غير الممكن حل كافة مشاكل البطالة وفقر الشباب في المجتمع بواسطة التعليم والتدريب وحدهما</a:t>
            </a:r>
          </a:p>
          <a:p>
            <a:pPr marL="228600" lvl="0" indent="-228600" algn="r" rtl="1">
              <a:lnSpc>
                <a:spcPct val="150000"/>
              </a:lnSpc>
              <a:spcBef>
                <a:spcPts val="1000"/>
              </a:spcBef>
              <a:buClrTx/>
              <a:buFont typeface="Arial" panose="020B0604020202020204" pitchFamily="34" charset="0"/>
              <a:buChar char="•"/>
            </a:pPr>
            <a:r>
              <a:rPr 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لا بد من ال</a:t>
            </a:r>
            <a:r>
              <a:rPr lang="ar-EG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ا</a:t>
            </a:r>
            <a:r>
              <a:rPr 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عتراف بأن التعليم قادرعلى تعزيز فرص الشباب في النجاح وفي </a:t>
            </a:r>
            <a:r>
              <a:rPr lang="ar-EG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إ</a:t>
            </a:r>
            <a:r>
              <a:rPr 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يقاظ مواهبهم وفتح الخيارات الوظيفية </a:t>
            </a:r>
            <a:r>
              <a:rPr lang="ar-EG" altLang="ar-LB" sz="200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أمامهم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Google Shape;763;p59"/>
          <p:cNvSpPr/>
          <p:nvPr/>
        </p:nvSpPr>
        <p:spPr>
          <a:xfrm>
            <a:off x="7361246" y="4222100"/>
            <a:ext cx="3123300" cy="1470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4" name="Google Shape;764;p59"/>
          <p:cNvSpPr/>
          <p:nvPr/>
        </p:nvSpPr>
        <p:spPr>
          <a:xfrm flipH="1">
            <a:off x="-1340554" y="4222100"/>
            <a:ext cx="3123300" cy="14700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360;p37"/>
          <p:cNvSpPr txBox="1">
            <a:spLocks noGrp="1"/>
          </p:cNvSpPr>
          <p:nvPr>
            <p:ph type="subTitle" idx="1"/>
          </p:nvPr>
        </p:nvSpPr>
        <p:spPr>
          <a:xfrm>
            <a:off x="3254313" y="1637929"/>
            <a:ext cx="4843848" cy="142844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just" rtl="1">
              <a:lnSpc>
                <a:spcPct val="107000"/>
              </a:lnSpc>
              <a:spcAft>
                <a:spcPts val="800"/>
              </a:spcAft>
            </a:pPr>
            <a:r>
              <a:rPr lang="ar-SA" sz="4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شكراً على ا</a:t>
            </a:r>
            <a:r>
              <a:rPr lang="ar-LB" sz="4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ستماعكم</a:t>
            </a:r>
            <a:r>
              <a:rPr lang="ar-SA" sz="4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fr-FR" sz="48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</a:t>
            </a:r>
            <a:endParaRPr lang="en-US" sz="48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3" name="Google Shape;357;p37"/>
          <p:cNvSpPr/>
          <p:nvPr/>
        </p:nvSpPr>
        <p:spPr>
          <a:xfrm>
            <a:off x="1639500" y="3015421"/>
            <a:ext cx="1404900" cy="1404900"/>
          </a:xfrm>
          <a:prstGeom prst="roundRect">
            <a:avLst>
              <a:gd name="adj" fmla="val 5393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358;p37"/>
          <p:cNvSpPr/>
          <p:nvPr/>
        </p:nvSpPr>
        <p:spPr>
          <a:xfrm>
            <a:off x="-1218387" y="-194450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362;p37"/>
          <p:cNvSpPr/>
          <p:nvPr/>
        </p:nvSpPr>
        <p:spPr>
          <a:xfrm>
            <a:off x="453450" y="956500"/>
            <a:ext cx="2372100" cy="23721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2"/>
          <p:cNvSpPr txBox="1">
            <a:spLocks noGrp="1"/>
          </p:cNvSpPr>
          <p:nvPr>
            <p:ph type="title"/>
          </p:nvPr>
        </p:nvSpPr>
        <p:spPr>
          <a:xfrm>
            <a:off x="2542314" y="188338"/>
            <a:ext cx="5612400" cy="723957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>
              <a:buClrTx/>
              <a:buSzTx/>
            </a:pPr>
            <a:r>
              <a:rPr lang="ar-LB" sz="3200" b="0" kern="1200" dirty="0">
                <a:solidFill>
                  <a:prstClr val="black"/>
                </a:solidFill>
                <a:latin typeface="Calibri" panose="020F0502020204030204"/>
                <a:ea typeface="+mn-ea"/>
                <a:cs typeface="Arial" panose="020B0604020202020204" pitchFamily="34" charset="0"/>
              </a:rPr>
              <a:t>مقدمة عامة : </a:t>
            </a:r>
            <a:endParaRPr lang="en-US" sz="3200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5" name="Google Shape;405;p42"/>
          <p:cNvSpPr/>
          <p:nvPr/>
        </p:nvSpPr>
        <p:spPr>
          <a:xfrm>
            <a:off x="126725" y="2830913"/>
            <a:ext cx="1173000" cy="1173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6" name="Google Shape;406;p42"/>
          <p:cNvSpPr/>
          <p:nvPr/>
        </p:nvSpPr>
        <p:spPr>
          <a:xfrm>
            <a:off x="-1523137" y="4133625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2"/>
          <p:cNvSpPr/>
          <p:nvPr/>
        </p:nvSpPr>
        <p:spPr>
          <a:xfrm>
            <a:off x="0" y="-44625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42"/>
          <p:cNvSpPr/>
          <p:nvPr/>
        </p:nvSpPr>
        <p:spPr>
          <a:xfrm flipH="1">
            <a:off x="7844250" y="2875538"/>
            <a:ext cx="1173000" cy="11730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9" name="Google Shape;409;p42"/>
          <p:cNvSpPr/>
          <p:nvPr/>
        </p:nvSpPr>
        <p:spPr>
          <a:xfrm flipH="1">
            <a:off x="6655613" y="4428925"/>
            <a:ext cx="4472700" cy="2105100"/>
          </a:xfrm>
          <a:prstGeom prst="roundRect">
            <a:avLst>
              <a:gd name="adj" fmla="val 22141"/>
            </a:avLst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0" name="Google Shape;410;p42"/>
          <p:cNvSpPr/>
          <p:nvPr/>
        </p:nvSpPr>
        <p:spPr>
          <a:xfrm flipH="1">
            <a:off x="8393675" y="0"/>
            <a:ext cx="750300" cy="7503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1132904" y="872979"/>
            <a:ext cx="7297846" cy="3959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 algn="r" rtl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يبلغ عدد سكان العالم حوالي</a:t>
            </a:r>
            <a:r>
              <a:rPr lang="en-US" sz="1800" kern="120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8 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مليار و200 مليون نسمة وعدد القوى العاملة في العالم حسب احصاء العام 2023 هو 3 مليار و313 مليون </a:t>
            </a:r>
          </a:p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685800" lvl="1" indent="-228600" algn="r" rtl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بينما يبلغ عدد سكان العالم العربي 431 مليون نسمة ويشكلون 5% من سكان العالم وعدد القوى العاملة هو 146 مليون ( </a:t>
            </a:r>
            <a:r>
              <a:rPr lang="ar-EG" alt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مرجع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2023) </a:t>
            </a:r>
          </a:p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685800" lvl="1" indent="-228600" algn="r" rtl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EG" alt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فإن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فئة الشباب المتراوح اعماره</a:t>
            </a:r>
            <a:r>
              <a:rPr lang="ar-EG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م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 بين 15 و29 سنة حوالي 30% من السكان في المنطقة العربية، اذ يصل العدد الى 129 مليون </a:t>
            </a:r>
            <a:r>
              <a:rPr lang="ar-LB" sz="1800" kern="1200" dirty="0" err="1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وثلاثما</a:t>
            </a:r>
            <a:r>
              <a:rPr lang="ar-EG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ئ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ة الف شاب ، واذا احتسبنا نسبة البطالة 11% فان هناك 14مليون ومئتان وثلاثة و</a:t>
            </a:r>
            <a:r>
              <a:rPr lang="ar-EG" alt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عشر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ون الف شاب عاطل عن العمل عدا البطالة السنوية المتراكمة .</a:t>
            </a:r>
          </a:p>
          <a:p>
            <a:pPr marL="457200" lvl="1" algn="r" rtl="1">
              <a:lnSpc>
                <a:spcPct val="90000"/>
              </a:lnSpc>
              <a:spcBef>
                <a:spcPts val="500"/>
              </a:spcBef>
              <a:buClrTx/>
            </a:pP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  <a:p>
            <a:pPr marL="685800" lvl="1" indent="-228600" algn="r" rtl="1">
              <a:lnSpc>
                <a:spcPct val="90000"/>
              </a:lnSpc>
              <a:spcBef>
                <a:spcPts val="500"/>
              </a:spcBef>
              <a:buClrTx/>
              <a:buFont typeface="Arial" panose="020B0604020202020204" pitchFamily="34" charset="0"/>
              <a:buChar char="•"/>
            </a:pP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ويواجه الشباب منذ ما يزيد </a:t>
            </a:r>
            <a:r>
              <a:rPr lang="ar-EG" alt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عن 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العقدين من الزمن تحديات كبرى وعميقة </a:t>
            </a:r>
            <a:r>
              <a:rPr lang="ar-EG" alt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أ</a:t>
            </a:r>
            <a:r>
              <a:rPr lang="ar-LB" sz="1800" kern="1200" dirty="0">
                <a:solidFill>
                  <a:prstClr val="black"/>
                </a:solidFill>
                <a:latin typeface="+mj-lt"/>
                <a:ea typeface="+mn-ea"/>
                <a:cs typeface="Arial" panose="020B0604020202020204" pitchFamily="34" charset="0"/>
              </a:rPr>
              <a:t>همها غياب فرص عمل كافية ولائقة وفقدان قيمة شهادات التعليم العالي والتدريب التقني في سوق العمل </a:t>
            </a:r>
            <a:endParaRPr lang="en-US" sz="1800" kern="1200" dirty="0">
              <a:solidFill>
                <a:prstClr val="black"/>
              </a:solidFill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solidFill>
                  <a:srgbClr val="2E2E2E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اولاً</a:t>
            </a:r>
            <a:endParaRPr sz="11500" dirty="0"/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01</a:t>
            </a:r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Clr>
                <a:srgbClr val="2E2E2E"/>
              </a:buClr>
            </a:pPr>
            <a:r>
              <a:rPr lang="ar-LB" sz="2400" b="1" dirty="0">
                <a:solidFill>
                  <a:srgbClr val="2E2E2E"/>
                </a:solidFill>
              </a:rPr>
              <a:t>الشباب والتعليم والتدريب المهني والتقني ووظائف المستقبل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680770" y="571013"/>
            <a:ext cx="7634177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r" rtl="1">
              <a:buFont typeface="Arial" panose="020B0604020202020204" pitchFamily="34" charset="0"/>
              <a:buChar char="•"/>
            </a:pPr>
            <a:r>
              <a:rPr lang="ar-LB" sz="1800" b="1" dirty="0"/>
              <a:t>مفهوم التدريب : </a:t>
            </a:r>
            <a:r>
              <a:rPr lang="ar-LB" sz="1800" dirty="0"/>
              <a:t>كل تعليم وتدريب موجه لاعداد الفرد للعمل في مهنة معينة ضمن مستوى معين .</a:t>
            </a:r>
          </a:p>
          <a:p>
            <a:pPr lvl="1" algn="r" rtl="1"/>
            <a:endParaRPr lang="en-US" sz="1800" dirty="0"/>
          </a:p>
          <a:p>
            <a:pPr marL="285750" lvl="1" indent="-285750" algn="r" rtl="1">
              <a:buFont typeface="Arial" panose="020B0604020202020204" pitchFamily="34" charset="0"/>
              <a:buChar char="•"/>
            </a:pPr>
            <a:r>
              <a:rPr lang="ar-LB" sz="1800" dirty="0"/>
              <a:t>كل مهنة تشتمل على مجموعات كبيرة من المهارات والواجبات تؤدى من قبل اشخاص متفاوتين في القدرة </a:t>
            </a:r>
            <a:r>
              <a:rPr lang="ar-EG" altLang="ar-LB" sz="1800" dirty="0"/>
              <a:t>الآ</a:t>
            </a:r>
            <a:r>
              <a:rPr lang="ar-LB" sz="1800" dirty="0"/>
              <a:t>دائية ودرجة المسؤولية</a:t>
            </a:r>
          </a:p>
          <a:p>
            <a:pPr lvl="1" algn="r" rtl="1"/>
            <a:endParaRPr lang="en-US" sz="1800" dirty="0"/>
          </a:p>
          <a:p>
            <a:pPr marL="285750" lvl="1" indent="-285750" algn="r" rtl="1">
              <a:buFont typeface="Arial" panose="020B0604020202020204" pitchFamily="34" charset="0"/>
              <a:buChar char="•"/>
            </a:pPr>
            <a:r>
              <a:rPr lang="ar-LB" sz="1800" dirty="0"/>
              <a:t>خمس فئات رئيسية : </a:t>
            </a:r>
            <a:endParaRPr lang="en-US" sz="1800" dirty="0"/>
          </a:p>
          <a:p>
            <a:pPr marL="457200" lvl="1" indent="0" algn="r" rtl="1">
              <a:buNone/>
            </a:pPr>
            <a:r>
              <a:rPr lang="ar-LB" sz="1800" dirty="0"/>
              <a:t>العامل محدود المهارات – العامل الماهر – العامل المهني – الفني والتقني – الاختصاصي</a:t>
            </a:r>
            <a:endParaRPr lang="en-US" sz="1800" dirty="0"/>
          </a:p>
          <a:p>
            <a:pPr lvl="1" algn="r" rtl="1"/>
            <a:r>
              <a:rPr lang="ar-EG" altLang="ar-LB" sz="1800" dirty="0"/>
              <a:t> </a:t>
            </a:r>
            <a:endParaRPr lang="ar-LB" sz="1800" dirty="0"/>
          </a:p>
          <a:p>
            <a:pPr lvl="1" algn="r" rtl="1"/>
            <a:r>
              <a:rPr lang="ar-LB" sz="1800" dirty="0"/>
              <a:t>فالتدريب المهني ينقسم بين ما هو مهن تكنولوجية والكترونية وبين مهن عادية ، وحتى المهن العادية اصبحت بحاجة الى مزيد من الخبرات الفنية المتخصصة . ومثال على هذه المهن : </a:t>
            </a:r>
          </a:p>
          <a:p>
            <a:pPr lvl="1" algn="r" rtl="1"/>
            <a:endParaRPr lang="ar-LB" sz="1800" dirty="0"/>
          </a:p>
          <a:p>
            <a:pPr marL="342900" lvl="1" indent="-342900" algn="r" rtl="1">
              <a:lnSpc>
                <a:spcPct val="150000"/>
              </a:lnSpc>
              <a:buFont typeface="+mj-lt"/>
              <a:buAutoNum type="arabicPeriod"/>
            </a:pPr>
            <a:r>
              <a:rPr lang="ar-LB" sz="1800" dirty="0"/>
              <a:t>المهن التكنولوجية والالكترونية الرقمية</a:t>
            </a:r>
            <a:endParaRPr lang="en-US" sz="1800" dirty="0"/>
          </a:p>
          <a:p>
            <a:pPr marL="342900" lvl="1" indent="-342900" algn="r" rtl="1">
              <a:lnSpc>
                <a:spcPct val="150000"/>
              </a:lnSpc>
              <a:buFont typeface="+mj-lt"/>
              <a:buAutoNum type="arabicPeriod"/>
            </a:pPr>
            <a:r>
              <a:rPr lang="ar-LB" sz="1800" dirty="0"/>
              <a:t>مهن تطورت بشكل هائل ولم تعد تقليدية ولكنها ذات كثافة انتاجية تتيح للشباب الحصول بسهولة على الوظائف المرغوبة</a:t>
            </a:r>
            <a:endParaRPr lang="en-US" sz="1800" dirty="0"/>
          </a:p>
          <a:p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solidFill>
                  <a:srgbClr val="2E2E2E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ثانياً</a:t>
            </a:r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2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Clr>
                <a:srgbClr val="2E2E2E"/>
              </a:buClr>
            </a:pPr>
            <a:r>
              <a:rPr lang="ar-LB" sz="2400" b="1" dirty="0">
                <a:solidFill>
                  <a:srgbClr val="2E2E2E"/>
                </a:solidFill>
              </a:rPr>
              <a:t>الرؤية والمهمَات المطلوبة في التوظيف والتدريب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8"/>
          <p:cNvSpPr txBox="1">
            <a:spLocks noGrp="1"/>
          </p:cNvSpPr>
          <p:nvPr>
            <p:ph type="subTitle" idx="1"/>
          </p:nvPr>
        </p:nvSpPr>
        <p:spPr>
          <a:xfrm>
            <a:off x="490584" y="1604987"/>
            <a:ext cx="7565203" cy="27629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lvl="1" indent="-285750" algn="r" rtl="1">
              <a:buClr>
                <a:srgbClr val="000000"/>
              </a:buClr>
              <a:buSzTx/>
              <a:buFont typeface="Arial" panose="020B0604020202020204" pitchFamily="34" charset="0"/>
              <a:buChar char="•"/>
            </a:pP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إن للتعليم والتدريب الفني والتقني فوائد اجتماعية وفردية، تشمل الفرد والاقتصاد والمجتمع ككل، لذا من الواجب ان يتم في </a:t>
            </a:r>
            <a:r>
              <a:rPr lang="ar-EG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جودة اعلى </a:t>
            </a: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لتحقيق الرؤية والمهام في كل من هذه الحالات:</a:t>
            </a:r>
          </a:p>
          <a:p>
            <a:pPr marL="1084580" lvl="2" indent="-228600" algn="r" rtl="1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Char char="‒"/>
            </a:pP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الأفراد </a:t>
            </a:r>
          </a:p>
          <a:p>
            <a:pPr marL="1084580" lvl="2" indent="-228600" algn="r" rtl="1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Char char="‒"/>
            </a:pP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المجتمع </a:t>
            </a:r>
          </a:p>
          <a:p>
            <a:pPr marL="1084580" lvl="2" indent="-228600" algn="r" rtl="1">
              <a:lnSpc>
                <a:spcPct val="150000"/>
              </a:lnSpc>
              <a:buClr>
                <a:srgbClr val="000000"/>
              </a:buClr>
              <a:buSzTx/>
              <a:buFont typeface="Arial" panose="020B0604020202020204" pitchFamily="34" charset="0"/>
              <a:buChar char="‒"/>
            </a:pPr>
            <a:r>
              <a:rPr lang="ar-EG" alt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الإ</a:t>
            </a: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قتصاد (</a:t>
            </a:r>
            <a:r>
              <a:rPr lang="ar-EG" alt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الأ</a:t>
            </a:r>
            <a:r>
              <a:rPr lang="ar-LB" sz="2000" dirty="0">
                <a:solidFill>
                  <a:srgbClr val="000000"/>
                </a:solidFill>
                <a:latin typeface="Arial" panose="020B0604020202020204"/>
                <a:cs typeface="Arial" panose="020B0604020202020204"/>
                <a:sym typeface="Arial" panose="020B0604020202020204"/>
              </a:rPr>
              <a:t>عمال)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5"/>
          <p:cNvSpPr txBox="1">
            <a:spLocks noGrp="1"/>
          </p:cNvSpPr>
          <p:nvPr>
            <p:ph type="title" idx="2"/>
          </p:nvPr>
        </p:nvSpPr>
        <p:spPr>
          <a:xfrm>
            <a:off x="2919674" y="2827593"/>
            <a:ext cx="3304326" cy="845816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ar-LB" sz="6600" dirty="0">
                <a:solidFill>
                  <a:srgbClr val="2E2E2E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ثالثاً</a:t>
            </a:r>
          </a:p>
        </p:txBody>
      </p:sp>
      <p:sp>
        <p:nvSpPr>
          <p:cNvPr id="336" name="Google Shape;336;p35"/>
          <p:cNvSpPr txBox="1">
            <a:spLocks noGrp="1"/>
          </p:cNvSpPr>
          <p:nvPr>
            <p:ph type="title"/>
          </p:nvPr>
        </p:nvSpPr>
        <p:spPr>
          <a:xfrm>
            <a:off x="3796788" y="971817"/>
            <a:ext cx="1550100" cy="141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0</a:t>
            </a:r>
            <a:r>
              <a:rPr lang="ar-LB" dirty="0"/>
              <a:t>3</a:t>
            </a:r>
            <a:endParaRPr dirty="0"/>
          </a:p>
        </p:txBody>
      </p:sp>
      <p:sp>
        <p:nvSpPr>
          <p:cNvPr id="337" name="Google Shape;337;p35"/>
          <p:cNvSpPr txBox="1">
            <a:spLocks noGrp="1"/>
          </p:cNvSpPr>
          <p:nvPr>
            <p:ph type="subTitle" idx="1"/>
          </p:nvPr>
        </p:nvSpPr>
        <p:spPr>
          <a:xfrm rot="243">
            <a:off x="1353292" y="3761204"/>
            <a:ext cx="6437090" cy="45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buClr>
                <a:srgbClr val="2E2E2E"/>
              </a:buClr>
            </a:pPr>
            <a:r>
              <a:rPr lang="ar-LB" sz="2400" b="1" dirty="0">
                <a:solidFill>
                  <a:srgbClr val="2E2E2E"/>
                </a:solidFill>
              </a:rPr>
              <a:t>منح المهارات لتعزيز التوظيف </a:t>
            </a:r>
          </a:p>
          <a:p>
            <a:pPr marL="0" lvl="0" indent="0">
              <a:lnSpc>
                <a:spcPct val="115000"/>
              </a:lnSpc>
              <a:buClr>
                <a:srgbClr val="2E2E2E"/>
              </a:buClr>
            </a:pPr>
            <a:r>
              <a:rPr lang="ar-LB" sz="2400" b="1" dirty="0">
                <a:solidFill>
                  <a:srgbClr val="2E2E2E"/>
                </a:solidFill>
              </a:rPr>
              <a:t> </a:t>
            </a:r>
          </a:p>
        </p:txBody>
      </p:sp>
      <p:sp>
        <p:nvSpPr>
          <p:cNvPr id="338" name="Google Shape;338;p35"/>
          <p:cNvSpPr/>
          <p:nvPr/>
        </p:nvSpPr>
        <p:spPr>
          <a:xfrm>
            <a:off x="151600" y="2571751"/>
            <a:ext cx="1357500" cy="1357500"/>
          </a:xfrm>
          <a:prstGeom prst="roundRect">
            <a:avLst>
              <a:gd name="adj" fmla="val 5393"/>
            </a:avLst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35"/>
          <p:cNvSpPr/>
          <p:nvPr/>
        </p:nvSpPr>
        <p:spPr>
          <a:xfrm>
            <a:off x="7649075" y="410525"/>
            <a:ext cx="1632000" cy="1632000"/>
          </a:xfrm>
          <a:prstGeom prst="roundRect">
            <a:avLst>
              <a:gd name="adj" fmla="val 5393"/>
            </a:avLst>
          </a:prstGeom>
          <a:solidFill>
            <a:schemeClr val="accent1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0" name="Google Shape;340;p35"/>
          <p:cNvSpPr/>
          <p:nvPr/>
        </p:nvSpPr>
        <p:spPr>
          <a:xfrm>
            <a:off x="7535175" y="2521675"/>
            <a:ext cx="1310700" cy="1310700"/>
          </a:xfrm>
          <a:prstGeom prst="roundRect">
            <a:avLst>
              <a:gd name="adj" fmla="val 5393"/>
            </a:avLst>
          </a:prstGeom>
          <a:solidFill>
            <a:schemeClr val="dk2"/>
          </a:solidFill>
          <a:ln w="952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85775" dist="200025" dir="5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67813"/>
            <a:ext cx="8362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LB" sz="2000" dirty="0"/>
              <a:t>ان إتاحة التعليم الاساسي والجيد مع منح المهارات والمعارف يعتبر ركيزة من ركائز التعليم والتدريب المهني المتواصل وحافزاً للاستخدام والتوظيف من خلال الآتي:</a:t>
            </a:r>
          </a:p>
          <a:p>
            <a:pPr algn="r" rtl="1"/>
            <a:endParaRPr lang="en-US" sz="2000" dirty="0"/>
          </a:p>
          <a:p>
            <a:pPr marL="514350" indent="-514350" algn="r" rtl="1">
              <a:buFont typeface="+mj-lt"/>
              <a:buAutoNum type="arabicPeriod"/>
            </a:pPr>
            <a:r>
              <a:rPr lang="ar-LB" sz="2000" dirty="0"/>
              <a:t>زيادة قدرة المدارس ومعاهد التدريب والمنشآت على منح مهارات عالية الجودة </a:t>
            </a:r>
            <a:endParaRPr lang="en-US" sz="2000" dirty="0"/>
          </a:p>
          <a:p>
            <a:pPr marL="514350" indent="-514350" algn="r" rtl="1">
              <a:buFont typeface="+mj-lt"/>
              <a:buAutoNum type="arabicPeriod"/>
            </a:pPr>
            <a:endParaRPr lang="ar-LB" sz="2000" dirty="0"/>
          </a:p>
          <a:p>
            <a:pPr marL="514350" indent="-514350" algn="r" rtl="1">
              <a:buFont typeface="+mj-lt"/>
              <a:buAutoNum type="arabicPeriod"/>
            </a:pPr>
            <a:r>
              <a:rPr lang="ar-LB" sz="2000" dirty="0"/>
              <a:t>تطوير نظم التلمذة الصناعية غير الرسمية لمنح المهارات والمعارف </a:t>
            </a:r>
            <a:endParaRPr lang="en-US" sz="2000" dirty="0"/>
          </a:p>
          <a:p>
            <a:pPr marL="514350" indent="-514350" algn="r" rtl="1">
              <a:buFont typeface="+mj-lt"/>
              <a:buAutoNum type="arabicPeriod"/>
            </a:pPr>
            <a:endParaRPr lang="ar-LB" sz="2000" dirty="0"/>
          </a:p>
          <a:p>
            <a:pPr marL="514350" indent="-514350" algn="r" rtl="1">
              <a:buFont typeface="+mj-lt"/>
              <a:buAutoNum type="arabicPeriod"/>
            </a:pPr>
            <a:r>
              <a:rPr lang="ar-LB" sz="2000" dirty="0"/>
              <a:t>تشجيع الحوار الاجتماعي في مجال التدريب على مستوى مؤسسات العمل في القطاعين العام والخاص </a:t>
            </a:r>
            <a:endParaRPr lang="en-US" sz="2000" dirty="0"/>
          </a:p>
          <a:p>
            <a:pPr marL="514350" lvl="0" indent="-514350" algn="r" rtl="1">
              <a:buFont typeface="+mj-lt"/>
              <a:buAutoNum type="arabicPeriod"/>
            </a:pPr>
            <a:endParaRPr lang="ar-LB" sz="2000" dirty="0"/>
          </a:p>
          <a:p>
            <a:pPr marL="514350" lvl="0" indent="-514350" algn="r" rtl="1">
              <a:buFont typeface="+mj-lt"/>
              <a:buAutoNum type="arabicPeriod"/>
            </a:pPr>
            <a:r>
              <a:rPr lang="ar-LB" sz="2000" dirty="0"/>
              <a:t>تيسير الانتقال بين الوظائف عن طريق تعزيز المهارات بالتنسيق مع سياسات اسواق العمل.</a:t>
            </a:r>
            <a:endParaRPr lang="en-US" sz="2000" dirty="0"/>
          </a:p>
          <a:p>
            <a:pPr marL="514350" indent="-514350" algn="r" rtl="1">
              <a:buFont typeface="+mj-lt"/>
              <a:buAutoNum type="arabicPeriod"/>
            </a:pPr>
            <a:endParaRPr lang="ar-LB" sz="2000" dirty="0"/>
          </a:p>
          <a:p>
            <a:pPr marL="514350" indent="-514350" algn="r" rtl="1">
              <a:buFont typeface="+mj-lt"/>
              <a:buAutoNum type="arabicPeriod"/>
            </a:pPr>
            <a:r>
              <a:rPr lang="ar-LB" sz="2000" dirty="0"/>
              <a:t>تشجيع اعادة دمج العاطلين عن العمل ومنحهم المهارات اللازمة </a:t>
            </a:r>
            <a:endParaRPr 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cartes' Method of Doubt Thesis Defense by Slidesgo">
  <a:themeElements>
    <a:clrScheme name="Simple Light">
      <a:dk1>
        <a:srgbClr val="2E2E2E"/>
      </a:dk1>
      <a:lt1>
        <a:srgbClr val="EDE9E9"/>
      </a:lt1>
      <a:dk2>
        <a:srgbClr val="EFEFEF"/>
      </a:dk2>
      <a:lt2>
        <a:srgbClr val="DFDFDF"/>
      </a:lt2>
      <a:accent1>
        <a:srgbClr val="E8E8E8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E2E2E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1104</Words>
  <Application>Microsoft Office PowerPoint</Application>
  <PresentationFormat>On-screen Show (16:9)</PresentationFormat>
  <Paragraphs>160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Calibri</vt:lpstr>
      <vt:lpstr>GFS Didot</vt:lpstr>
      <vt:lpstr>Courier New</vt:lpstr>
      <vt:lpstr>Arial</vt:lpstr>
      <vt:lpstr>Overpass</vt:lpstr>
      <vt:lpstr>Descartes' Method of Doubt Thesis Defense by Slidesgo</vt:lpstr>
      <vt:lpstr>دور سياسات التعليم التقني والتدريب المهني في توفير متطلبات الوظائف المستقبلية</vt:lpstr>
      <vt:lpstr>01</vt:lpstr>
      <vt:lpstr>مقدمة عامة : </vt:lpstr>
      <vt:lpstr>اولاً</vt:lpstr>
      <vt:lpstr>PowerPoint Presentation</vt:lpstr>
      <vt:lpstr>ثانياً</vt:lpstr>
      <vt:lpstr>PowerPoint Presentation</vt:lpstr>
      <vt:lpstr>ثالثاً</vt:lpstr>
      <vt:lpstr>PowerPoint Presentation</vt:lpstr>
      <vt:lpstr>رابعاً</vt:lpstr>
      <vt:lpstr>PowerPoint Presentation</vt:lpstr>
      <vt:lpstr>خامساً</vt:lpstr>
      <vt:lpstr>PowerPoint Presentation</vt:lpstr>
      <vt:lpstr>سادساً</vt:lpstr>
      <vt:lpstr>PowerPoint Presentation</vt:lpstr>
      <vt:lpstr>PowerPoint Presentation</vt:lpstr>
      <vt:lpstr>PowerPoint Presentation</vt:lpstr>
      <vt:lpstr>PowerPoint Presentation</vt:lpstr>
      <vt:lpstr>سابعاً</vt:lpstr>
      <vt:lpstr>PowerPoint Presentation</vt:lpstr>
      <vt:lpstr>ثامناً</vt:lpstr>
      <vt:lpstr>PowerPoint Presentation</vt:lpstr>
      <vt:lpstr>الخاتمة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دور سياسات التعليم التقني والتدريب المهني في توفير متطلبات الوظائف المستقبلية</dc:title>
  <dc:creator/>
  <cp:lastModifiedBy>Rania Rushdieh</cp:lastModifiedBy>
  <cp:revision>21</cp:revision>
  <dcterms:created xsi:type="dcterms:W3CDTF">2024-11-07T07:03:23Z</dcterms:created>
  <dcterms:modified xsi:type="dcterms:W3CDTF">2024-11-25T13:01:10Z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3612B96D5D7D44B9A7FCBA1CFDD0DF77_12</vt:lpwstr>
  </property>
  <property fmtid="{D5CDD505-2E9C-101B-9397-08002B2CF9AE}" pid="3" name="KSOProductBuildVer">
    <vt:lpwstr>1033-12.2.0.18607</vt:lpwstr>
  </property>
</Properties>
</file>