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27"/>
  </p:notesMasterIdLst>
  <p:sldIdLst>
    <p:sldId id="256" r:id="rId2"/>
    <p:sldId id="258" r:id="rId3"/>
    <p:sldId id="306" r:id="rId4"/>
    <p:sldId id="259" r:id="rId5"/>
    <p:sldId id="260" r:id="rId6"/>
    <p:sldId id="307" r:id="rId7"/>
    <p:sldId id="262" r:id="rId8"/>
    <p:sldId id="309" r:id="rId9"/>
    <p:sldId id="308" r:id="rId10"/>
    <p:sldId id="310" r:id="rId11"/>
    <p:sldId id="311" r:id="rId12"/>
    <p:sldId id="312" r:id="rId13"/>
    <p:sldId id="313" r:id="rId14"/>
    <p:sldId id="314" r:id="rId15"/>
    <p:sldId id="315" r:id="rId16"/>
    <p:sldId id="316" r:id="rId17"/>
    <p:sldId id="317" r:id="rId18"/>
    <p:sldId id="318" r:id="rId19"/>
    <p:sldId id="319" r:id="rId20"/>
    <p:sldId id="320" r:id="rId21"/>
    <p:sldId id="321" r:id="rId22"/>
    <p:sldId id="322" r:id="rId23"/>
    <p:sldId id="323" r:id="rId24"/>
    <p:sldId id="324" r:id="rId25"/>
    <p:sldId id="283" r:id="rId26"/>
  </p:sldIdLst>
  <p:sldSz cx="9144000" cy="5143500" type="screen16x9"/>
  <p:notesSz cx="6858000" cy="9144000"/>
  <p:embeddedFontLst>
    <p:embeddedFont>
      <p:font typeface="GFS Didot" panose="020B0604020202020204" charset="0"/>
      <p:regular r:id="rId28"/>
    </p:embeddedFont>
    <p:embeddedFont>
      <p:font typeface="Overpass" panose="020B0604020202020204" charset="0"/>
      <p:regular r:id="rId29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94" d="100"/>
          <a:sy n="94" d="100"/>
        </p:scale>
        <p:origin x="1066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font" Target="fonts/font2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font" Target="fonts/font1.fntdata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35334122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g1de000da171_0_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4" name="Google Shape;294;g1de000da171_0_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19066283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1185c551acd_0_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1185c551acd_0_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15616576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g1185c551acd_0_3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3" name="Google Shape;383;g1185c551acd_0_3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38847205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1185c551acd_0_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1185c551acd_0_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64679348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g1303be3818b_0_9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3" name="Google Shape;373;g1303be3818b_0_9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33020134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1185c551acd_0_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1185c551acd_0_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4111523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1303be3818b_0_1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1303be3818b_0_1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7108540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6" name="Google Shape;366;g1185c551acd_0_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7" name="Google Shape;367;g1185c551acd_0_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338387550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1303be3818b_0_1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1303be3818b_0_1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933841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1303be3818b_0_1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1303be3818b_0_1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655485094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1185c551acd_0_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1185c551acd_0_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3441818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" name="Google Shape;309;g1003d90df77_0_1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0" name="Google Shape;310;g1003d90df77_0_1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285714236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6" name="Google Shape;366;g1185c551acd_0_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7" name="Google Shape;367;g1185c551acd_0_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76197404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1185c551acd_0_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1185c551acd_0_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876333094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9" name="Google Shape;749;g1303be3818b_0_1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0" name="Google Shape;750;g1303be3818b_0_1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495144946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1185c551acd_0_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1185c551acd_0_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28600353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" name="Google Shape;401;g1303be3818b_0_1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2" name="Google Shape;402;g1303be3818b_0_1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615813597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9" name="Google Shape;749;g1303be3818b_0_1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0" name="Google Shape;750;g1303be3818b_0_1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00693463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" name="Google Shape;401;g1303be3818b_0_1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2" name="Google Shape;402;g1303be3818b_0_1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21747349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1185c551acd_0_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1185c551acd_0_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43757246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1303be3818b_0_1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1303be3818b_0_1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56678989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1185c551acd_0_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1185c551acd_0_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37203423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6" name="Google Shape;366;g1185c551acd_0_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7" name="Google Shape;367;g1185c551acd_0_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30295819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1185c551acd_0_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1185c551acd_0_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7474119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1303be3818b_0_1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1303be3818b_0_1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365802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 rot="-455">
            <a:off x="2286025" y="3584703"/>
            <a:ext cx="4529400" cy="426300"/>
          </a:xfrm>
          <a:prstGeom prst="rect">
            <a:avLst/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600">
                <a:latin typeface="Overpass"/>
                <a:ea typeface="Overpass"/>
                <a:cs typeface="Overpass"/>
                <a:sym typeface="Overpass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/>
          </a:p>
        </p:txBody>
      </p:sp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1370875" y="1132197"/>
            <a:ext cx="6359700" cy="24522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5200"/>
              <a:buNone/>
              <a:defRPr sz="5000"/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5200"/>
              <a:buNone/>
              <a:defRPr sz="5200">
                <a:solidFill>
                  <a:srgbClr val="191919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5200"/>
              <a:buNone/>
              <a:defRPr sz="5200">
                <a:solidFill>
                  <a:srgbClr val="191919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5200"/>
              <a:buNone/>
              <a:defRPr sz="5200">
                <a:solidFill>
                  <a:srgbClr val="191919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5200"/>
              <a:buNone/>
              <a:defRPr sz="5200">
                <a:solidFill>
                  <a:srgbClr val="191919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5200"/>
              <a:buNone/>
              <a:defRPr sz="5200">
                <a:solidFill>
                  <a:srgbClr val="191919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5200"/>
              <a:buNone/>
              <a:defRPr sz="5200">
                <a:solidFill>
                  <a:srgbClr val="191919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5200"/>
              <a:buNone/>
              <a:defRPr sz="5200">
                <a:solidFill>
                  <a:srgbClr val="191919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5200"/>
              <a:buNone/>
              <a:defRPr sz="5200">
                <a:solidFill>
                  <a:srgbClr val="191919"/>
                </a:solidFill>
              </a:defRPr>
            </a:lvl9pPr>
          </a:lstStyle>
          <a:p>
            <a:endParaRPr/>
          </a:p>
        </p:txBody>
      </p:sp>
      <p:sp>
        <p:nvSpPr>
          <p:cNvPr id="11" name="Google Shape;11;p2"/>
          <p:cNvSpPr/>
          <p:nvPr/>
        </p:nvSpPr>
        <p:spPr>
          <a:xfrm>
            <a:off x="8097050" y="1044548"/>
            <a:ext cx="844800" cy="8448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" name="Google Shape;12;p2"/>
          <p:cNvSpPr/>
          <p:nvPr/>
        </p:nvSpPr>
        <p:spPr>
          <a:xfrm>
            <a:off x="157975" y="2439573"/>
            <a:ext cx="844800" cy="8448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" name="Google Shape;13;p2"/>
          <p:cNvSpPr/>
          <p:nvPr/>
        </p:nvSpPr>
        <p:spPr>
          <a:xfrm>
            <a:off x="-540175" y="4259425"/>
            <a:ext cx="2638800" cy="12420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" name="Google Shape;14;p2"/>
          <p:cNvSpPr/>
          <p:nvPr/>
        </p:nvSpPr>
        <p:spPr>
          <a:xfrm>
            <a:off x="-189375" y="3110098"/>
            <a:ext cx="519600" cy="5196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" name="Google Shape;15;p2"/>
          <p:cNvSpPr/>
          <p:nvPr/>
        </p:nvSpPr>
        <p:spPr>
          <a:xfrm>
            <a:off x="157975" y="507821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" name="Google Shape;16;p2"/>
          <p:cNvSpPr/>
          <p:nvPr/>
        </p:nvSpPr>
        <p:spPr>
          <a:xfrm>
            <a:off x="-407925" y="-61000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" name="Google Shape;17;p2"/>
          <p:cNvSpPr/>
          <p:nvPr/>
        </p:nvSpPr>
        <p:spPr>
          <a:xfrm>
            <a:off x="-745575" y="1132200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" name="Google Shape;18;p2"/>
          <p:cNvSpPr/>
          <p:nvPr/>
        </p:nvSpPr>
        <p:spPr>
          <a:xfrm>
            <a:off x="8262200" y="1626263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9" name="Google Shape;19;p2"/>
          <p:cNvSpPr/>
          <p:nvPr/>
        </p:nvSpPr>
        <p:spPr>
          <a:xfrm>
            <a:off x="8582075" y="-61000"/>
            <a:ext cx="750300" cy="7503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" name="Google Shape;20;p2"/>
          <p:cNvSpPr/>
          <p:nvPr/>
        </p:nvSpPr>
        <p:spPr>
          <a:xfrm>
            <a:off x="-671750" y="35069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" name="Google Shape;21;p2"/>
          <p:cNvSpPr/>
          <p:nvPr/>
        </p:nvSpPr>
        <p:spPr>
          <a:xfrm>
            <a:off x="7654950" y="4438126"/>
            <a:ext cx="1179900" cy="11799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2" name="Google Shape;22;p2"/>
          <p:cNvSpPr/>
          <p:nvPr/>
        </p:nvSpPr>
        <p:spPr>
          <a:xfrm>
            <a:off x="8141225" y="4100750"/>
            <a:ext cx="1242000" cy="12420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3" name="Google Shape;23;p2"/>
          <p:cNvSpPr/>
          <p:nvPr/>
        </p:nvSpPr>
        <p:spPr>
          <a:xfrm>
            <a:off x="6923821" y="-761495"/>
            <a:ext cx="3082500" cy="14508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Numbers and text">
  <p:cSld name="BLANK_1_1_1_1_1_1">
    <p:spTree>
      <p:nvGrpSpPr>
        <p:cNvPr id="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Google Shape;242;p25"/>
          <p:cNvSpPr txBox="1">
            <a:spLocks noGrp="1"/>
          </p:cNvSpPr>
          <p:nvPr>
            <p:ph type="title" hasCustomPrompt="1"/>
          </p:nvPr>
        </p:nvSpPr>
        <p:spPr>
          <a:xfrm rot="-221">
            <a:off x="2239356" y="1970125"/>
            <a:ext cx="4665300" cy="960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1pPr>
            <a:lvl2pPr lvl="1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2pPr>
            <a:lvl3pPr lvl="2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3pPr>
            <a:lvl4pPr lvl="3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4pPr>
            <a:lvl5pPr lvl="4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5pPr>
            <a:lvl6pPr lvl="5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6pPr>
            <a:lvl7pPr lvl="6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7pPr>
            <a:lvl8pPr lvl="7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8pPr>
            <a:lvl9pPr lvl="8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9pPr>
          </a:lstStyle>
          <a:p>
            <a:r>
              <a:t>xx%</a:t>
            </a:r>
          </a:p>
        </p:txBody>
      </p:sp>
      <p:sp>
        <p:nvSpPr>
          <p:cNvPr id="243" name="Google Shape;243;p25"/>
          <p:cNvSpPr txBox="1">
            <a:spLocks noGrp="1"/>
          </p:cNvSpPr>
          <p:nvPr>
            <p:ph type="subTitle" idx="1"/>
          </p:nvPr>
        </p:nvSpPr>
        <p:spPr>
          <a:xfrm>
            <a:off x="2239356" y="2778147"/>
            <a:ext cx="4665300" cy="390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44" name="Google Shape;244;p25"/>
          <p:cNvSpPr txBox="1">
            <a:spLocks noGrp="1"/>
          </p:cNvSpPr>
          <p:nvPr>
            <p:ph type="title" idx="2" hasCustomPrompt="1"/>
          </p:nvPr>
        </p:nvSpPr>
        <p:spPr>
          <a:xfrm rot="-221">
            <a:off x="2239356" y="539650"/>
            <a:ext cx="4665300" cy="960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1pPr>
            <a:lvl2pPr lvl="1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2pPr>
            <a:lvl3pPr lvl="2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3pPr>
            <a:lvl4pPr lvl="3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4pPr>
            <a:lvl5pPr lvl="4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5pPr>
            <a:lvl6pPr lvl="5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6pPr>
            <a:lvl7pPr lvl="6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7pPr>
            <a:lvl8pPr lvl="7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8pPr>
            <a:lvl9pPr lvl="8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9pPr>
          </a:lstStyle>
          <a:p>
            <a:r>
              <a:t>xx%</a:t>
            </a:r>
          </a:p>
        </p:txBody>
      </p:sp>
      <p:sp>
        <p:nvSpPr>
          <p:cNvPr id="245" name="Google Shape;245;p25"/>
          <p:cNvSpPr txBox="1">
            <a:spLocks noGrp="1"/>
          </p:cNvSpPr>
          <p:nvPr>
            <p:ph type="subTitle" idx="3"/>
          </p:nvPr>
        </p:nvSpPr>
        <p:spPr>
          <a:xfrm>
            <a:off x="2239356" y="1347672"/>
            <a:ext cx="4665300" cy="390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46" name="Google Shape;246;p25"/>
          <p:cNvSpPr txBox="1">
            <a:spLocks noGrp="1"/>
          </p:cNvSpPr>
          <p:nvPr>
            <p:ph type="title" idx="4" hasCustomPrompt="1"/>
          </p:nvPr>
        </p:nvSpPr>
        <p:spPr>
          <a:xfrm>
            <a:off x="2239356" y="3400450"/>
            <a:ext cx="4665300" cy="960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1pPr>
            <a:lvl2pPr lvl="1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2pPr>
            <a:lvl3pPr lvl="2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3pPr>
            <a:lvl4pPr lvl="3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4pPr>
            <a:lvl5pPr lvl="4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5pPr>
            <a:lvl6pPr lvl="5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6pPr>
            <a:lvl7pPr lvl="6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7pPr>
            <a:lvl8pPr lvl="7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8pPr>
            <a:lvl9pPr lvl="8" algn="r" rtl="0">
              <a:spcBef>
                <a:spcPts val="0"/>
              </a:spcBef>
              <a:spcAft>
                <a:spcPts val="0"/>
              </a:spcAft>
              <a:buSzPts val="6200"/>
              <a:buNone/>
              <a:defRPr sz="6200"/>
            </a:lvl9pPr>
          </a:lstStyle>
          <a:p>
            <a:r>
              <a:t>xx%</a:t>
            </a:r>
          </a:p>
        </p:txBody>
      </p:sp>
      <p:sp>
        <p:nvSpPr>
          <p:cNvPr id="247" name="Google Shape;247;p25"/>
          <p:cNvSpPr txBox="1">
            <a:spLocks noGrp="1"/>
          </p:cNvSpPr>
          <p:nvPr>
            <p:ph type="subTitle" idx="5"/>
          </p:nvPr>
        </p:nvSpPr>
        <p:spPr>
          <a:xfrm>
            <a:off x="2239356" y="4208526"/>
            <a:ext cx="4665300" cy="390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48" name="Google Shape;248;p25"/>
          <p:cNvSpPr/>
          <p:nvPr/>
        </p:nvSpPr>
        <p:spPr>
          <a:xfrm>
            <a:off x="218375" y="4386046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9" name="Google Shape;249;p25"/>
          <p:cNvSpPr/>
          <p:nvPr/>
        </p:nvSpPr>
        <p:spPr>
          <a:xfrm>
            <a:off x="-842875" y="2882600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50" name="Google Shape;250;p25"/>
          <p:cNvSpPr/>
          <p:nvPr/>
        </p:nvSpPr>
        <p:spPr>
          <a:xfrm>
            <a:off x="-842875" y="1140650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51" name="Google Shape;251;p25"/>
          <p:cNvSpPr/>
          <p:nvPr/>
        </p:nvSpPr>
        <p:spPr>
          <a:xfrm flipH="1">
            <a:off x="8916525" y="-70370"/>
            <a:ext cx="844800" cy="8448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52" name="Google Shape;252;p25"/>
          <p:cNvSpPr/>
          <p:nvPr/>
        </p:nvSpPr>
        <p:spPr>
          <a:xfrm flipH="1">
            <a:off x="8923600" y="3084430"/>
            <a:ext cx="519600" cy="5196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53" name="Google Shape;253;p25"/>
          <p:cNvSpPr/>
          <p:nvPr/>
        </p:nvSpPr>
        <p:spPr>
          <a:xfrm flipH="1">
            <a:off x="8078750" y="4360378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54" name="Google Shape;254;p25"/>
          <p:cNvSpPr/>
          <p:nvPr/>
        </p:nvSpPr>
        <p:spPr>
          <a:xfrm flipH="1">
            <a:off x="8464700" y="2856932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55" name="Google Shape;255;p25"/>
          <p:cNvSpPr/>
          <p:nvPr/>
        </p:nvSpPr>
        <p:spPr>
          <a:xfrm flipH="1">
            <a:off x="8786000" y="1114982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56" name="Google Shape;256;p25"/>
          <p:cNvSpPr/>
          <p:nvPr/>
        </p:nvSpPr>
        <p:spPr>
          <a:xfrm>
            <a:off x="-507500" y="-44702"/>
            <a:ext cx="844800" cy="8448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">
  <p:cSld name="BLANK_1_1_1_1_1_1_1">
    <p:spTree>
      <p:nvGrpSpPr>
        <p:cNvPr id="1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p27"/>
          <p:cNvSpPr/>
          <p:nvPr/>
        </p:nvSpPr>
        <p:spPr>
          <a:xfrm>
            <a:off x="8430775" y="1741896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8" name="Google Shape;268;p27"/>
          <p:cNvSpPr/>
          <p:nvPr/>
        </p:nvSpPr>
        <p:spPr>
          <a:xfrm>
            <a:off x="151600" y="2571751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9" name="Google Shape;269;p27"/>
          <p:cNvSpPr/>
          <p:nvPr/>
        </p:nvSpPr>
        <p:spPr>
          <a:xfrm>
            <a:off x="6923821" y="-761495"/>
            <a:ext cx="3082500" cy="14508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0" name="Google Shape;270;p27"/>
          <p:cNvSpPr/>
          <p:nvPr/>
        </p:nvSpPr>
        <p:spPr>
          <a:xfrm>
            <a:off x="352000" y="868596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1" name="Google Shape;271;p27"/>
          <p:cNvSpPr/>
          <p:nvPr/>
        </p:nvSpPr>
        <p:spPr>
          <a:xfrm>
            <a:off x="-478350" y="-2757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2" name="Google Shape;272;p27"/>
          <p:cNvSpPr/>
          <p:nvPr/>
        </p:nvSpPr>
        <p:spPr>
          <a:xfrm>
            <a:off x="-1048250" y="15228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3" name="Google Shape;273;p27"/>
          <p:cNvSpPr/>
          <p:nvPr/>
        </p:nvSpPr>
        <p:spPr>
          <a:xfrm>
            <a:off x="-478350" y="3642721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4" name="Google Shape;274;p27"/>
          <p:cNvSpPr/>
          <p:nvPr/>
        </p:nvSpPr>
        <p:spPr>
          <a:xfrm>
            <a:off x="-92550" y="42538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5" name="Google Shape;275;p27"/>
          <p:cNvSpPr/>
          <p:nvPr/>
        </p:nvSpPr>
        <p:spPr>
          <a:xfrm>
            <a:off x="7649075" y="4105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6" name="Google Shape;276;p27"/>
          <p:cNvSpPr/>
          <p:nvPr/>
        </p:nvSpPr>
        <p:spPr>
          <a:xfrm>
            <a:off x="8430775" y="413952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7" name="Google Shape;277;p27"/>
          <p:cNvSpPr/>
          <p:nvPr/>
        </p:nvSpPr>
        <p:spPr>
          <a:xfrm>
            <a:off x="7535175" y="25216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BLANK_1_1_1_1_1_1_1_1">
    <p:spTree>
      <p:nvGrpSpPr>
        <p:cNvPr id="1" name="Shape 2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9" name="Google Shape;279;p28"/>
          <p:cNvSpPr/>
          <p:nvPr/>
        </p:nvSpPr>
        <p:spPr>
          <a:xfrm>
            <a:off x="5523975" y="1257676"/>
            <a:ext cx="1562400" cy="15624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80" name="Google Shape;280;p28"/>
          <p:cNvSpPr/>
          <p:nvPr/>
        </p:nvSpPr>
        <p:spPr>
          <a:xfrm>
            <a:off x="7086375" y="2607312"/>
            <a:ext cx="1404900" cy="14049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81" name="Google Shape;281;p28"/>
          <p:cNvSpPr/>
          <p:nvPr/>
        </p:nvSpPr>
        <p:spPr>
          <a:xfrm>
            <a:off x="4571988" y="-194450"/>
            <a:ext cx="4472700" cy="21051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82" name="Google Shape;282;p28"/>
          <p:cNvSpPr/>
          <p:nvPr/>
        </p:nvSpPr>
        <p:spPr>
          <a:xfrm>
            <a:off x="7997625" y="3737923"/>
            <a:ext cx="844800" cy="8448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83" name="Google Shape;283;p28"/>
          <p:cNvSpPr/>
          <p:nvPr/>
        </p:nvSpPr>
        <p:spPr>
          <a:xfrm>
            <a:off x="2481275" y="596250"/>
            <a:ext cx="2372100" cy="23721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84" name="Google Shape;284;p28"/>
          <p:cNvSpPr/>
          <p:nvPr/>
        </p:nvSpPr>
        <p:spPr>
          <a:xfrm>
            <a:off x="6706950" y="2137050"/>
            <a:ext cx="750300" cy="7503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85" name="Google Shape;285;p28"/>
          <p:cNvSpPr/>
          <p:nvPr/>
        </p:nvSpPr>
        <p:spPr>
          <a:xfrm>
            <a:off x="8896025" y="1910651"/>
            <a:ext cx="463800" cy="4638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3"/>
          <p:cNvSpPr txBox="1">
            <a:spLocks noGrp="1"/>
          </p:cNvSpPr>
          <p:nvPr>
            <p:ph type="title" hasCustomPrompt="1"/>
          </p:nvPr>
        </p:nvSpPr>
        <p:spPr>
          <a:xfrm>
            <a:off x="3796788" y="971817"/>
            <a:ext cx="1550100" cy="1411800"/>
          </a:xfrm>
          <a:prstGeom prst="rect">
            <a:avLst/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9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>
            <a:r>
              <a:t>xx%</a:t>
            </a:r>
          </a:p>
        </p:txBody>
      </p:sp>
      <p:sp>
        <p:nvSpPr>
          <p:cNvPr id="26" name="Google Shape;26;p3"/>
          <p:cNvSpPr txBox="1">
            <a:spLocks noGrp="1"/>
          </p:cNvSpPr>
          <p:nvPr>
            <p:ph type="subTitle" idx="1"/>
          </p:nvPr>
        </p:nvSpPr>
        <p:spPr>
          <a:xfrm rot="243">
            <a:off x="2450806" y="3795634"/>
            <a:ext cx="4242600" cy="45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6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3"/>
          <p:cNvSpPr txBox="1">
            <a:spLocks noGrp="1"/>
          </p:cNvSpPr>
          <p:nvPr>
            <p:ph type="title" idx="2"/>
          </p:nvPr>
        </p:nvSpPr>
        <p:spPr>
          <a:xfrm>
            <a:off x="2450588" y="2383613"/>
            <a:ext cx="4242600" cy="141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43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28" name="Google Shape;28;p3"/>
          <p:cNvSpPr/>
          <p:nvPr/>
        </p:nvSpPr>
        <p:spPr>
          <a:xfrm>
            <a:off x="8430775" y="1741896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9" name="Google Shape;29;p3"/>
          <p:cNvSpPr/>
          <p:nvPr/>
        </p:nvSpPr>
        <p:spPr>
          <a:xfrm>
            <a:off x="6923821" y="-761495"/>
            <a:ext cx="3082500" cy="14508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" name="Google Shape;30;p3"/>
          <p:cNvSpPr/>
          <p:nvPr/>
        </p:nvSpPr>
        <p:spPr>
          <a:xfrm>
            <a:off x="352000" y="868596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1" name="Google Shape;31;p3"/>
          <p:cNvSpPr/>
          <p:nvPr/>
        </p:nvSpPr>
        <p:spPr>
          <a:xfrm>
            <a:off x="-478350" y="-2757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2" name="Google Shape;32;p3"/>
          <p:cNvSpPr/>
          <p:nvPr/>
        </p:nvSpPr>
        <p:spPr>
          <a:xfrm>
            <a:off x="-1048250" y="15228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" name="Google Shape;33;p3"/>
          <p:cNvSpPr/>
          <p:nvPr/>
        </p:nvSpPr>
        <p:spPr>
          <a:xfrm>
            <a:off x="-478350" y="3642721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" name="Google Shape;34;p3"/>
          <p:cNvSpPr/>
          <p:nvPr/>
        </p:nvSpPr>
        <p:spPr>
          <a:xfrm>
            <a:off x="-92550" y="42538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5" name="Google Shape;35;p3"/>
          <p:cNvSpPr/>
          <p:nvPr/>
        </p:nvSpPr>
        <p:spPr>
          <a:xfrm>
            <a:off x="8430775" y="413952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8"/>
          <p:cNvSpPr txBox="1">
            <a:spLocks noGrp="1"/>
          </p:cNvSpPr>
          <p:nvPr>
            <p:ph type="title"/>
          </p:nvPr>
        </p:nvSpPr>
        <p:spPr>
          <a:xfrm>
            <a:off x="1765800" y="1264500"/>
            <a:ext cx="5612400" cy="2614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8000"/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73" name="Google Shape;73;p8"/>
          <p:cNvSpPr/>
          <p:nvPr/>
        </p:nvSpPr>
        <p:spPr>
          <a:xfrm>
            <a:off x="129025" y="1977975"/>
            <a:ext cx="492300" cy="4923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4" name="Google Shape;74;p8"/>
          <p:cNvSpPr/>
          <p:nvPr/>
        </p:nvSpPr>
        <p:spPr>
          <a:xfrm>
            <a:off x="-589375" y="584125"/>
            <a:ext cx="1470900" cy="14709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5" name="Google Shape;75;p8"/>
          <p:cNvSpPr/>
          <p:nvPr/>
        </p:nvSpPr>
        <p:spPr>
          <a:xfrm flipH="1">
            <a:off x="8262475" y="584125"/>
            <a:ext cx="1470900" cy="14709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6" name="Google Shape;76;p8"/>
          <p:cNvSpPr/>
          <p:nvPr/>
        </p:nvSpPr>
        <p:spPr>
          <a:xfrm flipH="1">
            <a:off x="8522675" y="1977975"/>
            <a:ext cx="492300" cy="4923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9"/>
          <p:cNvSpPr txBox="1">
            <a:spLocks noGrp="1"/>
          </p:cNvSpPr>
          <p:nvPr>
            <p:ph type="subTitle" idx="1"/>
          </p:nvPr>
        </p:nvSpPr>
        <p:spPr>
          <a:xfrm>
            <a:off x="730425" y="2718750"/>
            <a:ext cx="3858900" cy="87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9"/>
          <p:cNvSpPr txBox="1">
            <a:spLocks noGrp="1"/>
          </p:cNvSpPr>
          <p:nvPr>
            <p:ph type="title"/>
          </p:nvPr>
        </p:nvSpPr>
        <p:spPr>
          <a:xfrm>
            <a:off x="730425" y="1545750"/>
            <a:ext cx="3858900" cy="11730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algn="r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algn="r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algn="r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algn="r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algn="r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algn="r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algn="r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algn="r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80" name="Google Shape;80;p9"/>
          <p:cNvSpPr>
            <a:spLocks noGrp="1"/>
          </p:cNvSpPr>
          <p:nvPr>
            <p:ph type="pic" idx="2"/>
          </p:nvPr>
        </p:nvSpPr>
        <p:spPr>
          <a:xfrm>
            <a:off x="5016600" y="1117050"/>
            <a:ext cx="2909400" cy="2909400"/>
          </a:xfrm>
          <a:prstGeom prst="roundRect">
            <a:avLst>
              <a:gd name="adj" fmla="val 16667"/>
            </a:avLst>
          </a:prstGeom>
          <a:noFill/>
          <a:ln>
            <a:noFill/>
          </a:ln>
        </p:spPr>
      </p:sp>
      <p:sp>
        <p:nvSpPr>
          <p:cNvPr id="81" name="Google Shape;81;p9"/>
          <p:cNvSpPr/>
          <p:nvPr/>
        </p:nvSpPr>
        <p:spPr>
          <a:xfrm>
            <a:off x="8430775" y="3208948"/>
            <a:ext cx="844800" cy="8448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9"/>
          <p:cNvSpPr/>
          <p:nvPr/>
        </p:nvSpPr>
        <p:spPr>
          <a:xfrm>
            <a:off x="7749600" y="-633500"/>
            <a:ext cx="1173000" cy="11730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3" name="Google Shape;83;p9"/>
          <p:cNvSpPr/>
          <p:nvPr/>
        </p:nvSpPr>
        <p:spPr>
          <a:xfrm>
            <a:off x="6153963" y="4219350"/>
            <a:ext cx="4472700" cy="21051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1"/>
          <p:cNvSpPr txBox="1">
            <a:spLocks noGrp="1"/>
          </p:cNvSpPr>
          <p:nvPr>
            <p:ph type="subTitle" idx="1"/>
          </p:nvPr>
        </p:nvSpPr>
        <p:spPr>
          <a:xfrm>
            <a:off x="1117819" y="3501800"/>
            <a:ext cx="6908400" cy="44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89" name="Google Shape;89;p11"/>
          <p:cNvSpPr txBox="1">
            <a:spLocks noGrp="1"/>
          </p:cNvSpPr>
          <p:nvPr>
            <p:ph type="title" hasCustomPrompt="1"/>
          </p:nvPr>
        </p:nvSpPr>
        <p:spPr>
          <a:xfrm rot="299">
            <a:off x="1117781" y="1747000"/>
            <a:ext cx="6908400" cy="175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9600"/>
              <a:buNone/>
              <a:defRPr sz="10000"/>
            </a:lvl1pPr>
            <a:lvl2pPr lvl="1" algn="ctr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2pPr>
            <a:lvl3pPr lvl="2" algn="ctr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3pPr>
            <a:lvl4pPr lvl="3" algn="ctr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4pPr>
            <a:lvl5pPr lvl="4" algn="ctr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5pPr>
            <a:lvl6pPr lvl="5" algn="ctr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6pPr>
            <a:lvl7pPr lvl="6" algn="ctr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7pPr>
            <a:lvl8pPr lvl="7" algn="ctr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8pPr>
            <a:lvl9pPr lvl="8" algn="ctr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9pPr>
          </a:lstStyle>
          <a:p>
            <a:r>
              <a:t>xx%</a:t>
            </a:r>
          </a:p>
        </p:txBody>
      </p:sp>
      <p:sp>
        <p:nvSpPr>
          <p:cNvPr id="90" name="Google Shape;90;p11"/>
          <p:cNvSpPr/>
          <p:nvPr/>
        </p:nvSpPr>
        <p:spPr>
          <a:xfrm>
            <a:off x="8126725" y="925659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1" name="Google Shape;91;p11"/>
          <p:cNvSpPr/>
          <p:nvPr/>
        </p:nvSpPr>
        <p:spPr>
          <a:xfrm>
            <a:off x="-620825" y="1301601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2" name="Google Shape;92;p11"/>
          <p:cNvSpPr/>
          <p:nvPr/>
        </p:nvSpPr>
        <p:spPr>
          <a:xfrm>
            <a:off x="-478350" y="-2757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3" name="Google Shape;93;p11"/>
          <p:cNvSpPr/>
          <p:nvPr/>
        </p:nvSpPr>
        <p:spPr>
          <a:xfrm>
            <a:off x="-620825" y="3206396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4" name="Google Shape;94;p11"/>
          <p:cNvSpPr/>
          <p:nvPr/>
        </p:nvSpPr>
        <p:spPr>
          <a:xfrm>
            <a:off x="-597425" y="45340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5" name="Google Shape;95;p11"/>
          <p:cNvSpPr/>
          <p:nvPr/>
        </p:nvSpPr>
        <p:spPr>
          <a:xfrm>
            <a:off x="7862450" y="-816000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6" name="Google Shape;96;p11"/>
          <p:cNvSpPr/>
          <p:nvPr/>
        </p:nvSpPr>
        <p:spPr>
          <a:xfrm>
            <a:off x="8431375" y="3264525"/>
            <a:ext cx="2054100" cy="20541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11"/>
          <p:cNvSpPr/>
          <p:nvPr/>
        </p:nvSpPr>
        <p:spPr>
          <a:xfrm>
            <a:off x="3652938" y="-655350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11"/>
          <p:cNvSpPr/>
          <p:nvPr/>
        </p:nvSpPr>
        <p:spPr>
          <a:xfrm>
            <a:off x="8560200" y="1522826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9" name="Google Shape;99;p11"/>
          <p:cNvSpPr/>
          <p:nvPr/>
        </p:nvSpPr>
        <p:spPr>
          <a:xfrm>
            <a:off x="1764300" y="-417204"/>
            <a:ext cx="956700" cy="9567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0" name="Google Shape;100;p11"/>
          <p:cNvSpPr/>
          <p:nvPr/>
        </p:nvSpPr>
        <p:spPr>
          <a:xfrm>
            <a:off x="5786850" y="-145875"/>
            <a:ext cx="1050900" cy="10509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noFill/>
        <a:effectLst/>
      </p:bgPr>
    </p:bg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>
  <p:cSld name="BLANK_1"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13"/>
          <p:cNvSpPr txBox="1">
            <a:spLocks noGrp="1"/>
          </p:cNvSpPr>
          <p:nvPr>
            <p:ph type="title" hasCustomPrompt="1"/>
          </p:nvPr>
        </p:nvSpPr>
        <p:spPr>
          <a:xfrm rot="1973">
            <a:off x="1365600" y="1388251"/>
            <a:ext cx="1045200" cy="602100"/>
          </a:xfrm>
          <a:prstGeom prst="rect">
            <a:avLst/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r>
              <a:t>xx%</a:t>
            </a:r>
          </a:p>
        </p:txBody>
      </p:sp>
      <p:sp>
        <p:nvSpPr>
          <p:cNvPr id="104" name="Google Shape;104;p13"/>
          <p:cNvSpPr txBox="1">
            <a:spLocks noGrp="1"/>
          </p:cNvSpPr>
          <p:nvPr>
            <p:ph type="title" idx="2"/>
          </p:nvPr>
        </p:nvSpPr>
        <p:spPr>
          <a:xfrm>
            <a:off x="720000" y="1990652"/>
            <a:ext cx="2336400" cy="44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105" name="Google Shape;105;p13"/>
          <p:cNvSpPr txBox="1">
            <a:spLocks noGrp="1"/>
          </p:cNvSpPr>
          <p:nvPr>
            <p:ph type="subTitle" idx="1"/>
          </p:nvPr>
        </p:nvSpPr>
        <p:spPr>
          <a:xfrm>
            <a:off x="720000" y="2286253"/>
            <a:ext cx="23364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06" name="Google Shape;106;p13"/>
          <p:cNvSpPr txBox="1">
            <a:spLocks noGrp="1"/>
          </p:cNvSpPr>
          <p:nvPr>
            <p:ph type="title" idx="3" hasCustomPrompt="1"/>
          </p:nvPr>
        </p:nvSpPr>
        <p:spPr>
          <a:xfrm rot="1973">
            <a:off x="1365600" y="3102701"/>
            <a:ext cx="1045200" cy="602100"/>
          </a:xfrm>
          <a:prstGeom prst="rect">
            <a:avLst/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r>
              <a:t>xx%</a:t>
            </a:r>
          </a:p>
        </p:txBody>
      </p:sp>
      <p:sp>
        <p:nvSpPr>
          <p:cNvPr id="107" name="Google Shape;107;p13"/>
          <p:cNvSpPr txBox="1">
            <a:spLocks noGrp="1"/>
          </p:cNvSpPr>
          <p:nvPr>
            <p:ph type="title" idx="4"/>
          </p:nvPr>
        </p:nvSpPr>
        <p:spPr>
          <a:xfrm>
            <a:off x="720000" y="3705302"/>
            <a:ext cx="2336400" cy="44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108" name="Google Shape;108;p13"/>
          <p:cNvSpPr txBox="1">
            <a:spLocks noGrp="1"/>
          </p:cNvSpPr>
          <p:nvPr>
            <p:ph type="subTitle" idx="5"/>
          </p:nvPr>
        </p:nvSpPr>
        <p:spPr>
          <a:xfrm>
            <a:off x="720000" y="4000803"/>
            <a:ext cx="23364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09" name="Google Shape;109;p13"/>
          <p:cNvSpPr txBox="1">
            <a:spLocks noGrp="1"/>
          </p:cNvSpPr>
          <p:nvPr>
            <p:ph type="title" idx="6" hasCustomPrompt="1"/>
          </p:nvPr>
        </p:nvSpPr>
        <p:spPr>
          <a:xfrm rot="1973">
            <a:off x="4049400" y="1388251"/>
            <a:ext cx="1045200" cy="602100"/>
          </a:xfrm>
          <a:prstGeom prst="rect">
            <a:avLst/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r>
              <a:t>xx%</a:t>
            </a:r>
          </a:p>
        </p:txBody>
      </p:sp>
      <p:sp>
        <p:nvSpPr>
          <p:cNvPr id="110" name="Google Shape;110;p13"/>
          <p:cNvSpPr txBox="1">
            <a:spLocks noGrp="1"/>
          </p:cNvSpPr>
          <p:nvPr>
            <p:ph type="title" idx="7"/>
          </p:nvPr>
        </p:nvSpPr>
        <p:spPr>
          <a:xfrm>
            <a:off x="3403800" y="1990652"/>
            <a:ext cx="2336400" cy="44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111" name="Google Shape;111;p13"/>
          <p:cNvSpPr txBox="1">
            <a:spLocks noGrp="1"/>
          </p:cNvSpPr>
          <p:nvPr>
            <p:ph type="subTitle" idx="8"/>
          </p:nvPr>
        </p:nvSpPr>
        <p:spPr>
          <a:xfrm>
            <a:off x="3403800" y="2286253"/>
            <a:ext cx="23364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12" name="Google Shape;112;p13"/>
          <p:cNvSpPr txBox="1">
            <a:spLocks noGrp="1"/>
          </p:cNvSpPr>
          <p:nvPr>
            <p:ph type="title" idx="9" hasCustomPrompt="1"/>
          </p:nvPr>
        </p:nvSpPr>
        <p:spPr>
          <a:xfrm rot="1973">
            <a:off x="4049400" y="3102701"/>
            <a:ext cx="1045200" cy="602100"/>
          </a:xfrm>
          <a:prstGeom prst="rect">
            <a:avLst/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r>
              <a:t>xx%</a:t>
            </a:r>
          </a:p>
        </p:txBody>
      </p:sp>
      <p:sp>
        <p:nvSpPr>
          <p:cNvPr id="113" name="Google Shape;113;p13"/>
          <p:cNvSpPr txBox="1">
            <a:spLocks noGrp="1"/>
          </p:cNvSpPr>
          <p:nvPr>
            <p:ph type="title" idx="13"/>
          </p:nvPr>
        </p:nvSpPr>
        <p:spPr>
          <a:xfrm>
            <a:off x="3403800" y="3705302"/>
            <a:ext cx="2336400" cy="44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114" name="Google Shape;114;p13"/>
          <p:cNvSpPr txBox="1">
            <a:spLocks noGrp="1"/>
          </p:cNvSpPr>
          <p:nvPr>
            <p:ph type="subTitle" idx="14"/>
          </p:nvPr>
        </p:nvSpPr>
        <p:spPr>
          <a:xfrm>
            <a:off x="3403800" y="4000803"/>
            <a:ext cx="23364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15" name="Google Shape;115;p13"/>
          <p:cNvSpPr txBox="1">
            <a:spLocks noGrp="1"/>
          </p:cNvSpPr>
          <p:nvPr>
            <p:ph type="title" idx="15" hasCustomPrompt="1"/>
          </p:nvPr>
        </p:nvSpPr>
        <p:spPr>
          <a:xfrm rot="1973">
            <a:off x="6733200" y="1388251"/>
            <a:ext cx="1045200" cy="602100"/>
          </a:xfrm>
          <a:prstGeom prst="rect">
            <a:avLst/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r>
              <a:t>xx%</a:t>
            </a:r>
          </a:p>
        </p:txBody>
      </p:sp>
      <p:sp>
        <p:nvSpPr>
          <p:cNvPr id="116" name="Google Shape;116;p13"/>
          <p:cNvSpPr txBox="1">
            <a:spLocks noGrp="1"/>
          </p:cNvSpPr>
          <p:nvPr>
            <p:ph type="title" idx="16"/>
          </p:nvPr>
        </p:nvSpPr>
        <p:spPr>
          <a:xfrm>
            <a:off x="6087600" y="1990652"/>
            <a:ext cx="2336400" cy="44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117" name="Google Shape;117;p13"/>
          <p:cNvSpPr txBox="1">
            <a:spLocks noGrp="1"/>
          </p:cNvSpPr>
          <p:nvPr>
            <p:ph type="subTitle" idx="17"/>
          </p:nvPr>
        </p:nvSpPr>
        <p:spPr>
          <a:xfrm>
            <a:off x="6087600" y="2286253"/>
            <a:ext cx="23364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18" name="Google Shape;118;p13"/>
          <p:cNvSpPr txBox="1">
            <a:spLocks noGrp="1"/>
          </p:cNvSpPr>
          <p:nvPr>
            <p:ph type="title" idx="18" hasCustomPrompt="1"/>
          </p:nvPr>
        </p:nvSpPr>
        <p:spPr>
          <a:xfrm rot="1973">
            <a:off x="6733200" y="3102701"/>
            <a:ext cx="1045200" cy="602100"/>
          </a:xfrm>
          <a:prstGeom prst="rect">
            <a:avLst/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r>
              <a:t>xx%</a:t>
            </a:r>
          </a:p>
        </p:txBody>
      </p:sp>
      <p:sp>
        <p:nvSpPr>
          <p:cNvPr id="119" name="Google Shape;119;p13"/>
          <p:cNvSpPr txBox="1">
            <a:spLocks noGrp="1"/>
          </p:cNvSpPr>
          <p:nvPr>
            <p:ph type="title" idx="19"/>
          </p:nvPr>
        </p:nvSpPr>
        <p:spPr>
          <a:xfrm>
            <a:off x="6087600" y="3705302"/>
            <a:ext cx="2336400" cy="44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120" name="Google Shape;120;p13"/>
          <p:cNvSpPr txBox="1">
            <a:spLocks noGrp="1"/>
          </p:cNvSpPr>
          <p:nvPr>
            <p:ph type="subTitle" idx="20"/>
          </p:nvPr>
        </p:nvSpPr>
        <p:spPr>
          <a:xfrm>
            <a:off x="6087600" y="4000803"/>
            <a:ext cx="23364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21" name="Google Shape;121;p13"/>
          <p:cNvSpPr txBox="1">
            <a:spLocks noGrp="1"/>
          </p:cNvSpPr>
          <p:nvPr>
            <p:ph type="title" idx="21"/>
          </p:nvPr>
        </p:nvSpPr>
        <p:spPr>
          <a:xfrm>
            <a:off x="720000" y="540000"/>
            <a:ext cx="7704000" cy="634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122" name="Google Shape;122;p13"/>
          <p:cNvSpPr/>
          <p:nvPr/>
        </p:nvSpPr>
        <p:spPr>
          <a:xfrm flipH="1">
            <a:off x="-422395" y="2981348"/>
            <a:ext cx="844800" cy="8448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3" name="Google Shape;123;p13"/>
          <p:cNvSpPr/>
          <p:nvPr/>
        </p:nvSpPr>
        <p:spPr>
          <a:xfrm flipH="1">
            <a:off x="78725" y="3518700"/>
            <a:ext cx="634500" cy="6345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4" name="Google Shape;124;p13"/>
          <p:cNvSpPr/>
          <p:nvPr/>
        </p:nvSpPr>
        <p:spPr>
          <a:xfrm flipH="1">
            <a:off x="-351438" y="4599416"/>
            <a:ext cx="1632000" cy="7680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5" name="Google Shape;125;p13"/>
          <p:cNvSpPr/>
          <p:nvPr/>
        </p:nvSpPr>
        <p:spPr>
          <a:xfrm flipH="1">
            <a:off x="-302623" y="4268450"/>
            <a:ext cx="799500" cy="7995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6" name="Google Shape;126;p13"/>
          <p:cNvSpPr/>
          <p:nvPr/>
        </p:nvSpPr>
        <p:spPr>
          <a:xfrm flipH="1">
            <a:off x="8747780" y="1205798"/>
            <a:ext cx="844800" cy="8448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7" name="Google Shape;127;p13"/>
          <p:cNvSpPr/>
          <p:nvPr/>
        </p:nvSpPr>
        <p:spPr>
          <a:xfrm flipH="1">
            <a:off x="7948280" y="49700"/>
            <a:ext cx="799500" cy="7995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8" name="Google Shape;128;p13"/>
          <p:cNvSpPr/>
          <p:nvPr/>
        </p:nvSpPr>
        <p:spPr>
          <a:xfrm flipH="1">
            <a:off x="8490205" y="-59000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ext 1">
  <p:cSld name="BLANK_1_2">
    <p:spTree>
      <p:nvGrpSpPr>
        <p:cNvPr id="1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18"/>
          <p:cNvSpPr txBox="1">
            <a:spLocks noGrp="1"/>
          </p:cNvSpPr>
          <p:nvPr>
            <p:ph type="subTitle" idx="1"/>
          </p:nvPr>
        </p:nvSpPr>
        <p:spPr>
          <a:xfrm>
            <a:off x="2137500" y="3927450"/>
            <a:ext cx="4869000" cy="634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6" name="Google Shape;156;p18"/>
          <p:cNvSpPr txBox="1">
            <a:spLocks noGrp="1"/>
          </p:cNvSpPr>
          <p:nvPr>
            <p:ph type="title"/>
          </p:nvPr>
        </p:nvSpPr>
        <p:spPr>
          <a:xfrm>
            <a:off x="720000" y="540000"/>
            <a:ext cx="7704000" cy="634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157" name="Google Shape;157;p18"/>
          <p:cNvSpPr/>
          <p:nvPr/>
        </p:nvSpPr>
        <p:spPr>
          <a:xfrm>
            <a:off x="8375074" y="1405312"/>
            <a:ext cx="642000" cy="6420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8" name="Google Shape;158;p18"/>
          <p:cNvSpPr/>
          <p:nvPr/>
        </p:nvSpPr>
        <p:spPr>
          <a:xfrm>
            <a:off x="8424000" y="2278125"/>
            <a:ext cx="1790700" cy="179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9" name="Google Shape;159;p18"/>
          <p:cNvSpPr/>
          <p:nvPr/>
        </p:nvSpPr>
        <p:spPr>
          <a:xfrm flipH="1">
            <a:off x="126918" y="1405312"/>
            <a:ext cx="642000" cy="6420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0" name="Google Shape;160;p18"/>
          <p:cNvSpPr/>
          <p:nvPr/>
        </p:nvSpPr>
        <p:spPr>
          <a:xfrm flipH="1">
            <a:off x="-1070708" y="2278125"/>
            <a:ext cx="1790700" cy="179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1" name="Google Shape;161;p18"/>
          <p:cNvSpPr/>
          <p:nvPr/>
        </p:nvSpPr>
        <p:spPr>
          <a:xfrm flipH="1">
            <a:off x="-647008" y="-155025"/>
            <a:ext cx="1180200" cy="11802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2" name="Google Shape;162;p18"/>
          <p:cNvSpPr/>
          <p:nvPr/>
        </p:nvSpPr>
        <p:spPr>
          <a:xfrm>
            <a:off x="8610800" y="-155025"/>
            <a:ext cx="1180200" cy="11802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hree columns">
  <p:cSld name="BLANK_1_1_1_2">
    <p:spTree>
      <p:nvGrpSpPr>
        <p:cNvPr id="1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Google Shape;171;p20"/>
          <p:cNvSpPr txBox="1">
            <a:spLocks noGrp="1"/>
          </p:cNvSpPr>
          <p:nvPr>
            <p:ph type="title"/>
          </p:nvPr>
        </p:nvSpPr>
        <p:spPr>
          <a:xfrm>
            <a:off x="723357" y="1395675"/>
            <a:ext cx="7704000" cy="46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172" name="Google Shape;172;p20"/>
          <p:cNvSpPr txBox="1">
            <a:spLocks noGrp="1"/>
          </p:cNvSpPr>
          <p:nvPr>
            <p:ph type="subTitle" idx="1"/>
          </p:nvPr>
        </p:nvSpPr>
        <p:spPr>
          <a:xfrm>
            <a:off x="723357" y="1712025"/>
            <a:ext cx="7704000" cy="634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3" name="Google Shape;173;p20"/>
          <p:cNvSpPr txBox="1">
            <a:spLocks noGrp="1"/>
          </p:cNvSpPr>
          <p:nvPr>
            <p:ph type="title" idx="2"/>
          </p:nvPr>
        </p:nvSpPr>
        <p:spPr>
          <a:xfrm>
            <a:off x="723393" y="2522100"/>
            <a:ext cx="7704000" cy="46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174" name="Google Shape;174;p20"/>
          <p:cNvSpPr txBox="1">
            <a:spLocks noGrp="1"/>
          </p:cNvSpPr>
          <p:nvPr>
            <p:ph type="subTitle" idx="3"/>
          </p:nvPr>
        </p:nvSpPr>
        <p:spPr>
          <a:xfrm>
            <a:off x="723365" y="2838465"/>
            <a:ext cx="7704000" cy="634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5" name="Google Shape;175;p20"/>
          <p:cNvSpPr txBox="1">
            <a:spLocks noGrp="1"/>
          </p:cNvSpPr>
          <p:nvPr>
            <p:ph type="title" idx="4"/>
          </p:nvPr>
        </p:nvSpPr>
        <p:spPr>
          <a:xfrm>
            <a:off x="716621" y="3648550"/>
            <a:ext cx="7704000" cy="46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176" name="Google Shape;176;p20"/>
          <p:cNvSpPr txBox="1">
            <a:spLocks noGrp="1"/>
          </p:cNvSpPr>
          <p:nvPr>
            <p:ph type="subTitle" idx="5"/>
          </p:nvPr>
        </p:nvSpPr>
        <p:spPr>
          <a:xfrm>
            <a:off x="716607" y="3964925"/>
            <a:ext cx="7704000" cy="634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7" name="Google Shape;177;p20"/>
          <p:cNvSpPr txBox="1">
            <a:spLocks noGrp="1"/>
          </p:cNvSpPr>
          <p:nvPr>
            <p:ph type="title" idx="6"/>
          </p:nvPr>
        </p:nvSpPr>
        <p:spPr>
          <a:xfrm>
            <a:off x="720000" y="540000"/>
            <a:ext cx="7704000" cy="634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178" name="Google Shape;178;p20"/>
          <p:cNvSpPr/>
          <p:nvPr/>
        </p:nvSpPr>
        <p:spPr>
          <a:xfrm rot="-5400000">
            <a:off x="8286891" y="645863"/>
            <a:ext cx="1165500" cy="5487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9" name="Google Shape;179;p20"/>
          <p:cNvSpPr/>
          <p:nvPr/>
        </p:nvSpPr>
        <p:spPr>
          <a:xfrm>
            <a:off x="8490850" y="-143651"/>
            <a:ext cx="986400" cy="9864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0" name="Google Shape;180;p20"/>
          <p:cNvSpPr/>
          <p:nvPr/>
        </p:nvSpPr>
        <p:spPr>
          <a:xfrm rot="5400000">
            <a:off x="-240266" y="3956924"/>
            <a:ext cx="1165500" cy="5487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1" name="Google Shape;181;p20"/>
          <p:cNvSpPr/>
          <p:nvPr/>
        </p:nvSpPr>
        <p:spPr>
          <a:xfrm rot="10800000">
            <a:off x="-265125" y="4308738"/>
            <a:ext cx="986400" cy="9864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2" name="Google Shape;182;p20"/>
          <p:cNvSpPr/>
          <p:nvPr/>
        </p:nvSpPr>
        <p:spPr>
          <a:xfrm rot="10800000">
            <a:off x="616825" y="4644486"/>
            <a:ext cx="468900" cy="4689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3" name="Google Shape;183;p20"/>
          <p:cNvSpPr/>
          <p:nvPr/>
        </p:nvSpPr>
        <p:spPr>
          <a:xfrm>
            <a:off x="8126400" y="38100"/>
            <a:ext cx="468900" cy="4689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20000" y="540000"/>
            <a:ext cx="7704000" cy="634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GFS Didot" panose="02000500000000020003"/>
              <a:buNone/>
              <a:defRPr sz="3000" b="1">
                <a:solidFill>
                  <a:schemeClr val="dk1"/>
                </a:solidFill>
                <a:latin typeface="GFS Didot" panose="02000500000000020003"/>
                <a:ea typeface="GFS Didot" panose="02000500000000020003"/>
                <a:cs typeface="GFS Didot" panose="02000500000000020003"/>
                <a:sym typeface="GFS Didot" panose="02000500000000020003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BioRhyme"/>
              <a:buNone/>
              <a:defRPr sz="3000" b="1">
                <a:solidFill>
                  <a:schemeClr val="dk1"/>
                </a:solidFill>
                <a:latin typeface="BioRhyme"/>
                <a:ea typeface="BioRhyme"/>
                <a:cs typeface="BioRhyme"/>
                <a:sym typeface="BioRhyme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BioRhyme"/>
              <a:buNone/>
              <a:defRPr sz="3000" b="1">
                <a:solidFill>
                  <a:schemeClr val="dk1"/>
                </a:solidFill>
                <a:latin typeface="BioRhyme"/>
                <a:ea typeface="BioRhyme"/>
                <a:cs typeface="BioRhyme"/>
                <a:sym typeface="BioRhyme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BioRhyme"/>
              <a:buNone/>
              <a:defRPr sz="3000" b="1">
                <a:solidFill>
                  <a:schemeClr val="dk1"/>
                </a:solidFill>
                <a:latin typeface="BioRhyme"/>
                <a:ea typeface="BioRhyme"/>
                <a:cs typeface="BioRhyme"/>
                <a:sym typeface="BioRhyme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BioRhyme"/>
              <a:buNone/>
              <a:defRPr sz="3000" b="1">
                <a:solidFill>
                  <a:schemeClr val="dk1"/>
                </a:solidFill>
                <a:latin typeface="BioRhyme"/>
                <a:ea typeface="BioRhyme"/>
                <a:cs typeface="BioRhyme"/>
                <a:sym typeface="BioRhyme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BioRhyme"/>
              <a:buNone/>
              <a:defRPr sz="3000" b="1">
                <a:solidFill>
                  <a:schemeClr val="dk1"/>
                </a:solidFill>
                <a:latin typeface="BioRhyme"/>
                <a:ea typeface="BioRhyme"/>
                <a:cs typeface="BioRhyme"/>
                <a:sym typeface="BioRhyme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BioRhyme"/>
              <a:buNone/>
              <a:defRPr sz="3000" b="1">
                <a:solidFill>
                  <a:schemeClr val="dk1"/>
                </a:solidFill>
                <a:latin typeface="BioRhyme"/>
                <a:ea typeface="BioRhyme"/>
                <a:cs typeface="BioRhyme"/>
                <a:sym typeface="BioRhyme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BioRhyme"/>
              <a:buNone/>
              <a:defRPr sz="3000" b="1">
                <a:solidFill>
                  <a:schemeClr val="dk1"/>
                </a:solidFill>
                <a:latin typeface="BioRhyme"/>
                <a:ea typeface="BioRhyme"/>
                <a:cs typeface="BioRhyme"/>
                <a:sym typeface="BioRhyme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BioRhyme"/>
              <a:buNone/>
              <a:defRPr sz="3000" b="1">
                <a:solidFill>
                  <a:schemeClr val="dk1"/>
                </a:solidFill>
                <a:latin typeface="BioRhyme"/>
                <a:ea typeface="BioRhyme"/>
                <a:cs typeface="BioRhyme"/>
                <a:sym typeface="BioRhyme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720000" y="1174500"/>
            <a:ext cx="7704000" cy="3429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verpass"/>
              <a:buChar char="●"/>
              <a:defRPr>
                <a:solidFill>
                  <a:schemeClr val="dk1"/>
                </a:solidFill>
                <a:latin typeface="Overpass"/>
                <a:ea typeface="Overpass"/>
                <a:cs typeface="Overpass"/>
                <a:sym typeface="Overpass"/>
              </a:defRPr>
            </a:lvl1pPr>
            <a:lvl2pPr marL="914400" lvl="1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verpass"/>
              <a:buChar char="○"/>
              <a:defRPr>
                <a:solidFill>
                  <a:schemeClr val="dk1"/>
                </a:solidFill>
                <a:latin typeface="Overpass"/>
                <a:ea typeface="Overpass"/>
                <a:cs typeface="Overpass"/>
                <a:sym typeface="Overpass"/>
              </a:defRPr>
            </a:lvl2pPr>
            <a:lvl3pPr marL="1371600" lvl="2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verpass"/>
              <a:buChar char="■"/>
              <a:defRPr>
                <a:solidFill>
                  <a:schemeClr val="dk1"/>
                </a:solidFill>
                <a:latin typeface="Overpass"/>
                <a:ea typeface="Overpass"/>
                <a:cs typeface="Overpass"/>
                <a:sym typeface="Overpass"/>
              </a:defRPr>
            </a:lvl3pPr>
            <a:lvl4pPr marL="1828800" lvl="3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verpass"/>
              <a:buChar char="●"/>
              <a:defRPr>
                <a:solidFill>
                  <a:schemeClr val="dk1"/>
                </a:solidFill>
                <a:latin typeface="Overpass"/>
                <a:ea typeface="Overpass"/>
                <a:cs typeface="Overpass"/>
                <a:sym typeface="Overpass"/>
              </a:defRPr>
            </a:lvl4pPr>
            <a:lvl5pPr marL="2286000" lvl="4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verpass"/>
              <a:buChar char="○"/>
              <a:defRPr>
                <a:solidFill>
                  <a:schemeClr val="dk1"/>
                </a:solidFill>
                <a:latin typeface="Overpass"/>
                <a:ea typeface="Overpass"/>
                <a:cs typeface="Overpass"/>
                <a:sym typeface="Overpass"/>
              </a:defRPr>
            </a:lvl5pPr>
            <a:lvl6pPr marL="2743200" lvl="5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verpass"/>
              <a:buChar char="■"/>
              <a:defRPr>
                <a:solidFill>
                  <a:schemeClr val="dk1"/>
                </a:solidFill>
                <a:latin typeface="Overpass"/>
                <a:ea typeface="Overpass"/>
                <a:cs typeface="Overpass"/>
                <a:sym typeface="Overpass"/>
              </a:defRPr>
            </a:lvl6pPr>
            <a:lvl7pPr marL="3200400" lvl="6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verpass"/>
              <a:buChar char="●"/>
              <a:defRPr>
                <a:solidFill>
                  <a:schemeClr val="dk1"/>
                </a:solidFill>
                <a:latin typeface="Overpass"/>
                <a:ea typeface="Overpass"/>
                <a:cs typeface="Overpass"/>
                <a:sym typeface="Overpass"/>
              </a:defRPr>
            </a:lvl7pPr>
            <a:lvl8pPr marL="3657600" lvl="7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verpass"/>
              <a:buChar char="○"/>
              <a:defRPr>
                <a:solidFill>
                  <a:schemeClr val="dk1"/>
                </a:solidFill>
                <a:latin typeface="Overpass"/>
                <a:ea typeface="Overpass"/>
                <a:cs typeface="Overpass"/>
                <a:sym typeface="Overpass"/>
              </a:defRPr>
            </a:lvl8pPr>
            <a:lvl9pPr marL="4114800" lvl="8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verpass"/>
              <a:buChar char="■"/>
              <a:defRPr>
                <a:solidFill>
                  <a:schemeClr val="dk1"/>
                </a:solidFill>
                <a:latin typeface="Overpass"/>
                <a:ea typeface="Overpass"/>
                <a:cs typeface="Overpass"/>
                <a:sym typeface="Overpass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0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9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9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9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8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9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" name="Google Shape;296;p32"/>
          <p:cNvSpPr/>
          <p:nvPr/>
        </p:nvSpPr>
        <p:spPr>
          <a:xfrm>
            <a:off x="8478875" y="3201525"/>
            <a:ext cx="956700" cy="10377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97" name="Google Shape;297;p32"/>
          <p:cNvSpPr txBox="1">
            <a:spLocks noGrp="1"/>
          </p:cNvSpPr>
          <p:nvPr>
            <p:ph type="subTitle" idx="1"/>
          </p:nvPr>
        </p:nvSpPr>
        <p:spPr>
          <a:xfrm rot="-455">
            <a:off x="2293297" y="3720675"/>
            <a:ext cx="4529400" cy="654524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rtl="1"/>
            <a:r>
              <a:rPr lang="ar-LB" b="1" dirty="0"/>
              <a:t>اعداد</a:t>
            </a:r>
            <a:endParaRPr lang="en-US" dirty="0"/>
          </a:p>
          <a:p>
            <a:r>
              <a:rPr lang="ar-LB" b="1" dirty="0"/>
              <a:t>الدكتور حسين شلهوب</a:t>
            </a:r>
            <a:endParaRPr dirty="0"/>
          </a:p>
        </p:txBody>
      </p:sp>
      <p:sp>
        <p:nvSpPr>
          <p:cNvPr id="298" name="Google Shape;298;p32"/>
          <p:cNvSpPr txBox="1">
            <a:spLocks noGrp="1"/>
          </p:cNvSpPr>
          <p:nvPr>
            <p:ph type="ctrTitle"/>
          </p:nvPr>
        </p:nvSpPr>
        <p:spPr>
          <a:xfrm>
            <a:off x="1291108" y="718457"/>
            <a:ext cx="6359700" cy="2858683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rtl="1">
              <a:lnSpc>
                <a:spcPct val="107000"/>
              </a:lnSpc>
              <a:spcAft>
                <a:spcPts val="800"/>
              </a:spcAft>
            </a:pPr>
            <a:r>
              <a:rPr lang="ar-LB" sz="40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دور سياسات التعليم التقني والتدريب المهني</a:t>
            </a:r>
            <a:br>
              <a:rPr lang="en-US" sz="20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</a:br>
            <a:r>
              <a:rPr lang="ar-LB" sz="40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في توفير متطلبات الوظائف المستقبلية</a:t>
            </a:r>
            <a:endParaRPr sz="39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35"/>
          <p:cNvSpPr txBox="1">
            <a:spLocks noGrp="1"/>
          </p:cNvSpPr>
          <p:nvPr>
            <p:ph type="title" idx="2"/>
          </p:nvPr>
        </p:nvSpPr>
        <p:spPr>
          <a:xfrm>
            <a:off x="2919674" y="2827593"/>
            <a:ext cx="3304326" cy="84581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sz="6600" dirty="0">
                <a:solidFill>
                  <a:srgbClr val="2E2E2E"/>
                </a:solidFill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رابعاً</a:t>
            </a:r>
          </a:p>
        </p:txBody>
      </p:sp>
      <p:sp>
        <p:nvSpPr>
          <p:cNvPr id="336" name="Google Shape;336;p35"/>
          <p:cNvSpPr txBox="1">
            <a:spLocks noGrp="1"/>
          </p:cNvSpPr>
          <p:nvPr>
            <p:ph type="title"/>
          </p:nvPr>
        </p:nvSpPr>
        <p:spPr>
          <a:xfrm>
            <a:off x="3796788" y="971817"/>
            <a:ext cx="1550100" cy="141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/>
              <a:t>0</a:t>
            </a:r>
            <a:r>
              <a:rPr lang="ar-LB" dirty="0"/>
              <a:t>4</a:t>
            </a:r>
            <a:endParaRPr dirty="0"/>
          </a:p>
        </p:txBody>
      </p:sp>
      <p:sp>
        <p:nvSpPr>
          <p:cNvPr id="337" name="Google Shape;337;p35"/>
          <p:cNvSpPr txBox="1">
            <a:spLocks noGrp="1"/>
          </p:cNvSpPr>
          <p:nvPr>
            <p:ph type="subTitle" idx="1"/>
          </p:nvPr>
        </p:nvSpPr>
        <p:spPr>
          <a:xfrm rot="243">
            <a:off x="1353292" y="3761204"/>
            <a:ext cx="6437090" cy="458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lnSpc>
                <a:spcPct val="115000"/>
              </a:lnSpc>
              <a:buClr>
                <a:srgbClr val="2E2E2E"/>
              </a:buClr>
            </a:pPr>
            <a:r>
              <a:rPr lang="ar-LB" sz="2400" b="1" dirty="0"/>
              <a:t>التدريب والتوظيف للريادة</a:t>
            </a:r>
            <a:r>
              <a:rPr lang="ar-LB" sz="2400" b="1" dirty="0">
                <a:solidFill>
                  <a:srgbClr val="2E2E2E"/>
                </a:solidFill>
              </a:rPr>
              <a:t> </a:t>
            </a:r>
          </a:p>
        </p:txBody>
      </p:sp>
      <p:sp>
        <p:nvSpPr>
          <p:cNvPr id="338" name="Google Shape;338;p35"/>
          <p:cNvSpPr/>
          <p:nvPr/>
        </p:nvSpPr>
        <p:spPr>
          <a:xfrm>
            <a:off x="151600" y="2571751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9" name="Google Shape;339;p35"/>
          <p:cNvSpPr/>
          <p:nvPr/>
        </p:nvSpPr>
        <p:spPr>
          <a:xfrm>
            <a:off x="7649075" y="4105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0" name="Google Shape;340;p35"/>
          <p:cNvSpPr/>
          <p:nvPr/>
        </p:nvSpPr>
        <p:spPr>
          <a:xfrm>
            <a:off x="7535175" y="25216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40"/>
          <p:cNvSpPr/>
          <p:nvPr/>
        </p:nvSpPr>
        <p:spPr>
          <a:xfrm>
            <a:off x="8117725" y="1572450"/>
            <a:ext cx="1470900" cy="14709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89" name="Google Shape;389;p40"/>
          <p:cNvSpPr/>
          <p:nvPr/>
        </p:nvSpPr>
        <p:spPr>
          <a:xfrm>
            <a:off x="7495125" y="926925"/>
            <a:ext cx="750300" cy="7503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TextBox 10"/>
          <p:cNvSpPr txBox="1"/>
          <p:nvPr/>
        </p:nvSpPr>
        <p:spPr>
          <a:xfrm>
            <a:off x="246292" y="435077"/>
            <a:ext cx="7270955" cy="14568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28600" lvl="0" indent="-228600" algn="r" rtl="1">
              <a:lnSpc>
                <a:spcPct val="90000"/>
              </a:lnSpc>
              <a:spcBef>
                <a:spcPts val="1000"/>
              </a:spcBef>
              <a:buClrTx/>
              <a:buFont typeface="Arial" panose="020B0604020202020204" pitchFamily="34" charset="0"/>
              <a:buChar char="•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إن هدف إنشاء التدريب للريادة هو الحد من بطالة متخرجي التعليم المهني والتقني</a:t>
            </a:r>
            <a:r>
              <a:rPr lang="en-US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.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228600" lvl="0" indent="-228600" algn="r" rtl="1">
              <a:lnSpc>
                <a:spcPct val="90000"/>
              </a:lnSpc>
              <a:spcBef>
                <a:spcPts val="1000"/>
              </a:spcBef>
              <a:buClrTx/>
              <a:buFont typeface="Arial" panose="020B0604020202020204" pitchFamily="34" charset="0"/>
              <a:buChar char="•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ويعتبر</a:t>
            </a:r>
            <a:r>
              <a:rPr lang="ar-LB" sz="2000" b="1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 الريادي</a:t>
            </a: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 هو السبَاق للمباشرة بتأسيس مشروعه الخاص </a:t>
            </a:r>
            <a:r>
              <a:rPr lang="ar-EG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أ</a:t>
            </a: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و يقوم بعمل مميز في المجال الذي يعمل به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228600" lvl="0" indent="-228600" algn="r" rtl="1">
              <a:lnSpc>
                <a:spcPct val="90000"/>
              </a:lnSpc>
              <a:spcBef>
                <a:spcPts val="1000"/>
              </a:spcBef>
              <a:buClrTx/>
              <a:buFont typeface="Arial" panose="020B0604020202020204" pitchFamily="34" charset="0"/>
              <a:buChar char="•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واهم مميزاته: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-4431" y="1972192"/>
            <a:ext cx="3886200" cy="25801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r" rtl="1">
              <a:spcBef>
                <a:spcPts val="1000"/>
              </a:spcBef>
              <a:buClrTx/>
            </a:pPr>
            <a:r>
              <a:rPr lang="en-US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_</a:t>
            </a: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الاهتمام بالجودة والنوعية (إرضاء الزبائن)</a:t>
            </a:r>
            <a:endParaRPr lang="en-US" sz="2000" kern="1200" dirty="0">
              <a:solidFill>
                <a:prstClr val="black"/>
              </a:solidFill>
              <a:ea typeface="+mn-ea"/>
              <a:cs typeface="Arial" panose="020B0604020202020204" pitchFamily="34" charset="0"/>
            </a:endParaRPr>
          </a:p>
          <a:p>
            <a:pPr lvl="0" algn="r" rtl="1">
              <a:spcBef>
                <a:spcPts val="1000"/>
              </a:spcBef>
              <a:buClrTx/>
            </a:pPr>
            <a:r>
              <a:rPr lang="en-US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_</a:t>
            </a: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 استخدام الادوات والمعدات لتحسين الكفاءة</a:t>
            </a:r>
            <a:endParaRPr lang="en-US" sz="2000" kern="1200" dirty="0">
              <a:solidFill>
                <a:prstClr val="black"/>
              </a:solidFill>
              <a:ea typeface="+mn-ea"/>
              <a:cs typeface="Arial" panose="020B0604020202020204" pitchFamily="34" charset="0"/>
            </a:endParaRPr>
          </a:p>
          <a:p>
            <a:pPr lvl="0" algn="r" rtl="1">
              <a:spcBef>
                <a:spcPts val="1000"/>
              </a:spcBef>
              <a:buClrTx/>
            </a:pPr>
            <a:r>
              <a:rPr lang="en-US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_</a:t>
            </a: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 تحويل المشكلة الى فرصة</a:t>
            </a:r>
            <a:endParaRPr lang="en-US" sz="2000" kern="1200" dirty="0">
              <a:solidFill>
                <a:prstClr val="black"/>
              </a:solidFill>
              <a:ea typeface="+mn-ea"/>
              <a:cs typeface="Arial" panose="020B0604020202020204" pitchFamily="34" charset="0"/>
            </a:endParaRPr>
          </a:p>
          <a:p>
            <a:pPr lvl="0" algn="r" rtl="1">
              <a:spcBef>
                <a:spcPts val="1000"/>
              </a:spcBef>
              <a:buClrTx/>
            </a:pPr>
            <a:r>
              <a:rPr lang="en-US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_</a:t>
            </a: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 الثقة بالنفس ومواجهة التحديات</a:t>
            </a:r>
            <a:endParaRPr lang="en-US" sz="2000" kern="1200" dirty="0">
              <a:solidFill>
                <a:prstClr val="black"/>
              </a:solidFill>
              <a:ea typeface="+mn-ea"/>
              <a:cs typeface="Arial" panose="020B0604020202020204" pitchFamily="34" charset="0"/>
            </a:endParaRPr>
          </a:p>
          <a:p>
            <a:pPr lvl="0" algn="r" rtl="1">
              <a:spcBef>
                <a:spcPts val="1000"/>
              </a:spcBef>
              <a:buClrTx/>
            </a:pPr>
            <a:r>
              <a:rPr lang="en-US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_</a:t>
            </a: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 الجزم والحسم</a:t>
            </a:r>
            <a:endParaRPr lang="en-US" sz="2000" kern="1200" dirty="0">
              <a:solidFill>
                <a:prstClr val="black"/>
              </a:solidFill>
              <a:ea typeface="+mn-ea"/>
              <a:cs typeface="Arial" panose="020B0604020202020204" pitchFamily="34" charset="0"/>
            </a:endParaRPr>
          </a:p>
          <a:p>
            <a:pPr lvl="0" algn="r" rtl="1">
              <a:spcBef>
                <a:spcPts val="1000"/>
              </a:spcBef>
              <a:buClrTx/>
            </a:pPr>
            <a:r>
              <a:rPr lang="en-US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_</a:t>
            </a: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 توفير البيئة الملائمة للعمل.</a:t>
            </a:r>
            <a:endParaRPr lang="en-US" sz="2000" kern="1200" dirty="0">
              <a:solidFill>
                <a:prstClr val="black"/>
              </a:solidFill>
              <a:ea typeface="+mn-ea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859647" y="1972192"/>
            <a:ext cx="3657600" cy="2887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r" rtl="1">
              <a:spcBef>
                <a:spcPts val="1000"/>
              </a:spcBef>
              <a:buClrTx/>
            </a:pP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-الابتكار </a:t>
            </a:r>
            <a:endParaRPr lang="en-US" sz="2000" kern="1200" dirty="0">
              <a:solidFill>
                <a:prstClr val="black"/>
              </a:solidFill>
              <a:ea typeface="+mn-ea"/>
              <a:cs typeface="Arial" panose="020B0604020202020204" pitchFamily="34" charset="0"/>
            </a:endParaRPr>
          </a:p>
          <a:p>
            <a:pPr lvl="0" algn="r" rtl="1">
              <a:spcBef>
                <a:spcPts val="1000"/>
              </a:spcBef>
              <a:buClrTx/>
            </a:pP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– القدرة على تحمل المخاطر والصعوبات </a:t>
            </a:r>
            <a:endParaRPr lang="en-US" sz="2000" kern="1200" dirty="0">
              <a:solidFill>
                <a:prstClr val="black"/>
              </a:solidFill>
              <a:ea typeface="+mn-ea"/>
              <a:cs typeface="Arial" panose="020B0604020202020204" pitchFamily="34" charset="0"/>
            </a:endParaRPr>
          </a:p>
          <a:p>
            <a:pPr lvl="0" algn="r" rtl="1">
              <a:spcBef>
                <a:spcPts val="1000"/>
              </a:spcBef>
              <a:buClrTx/>
            </a:pP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– المبادرة</a:t>
            </a:r>
            <a:endParaRPr lang="en-US" sz="2000" kern="1200" dirty="0">
              <a:solidFill>
                <a:prstClr val="black"/>
              </a:solidFill>
              <a:ea typeface="+mn-ea"/>
              <a:cs typeface="Arial" panose="020B0604020202020204" pitchFamily="34" charset="0"/>
            </a:endParaRPr>
          </a:p>
          <a:p>
            <a:pPr lvl="0" algn="r" rtl="1">
              <a:spcBef>
                <a:spcPts val="1000"/>
              </a:spcBef>
              <a:buClrTx/>
            </a:pP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 – الاستفادة من الفرص المتاحة </a:t>
            </a:r>
            <a:endParaRPr lang="en-US" sz="2000" kern="1200" dirty="0">
              <a:solidFill>
                <a:prstClr val="black"/>
              </a:solidFill>
              <a:ea typeface="+mn-ea"/>
              <a:cs typeface="Arial" panose="020B0604020202020204" pitchFamily="34" charset="0"/>
            </a:endParaRPr>
          </a:p>
          <a:p>
            <a:pPr lvl="0" algn="r" rtl="1">
              <a:spcBef>
                <a:spcPts val="1000"/>
              </a:spcBef>
              <a:buClrTx/>
            </a:pP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– المثابرة</a:t>
            </a:r>
            <a:endParaRPr lang="en-US" sz="2000" kern="1200" dirty="0">
              <a:solidFill>
                <a:prstClr val="black"/>
              </a:solidFill>
              <a:ea typeface="+mn-ea"/>
              <a:cs typeface="Arial" panose="020B0604020202020204" pitchFamily="34" charset="0"/>
            </a:endParaRPr>
          </a:p>
          <a:p>
            <a:pPr lvl="0" algn="r" rtl="1">
              <a:spcBef>
                <a:spcPts val="1000"/>
              </a:spcBef>
              <a:buClrTx/>
            </a:pPr>
            <a:r>
              <a:rPr lang="en-US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_</a:t>
            </a:r>
            <a:r>
              <a:rPr lang="ar-LB" sz="2000" kern="1200" dirty="0">
                <a:solidFill>
                  <a:prstClr val="black"/>
                </a:solidFill>
                <a:ea typeface="+mn-ea"/>
                <a:cs typeface="Arial" panose="020B0604020202020204" pitchFamily="34" charset="0"/>
              </a:rPr>
              <a:t>تطوير الذات ومتابعة كل جديد عبر وسائل الاتصال وشبكات المعلومات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35"/>
          <p:cNvSpPr txBox="1">
            <a:spLocks noGrp="1"/>
          </p:cNvSpPr>
          <p:nvPr>
            <p:ph type="title" idx="2"/>
          </p:nvPr>
        </p:nvSpPr>
        <p:spPr>
          <a:xfrm>
            <a:off x="2919674" y="2827593"/>
            <a:ext cx="3304326" cy="84581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sz="66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خامساً</a:t>
            </a:r>
            <a:endParaRPr lang="ar-LB" sz="6600" dirty="0"/>
          </a:p>
        </p:txBody>
      </p:sp>
      <p:sp>
        <p:nvSpPr>
          <p:cNvPr id="336" name="Google Shape;336;p35"/>
          <p:cNvSpPr txBox="1">
            <a:spLocks noGrp="1"/>
          </p:cNvSpPr>
          <p:nvPr>
            <p:ph type="title"/>
          </p:nvPr>
        </p:nvSpPr>
        <p:spPr>
          <a:xfrm>
            <a:off x="3796788" y="971817"/>
            <a:ext cx="1550100" cy="141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/>
              <a:t>0</a:t>
            </a:r>
            <a:r>
              <a:rPr lang="en-US" dirty="0"/>
              <a:t>5</a:t>
            </a:r>
            <a:endParaRPr dirty="0"/>
          </a:p>
        </p:txBody>
      </p:sp>
      <p:sp>
        <p:nvSpPr>
          <p:cNvPr id="337" name="Google Shape;337;p35"/>
          <p:cNvSpPr txBox="1">
            <a:spLocks noGrp="1"/>
          </p:cNvSpPr>
          <p:nvPr>
            <p:ph type="subTitle" idx="1"/>
          </p:nvPr>
        </p:nvSpPr>
        <p:spPr>
          <a:xfrm rot="243">
            <a:off x="1353292" y="3761204"/>
            <a:ext cx="6437090" cy="458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/>
            <a:r>
              <a:rPr lang="ar-LB" sz="2400" b="1" dirty="0"/>
              <a:t>المؤهلات المهنية وأهميتها في تأمين الوظائف </a:t>
            </a:r>
          </a:p>
        </p:txBody>
      </p:sp>
      <p:sp>
        <p:nvSpPr>
          <p:cNvPr id="338" name="Google Shape;338;p35"/>
          <p:cNvSpPr/>
          <p:nvPr/>
        </p:nvSpPr>
        <p:spPr>
          <a:xfrm>
            <a:off x="151600" y="2571751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9" name="Google Shape;339;p35"/>
          <p:cNvSpPr/>
          <p:nvPr/>
        </p:nvSpPr>
        <p:spPr>
          <a:xfrm>
            <a:off x="7649075" y="4105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0" name="Google Shape;340;p35"/>
          <p:cNvSpPr/>
          <p:nvPr/>
        </p:nvSpPr>
        <p:spPr>
          <a:xfrm>
            <a:off x="7535175" y="25216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551661" y="847424"/>
            <a:ext cx="7856015" cy="35035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28600" lvl="0" indent="-228600" algn="r" rtl="1">
              <a:lnSpc>
                <a:spcPct val="90000"/>
              </a:lnSpc>
              <a:spcBef>
                <a:spcPts val="1000"/>
              </a:spcBef>
              <a:buClrTx/>
              <a:buFont typeface="Arial" panose="020B0604020202020204" pitchFamily="34" charset="0"/>
              <a:buChar char="•"/>
            </a:pPr>
            <a:r>
              <a:rPr lang="ar-LB" sz="2000" kern="1200" dirty="0">
                <a:solidFill>
                  <a:prstClr val="black"/>
                </a:solidFill>
                <a:latin typeface="+mn-lt"/>
                <a:ea typeface="+mn-ea"/>
                <a:cs typeface="Arial" panose="020B0604020202020204" pitchFamily="34" charset="0"/>
              </a:rPr>
              <a:t>إن إنشاء نظام وطني للمؤهلات المهنية القائم على الكفايات في التدريب والاختبار، يتيح ل</a:t>
            </a:r>
            <a:r>
              <a:rPr lang="ar-EG" sz="2000" kern="1200" dirty="0">
                <a:solidFill>
                  <a:prstClr val="black"/>
                </a:solidFill>
                <a:latin typeface="+mn-lt"/>
                <a:ea typeface="+mn-ea"/>
                <a:cs typeface="Arial" panose="020B0604020202020204" pitchFamily="34" charset="0"/>
              </a:rPr>
              <a:t>أ</a:t>
            </a:r>
            <a:r>
              <a:rPr lang="ar-LB" sz="2000" kern="1200" dirty="0">
                <a:solidFill>
                  <a:prstClr val="black"/>
                </a:solidFill>
                <a:latin typeface="+mn-lt"/>
                <a:ea typeface="+mn-ea"/>
                <a:cs typeface="Arial" panose="020B0604020202020204" pitchFamily="34" charset="0"/>
              </a:rPr>
              <a:t>صحاب العمل الاطلاع على مهارات خريجي التعليم المهني والتدريب التقني وجذبهم نحو توظيفهم . </a:t>
            </a:r>
            <a:endParaRPr lang="en-US" sz="2000" kern="1200" dirty="0">
              <a:solidFill>
                <a:prstClr val="black"/>
              </a:solidFill>
              <a:latin typeface="+mn-lt"/>
              <a:ea typeface="+mn-ea"/>
              <a:cs typeface="+mn-cs"/>
            </a:endParaRPr>
          </a:p>
          <a:p>
            <a:pPr marL="228600" lvl="0" indent="-228600" algn="r" rtl="1">
              <a:lnSpc>
                <a:spcPct val="90000"/>
              </a:lnSpc>
              <a:spcBef>
                <a:spcPts val="1000"/>
              </a:spcBef>
              <a:buClrTx/>
              <a:buFont typeface="Arial" panose="020B0604020202020204" pitchFamily="34" charset="0"/>
              <a:buChar char="•"/>
            </a:pPr>
            <a:r>
              <a:rPr lang="ar-LB" sz="2000" kern="1200" dirty="0">
                <a:solidFill>
                  <a:prstClr val="black"/>
                </a:solidFill>
                <a:latin typeface="+mn-lt"/>
                <a:ea typeface="+mn-ea"/>
                <a:cs typeface="Arial" panose="020B0604020202020204" pitchFamily="34" charset="0"/>
              </a:rPr>
              <a:t>تقوم ركائز المؤهلات المهنية على الآتي :</a:t>
            </a:r>
            <a:endParaRPr lang="en-US" sz="2000" kern="1200" dirty="0">
              <a:solidFill>
                <a:prstClr val="black"/>
              </a:solidFill>
              <a:latin typeface="+mn-lt"/>
              <a:ea typeface="+mn-ea"/>
              <a:cs typeface="Arial" panose="020B0604020202020204" pitchFamily="34" charset="0"/>
            </a:endParaRPr>
          </a:p>
          <a:p>
            <a:pPr marL="974725" lvl="0" indent="-233680" algn="r" rtl="1">
              <a:lnSpc>
                <a:spcPct val="150000"/>
              </a:lnSpc>
              <a:spcBef>
                <a:spcPts val="1000"/>
              </a:spcBef>
              <a:buClrTx/>
              <a:buFontTx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n-lt"/>
                <a:ea typeface="+mn-ea"/>
                <a:cs typeface="Arial" panose="020B0604020202020204" pitchFamily="34" charset="0"/>
              </a:rPr>
              <a:t>اعتماد نظام مؤهلات يتماشى مع المعايير الدولية </a:t>
            </a:r>
            <a:endParaRPr lang="en-US" sz="2000" kern="1200" dirty="0">
              <a:solidFill>
                <a:prstClr val="black"/>
              </a:solidFill>
              <a:latin typeface="+mn-lt"/>
              <a:ea typeface="+mn-ea"/>
              <a:cs typeface="+mn-cs"/>
            </a:endParaRPr>
          </a:p>
          <a:p>
            <a:pPr marL="974725" lvl="0" indent="-233680" algn="r" rtl="1">
              <a:lnSpc>
                <a:spcPct val="150000"/>
              </a:lnSpc>
              <a:spcBef>
                <a:spcPts val="1000"/>
              </a:spcBef>
              <a:buClrTx/>
              <a:buFontTx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n-lt"/>
                <a:ea typeface="+mn-ea"/>
                <a:cs typeface="Arial" panose="020B0604020202020204" pitchFamily="34" charset="0"/>
              </a:rPr>
              <a:t>منح استقلالية لقسم المناهج و</a:t>
            </a:r>
            <a:r>
              <a:rPr lang="ar-EG" sz="2000" kern="1200" dirty="0">
                <a:solidFill>
                  <a:prstClr val="black"/>
                </a:solidFill>
                <a:latin typeface="+mn-lt"/>
                <a:ea typeface="+mn-ea"/>
                <a:cs typeface="Arial" panose="020B0604020202020204" pitchFamily="34" charset="0"/>
              </a:rPr>
              <a:t>أ</a:t>
            </a:r>
            <a:r>
              <a:rPr lang="ar-LB" sz="2000" kern="1200" dirty="0">
                <a:solidFill>
                  <a:prstClr val="black"/>
                </a:solidFill>
                <a:latin typeface="+mn-lt"/>
                <a:ea typeface="+mn-ea"/>
                <a:cs typeface="Arial" panose="020B0604020202020204" pitchFamily="34" charset="0"/>
              </a:rPr>
              <a:t>ساليب التعليم </a:t>
            </a:r>
            <a:endParaRPr lang="en-US" sz="2000" kern="1200" dirty="0">
              <a:solidFill>
                <a:prstClr val="black"/>
              </a:solidFill>
              <a:latin typeface="+mn-lt"/>
              <a:ea typeface="+mn-ea"/>
              <a:cs typeface="+mn-cs"/>
            </a:endParaRPr>
          </a:p>
          <a:p>
            <a:pPr marL="974725" lvl="0" indent="-233680" algn="r" rtl="1">
              <a:lnSpc>
                <a:spcPct val="150000"/>
              </a:lnSpc>
              <a:spcBef>
                <a:spcPts val="1000"/>
              </a:spcBef>
              <a:buClrTx/>
              <a:buFontTx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n-lt"/>
                <a:ea typeface="+mn-ea"/>
                <a:cs typeface="Arial" panose="020B0604020202020204" pitchFamily="34" charset="0"/>
              </a:rPr>
              <a:t>إنشاء مجالس المهارات القطاعية </a:t>
            </a:r>
            <a:r>
              <a:rPr lang="en-US" sz="2000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	</a:t>
            </a:r>
          </a:p>
          <a:p>
            <a:pPr marL="228600" lvl="0" indent="-228600" algn="r" rtl="1">
              <a:lnSpc>
                <a:spcPct val="90000"/>
              </a:lnSpc>
              <a:spcBef>
                <a:spcPts val="1000"/>
              </a:spcBef>
              <a:buClrTx/>
              <a:buFont typeface="Arial" panose="020B0604020202020204" pitchFamily="34" charset="0"/>
              <a:buChar char="•"/>
            </a:pPr>
            <a:endParaRPr lang="en-US" sz="2000" kern="1200" dirty="0">
              <a:solidFill>
                <a:prstClr val="black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35"/>
          <p:cNvSpPr txBox="1">
            <a:spLocks noGrp="1"/>
          </p:cNvSpPr>
          <p:nvPr>
            <p:ph type="title" idx="2"/>
          </p:nvPr>
        </p:nvSpPr>
        <p:spPr>
          <a:xfrm>
            <a:off x="2919674" y="2827593"/>
            <a:ext cx="3304326" cy="84581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sz="66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سادساً</a:t>
            </a:r>
            <a:endParaRPr lang="ar-LB" sz="6600" dirty="0"/>
          </a:p>
        </p:txBody>
      </p:sp>
      <p:sp>
        <p:nvSpPr>
          <p:cNvPr id="336" name="Google Shape;336;p35"/>
          <p:cNvSpPr txBox="1">
            <a:spLocks noGrp="1"/>
          </p:cNvSpPr>
          <p:nvPr>
            <p:ph type="title"/>
          </p:nvPr>
        </p:nvSpPr>
        <p:spPr>
          <a:xfrm>
            <a:off x="3796788" y="971817"/>
            <a:ext cx="1550100" cy="141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/>
              <a:t>06</a:t>
            </a:r>
            <a:endParaRPr dirty="0"/>
          </a:p>
        </p:txBody>
      </p:sp>
      <p:sp>
        <p:nvSpPr>
          <p:cNvPr id="337" name="Google Shape;337;p35"/>
          <p:cNvSpPr txBox="1">
            <a:spLocks noGrp="1"/>
          </p:cNvSpPr>
          <p:nvPr>
            <p:ph type="subTitle" idx="1"/>
          </p:nvPr>
        </p:nvSpPr>
        <p:spPr>
          <a:xfrm rot="243">
            <a:off x="1353292" y="3761204"/>
            <a:ext cx="6437090" cy="458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indent="0"/>
            <a:r>
              <a:rPr lang="ar-LB" sz="2400" b="1" dirty="0"/>
              <a:t>السياسات العامة في تسهيل عمليتي التوظيف والتدريب </a:t>
            </a:r>
          </a:p>
          <a:p>
            <a:pPr marL="0" lvl="0" indent="0"/>
            <a:r>
              <a:rPr lang="ar-LB" sz="2400" b="1" dirty="0"/>
              <a:t> </a:t>
            </a:r>
          </a:p>
        </p:txBody>
      </p:sp>
      <p:sp>
        <p:nvSpPr>
          <p:cNvPr id="338" name="Google Shape;338;p35"/>
          <p:cNvSpPr/>
          <p:nvPr/>
        </p:nvSpPr>
        <p:spPr>
          <a:xfrm>
            <a:off x="151600" y="2571751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9" name="Google Shape;339;p35"/>
          <p:cNvSpPr/>
          <p:nvPr/>
        </p:nvSpPr>
        <p:spPr>
          <a:xfrm>
            <a:off x="7649075" y="4105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0" name="Google Shape;340;p35"/>
          <p:cNvSpPr/>
          <p:nvPr/>
        </p:nvSpPr>
        <p:spPr>
          <a:xfrm>
            <a:off x="7535175" y="25216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798758" y="1227316"/>
            <a:ext cx="7634177" cy="34942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lvl="0" indent="-171450" algn="r" rtl="1">
              <a:lnSpc>
                <a:spcPct val="90000"/>
              </a:lnSpc>
              <a:spcBef>
                <a:spcPts val="1000"/>
              </a:spcBef>
              <a:buClrTx/>
              <a:buFont typeface="Arial" panose="020B0604020202020204" pitchFamily="34" charset="0"/>
              <a:buChar char="•"/>
            </a:pPr>
            <a:r>
              <a:rPr lang="ar-LB" sz="18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تحقيقاً لأهدافها في تطوير تشريعات العمل في الدول العربية والوصول إلى مستويات متماثلة تقدمت منظمة العمل العربية بمعايير جديدة حول أنماط العمل وتضمنت الآتي:</a:t>
            </a:r>
          </a:p>
          <a:p>
            <a:pPr marL="803275" lvl="0" indent="-228600" algn="r" rtl="1">
              <a:lnSpc>
                <a:spcPct val="150000"/>
              </a:lnSpc>
              <a:spcBef>
                <a:spcPts val="1000"/>
              </a:spcBef>
              <a:buClrTx/>
              <a:buFont typeface="Calibri" panose="020F0502020204030204" pitchFamily="34" charset="0"/>
              <a:buChar char="–"/>
            </a:pPr>
            <a:r>
              <a:rPr lang="ar-LB" sz="18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العمل عبر المنصات الرقمية </a:t>
            </a:r>
          </a:p>
          <a:p>
            <a:pPr marL="803275" lvl="0" indent="-228600" algn="r" rtl="1">
              <a:lnSpc>
                <a:spcPct val="150000"/>
              </a:lnSpc>
              <a:spcBef>
                <a:spcPts val="1000"/>
              </a:spcBef>
              <a:buClrTx/>
              <a:buFont typeface="Calibri" panose="020F0502020204030204" pitchFamily="34" charset="0"/>
              <a:buChar char="–"/>
            </a:pPr>
            <a:r>
              <a:rPr lang="ar-LB" sz="18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العمل لبعض الوقت أو العمل الجزئي</a:t>
            </a:r>
          </a:p>
          <a:p>
            <a:pPr marL="803275" lvl="0" indent="-228600" algn="r" rtl="1">
              <a:lnSpc>
                <a:spcPct val="150000"/>
              </a:lnSpc>
              <a:spcBef>
                <a:spcPts val="1000"/>
              </a:spcBef>
              <a:buClrTx/>
              <a:buFont typeface="Calibri" panose="020F0502020204030204" pitchFamily="34" charset="0"/>
              <a:buChar char="–"/>
            </a:pPr>
            <a:r>
              <a:rPr lang="ar-LB" sz="18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العمل بنظام أوقات العمل المرنة </a:t>
            </a:r>
          </a:p>
          <a:p>
            <a:pPr marL="803275" lvl="0" indent="-228600" algn="r" rtl="1">
              <a:lnSpc>
                <a:spcPct val="150000"/>
              </a:lnSpc>
              <a:spcBef>
                <a:spcPts val="1000"/>
              </a:spcBef>
              <a:buClrTx/>
              <a:buFont typeface="Calibri" panose="020F0502020204030204" pitchFamily="34" charset="0"/>
              <a:buChar char="–"/>
            </a:pPr>
            <a:r>
              <a:rPr lang="ar-LB" sz="18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العمل عن بعد </a:t>
            </a:r>
          </a:p>
          <a:p>
            <a:pPr marL="803275" lvl="0" indent="-228600" algn="r" rtl="1">
              <a:lnSpc>
                <a:spcPct val="150000"/>
              </a:lnSpc>
              <a:spcBef>
                <a:spcPts val="1000"/>
              </a:spcBef>
              <a:buClrTx/>
              <a:buFont typeface="Calibri" panose="020F0502020204030204" pitchFamily="34" charset="0"/>
              <a:buChar char="–"/>
            </a:pPr>
            <a:r>
              <a:rPr lang="ar-LB" sz="18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العمل الحر</a:t>
            </a:r>
          </a:p>
          <a:p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5088193" y="449825"/>
            <a:ext cx="278007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1" algn="r" rtl="1"/>
            <a:r>
              <a:rPr lang="en-US" sz="2400" b="1" kern="1200" dirty="0">
                <a:solidFill>
                  <a:prstClr val="black"/>
                </a:solidFill>
                <a:latin typeface="Calibri" panose="020F0502020204030204"/>
                <a:cs typeface="Arial" panose="020B0604020202020204" pitchFamily="34" charset="0"/>
              </a:rPr>
              <a:t> .1</a:t>
            </a:r>
            <a:r>
              <a:rPr lang="ar-LB" sz="2400" b="1" kern="1200" dirty="0">
                <a:solidFill>
                  <a:prstClr val="black"/>
                </a:solidFill>
                <a:latin typeface="Calibri" panose="020F0502020204030204"/>
                <a:cs typeface="Arial" panose="020B0604020202020204" pitchFamily="34" charset="0"/>
              </a:rPr>
              <a:t>منظمة العمل العربية </a:t>
            </a:r>
            <a:r>
              <a:rPr lang="en-US" sz="2400" b="1" kern="1200" dirty="0">
                <a:solidFill>
                  <a:prstClr val="black"/>
                </a:solidFill>
                <a:latin typeface="Calibri" panose="020F0502020204030204"/>
                <a:cs typeface="Arial" panose="020B0604020202020204" pitchFamily="34" charset="0"/>
              </a:rPr>
              <a:t>:</a:t>
            </a:r>
            <a:endParaRPr lang="en-US" sz="2400" b="1" kern="1200" dirty="0">
              <a:solidFill>
                <a:prstClr val="black"/>
              </a:solidFill>
              <a:latin typeface="Calibri" panose="020F0502020204030204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p38"/>
          <p:cNvSpPr txBox="1">
            <a:spLocks noGrp="1"/>
          </p:cNvSpPr>
          <p:nvPr>
            <p:ph type="subTitle" idx="1"/>
          </p:nvPr>
        </p:nvSpPr>
        <p:spPr>
          <a:xfrm>
            <a:off x="649282" y="1030654"/>
            <a:ext cx="7565203" cy="3768057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342900" lvl="0" indent="-342900" algn="r" rtl="1">
              <a:lnSpc>
                <a:spcPct val="90000"/>
              </a:lnSpc>
              <a:spcBef>
                <a:spcPts val="1000"/>
              </a:spcBef>
              <a:buClrTx/>
              <a:buSzTx/>
              <a:buFont typeface="Arial" panose="020B0604020202020204" pitchFamily="34" charset="0"/>
              <a:buChar char="•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و</a:t>
            </a:r>
            <a:r>
              <a:rPr lang="ar-EG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أ</a:t>
            </a: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وصت </a:t>
            </a:r>
            <a:r>
              <a:rPr lang="ar-EG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أ</a:t>
            </a: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ن تنطبق التشريعات لل</a:t>
            </a:r>
            <a:r>
              <a:rPr lang="ar-EG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أ</a:t>
            </a: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عمال المذكورة مع السياسة العامة </a:t>
            </a:r>
            <a:r>
              <a:rPr lang="ar-LB" sz="2000" dirty="0">
                <a:latin typeface="+mj-lt"/>
              </a:rPr>
              <a:t>وفقا</a:t>
            </a:r>
            <a:r>
              <a:rPr lang="ar-EG" sz="2000" dirty="0">
                <a:latin typeface="+mj-lt"/>
              </a:rPr>
              <a:t>ً</a:t>
            </a: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 لما يلي :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1254125" lvl="0" indent="-342900" algn="r" rtl="1">
              <a:spcBef>
                <a:spcPts val="1000"/>
              </a:spcBef>
              <a:buClrTx/>
              <a:buSzTx/>
              <a:buFont typeface="Arial" panose="020B060402020202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تنظيم علاقات العمل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1254125" lvl="0" indent="-342900" algn="r" rtl="1">
              <a:spcBef>
                <a:spcPts val="1000"/>
              </a:spcBef>
              <a:buClrTx/>
              <a:buSzTx/>
              <a:buFont typeface="Arial" panose="020B060402020202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الحماية الاجتماعية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1254125" lvl="0" indent="-342900" algn="r" rtl="1">
              <a:spcBef>
                <a:spcPts val="1000"/>
              </a:spcBef>
              <a:buClrTx/>
              <a:buSzTx/>
              <a:buFont typeface="Arial" panose="020B060402020202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بيئة العمل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1254125" lvl="0" indent="-342900" algn="r" rtl="1">
              <a:spcBef>
                <a:spcPts val="1000"/>
              </a:spcBef>
              <a:buClrTx/>
              <a:buSzTx/>
              <a:buFont typeface="Arial" panose="020B060402020202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حق التنظيم والمفاوضة الجماعية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1254125" lvl="0" indent="-342900" algn="r" rtl="1">
              <a:spcBef>
                <a:spcPts val="1000"/>
              </a:spcBef>
              <a:buClrTx/>
              <a:buSzTx/>
              <a:buFont typeface="Arial" panose="020B060402020202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حماية الاجور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1254125" lvl="0" indent="-342900" algn="r" rtl="1">
              <a:spcBef>
                <a:spcPts val="1000"/>
              </a:spcBef>
              <a:buClrTx/>
              <a:buSzTx/>
              <a:buFont typeface="Arial" panose="020B060402020202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المساواة ومنع التمييز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1254125" lvl="0" indent="-342900" algn="r" rtl="1">
              <a:spcBef>
                <a:spcPts val="1000"/>
              </a:spcBef>
              <a:buClrTx/>
              <a:buSzTx/>
              <a:buFont typeface="Arial" panose="020B060402020202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تفتيش العمل 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47088" y="712388"/>
            <a:ext cx="7913454" cy="45847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lvl="1" algn="r" rtl="1">
              <a:lnSpc>
                <a:spcPct val="90000"/>
              </a:lnSpc>
              <a:spcBef>
                <a:spcPts val="500"/>
              </a:spcBef>
              <a:buClrTx/>
            </a:pPr>
            <a:r>
              <a:rPr lang="ar-LB" sz="1800" b="1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أ – الهدف العام : </a:t>
            </a:r>
            <a:endParaRPr lang="en-US" sz="1800" b="1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973455" lvl="1" indent="-228600" algn="r" rtl="1">
              <a:lnSpc>
                <a:spcPct val="150000"/>
              </a:lnSpc>
              <a:spcBef>
                <a:spcPts val="500"/>
              </a:spcBef>
              <a:buClrTx/>
              <a:buFont typeface="Arial" panose="020B0604020202020204" pitchFamily="34" charset="0"/>
              <a:buChar char="•"/>
            </a:pP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مواكبة للتطورات الحاصلة في عصر العولمة على مستويات التجارة والصناعة والتطورات التكنولوجية الفائقة السرعة</a:t>
            </a:r>
            <a:r>
              <a:rPr lang="en-US" sz="1800" kern="1200" dirty="0">
                <a:solidFill>
                  <a:prstClr val="black"/>
                </a:solidFill>
                <a:latin typeface="+mj-lt"/>
                <a:ea typeface="+mn-ea"/>
                <a:cs typeface="+mn-cs"/>
              </a:rPr>
              <a:t> </a:t>
            </a:r>
          </a:p>
          <a:p>
            <a:pPr marL="973455" lvl="1" indent="-228600" algn="r" rtl="1">
              <a:lnSpc>
                <a:spcPct val="150000"/>
              </a:lnSpc>
              <a:spcBef>
                <a:spcPts val="500"/>
              </a:spcBef>
              <a:buClrTx/>
              <a:buFont typeface="Arial" panose="020B0604020202020204" pitchFamily="34" charset="0"/>
              <a:buChar char="•"/>
            </a:pP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زيادة الحاجة إلى نظم تدريب تتسم بالمرونة والقدرة على التجاوب مع المتطلبات الجديدة للتطور</a:t>
            </a:r>
            <a:endParaRPr lang="en-US" sz="18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973455" lvl="1" indent="-228600" algn="r" rtl="1">
              <a:lnSpc>
                <a:spcPct val="150000"/>
              </a:lnSpc>
              <a:spcBef>
                <a:spcPts val="500"/>
              </a:spcBef>
              <a:buClrTx/>
              <a:buFont typeface="Arial" panose="020B0604020202020204" pitchFamily="34" charset="0"/>
              <a:buChar char="•"/>
            </a:pP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ضرورة توافر معلومات للمساعدة في وضع سياسات  لتطوير الموارد البشرية والحاجة إلى مؤهلات جديدة </a:t>
            </a:r>
            <a:endParaRPr lang="en-US" sz="18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973455" lvl="1" indent="-228600" algn="r" rtl="1">
              <a:lnSpc>
                <a:spcPct val="150000"/>
              </a:lnSpc>
              <a:spcBef>
                <a:spcPts val="500"/>
              </a:spcBef>
              <a:buClrTx/>
              <a:buFont typeface="Arial" panose="020B0604020202020204" pitchFamily="34" charset="0"/>
              <a:buChar char="•"/>
            </a:pP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تقديم البدائل المستقبلية لمتخذي القرار بعد تزويده بالمعلومات الموثوقة التي تساعد على تصميم السياسات ووضع الخطط التطويرية </a:t>
            </a:r>
            <a:endParaRPr lang="en-US" sz="18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457200" lvl="1" algn="r" rtl="1">
              <a:lnSpc>
                <a:spcPct val="150000"/>
              </a:lnSpc>
              <a:spcBef>
                <a:spcPts val="500"/>
              </a:spcBef>
              <a:buClrTx/>
            </a:pPr>
            <a:r>
              <a:rPr lang="ar-LB" sz="1800" b="1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ب – الجهات المعنية بمرصد المهن (وزارات ومؤسسات)</a:t>
            </a:r>
          </a:p>
          <a:p>
            <a:endParaRPr lang="en-US" sz="1200" dirty="0"/>
          </a:p>
        </p:txBody>
      </p:sp>
      <p:sp>
        <p:nvSpPr>
          <p:cNvPr id="3" name="TextBox 2"/>
          <p:cNvSpPr txBox="1"/>
          <p:nvPr/>
        </p:nvSpPr>
        <p:spPr>
          <a:xfrm>
            <a:off x="1452716" y="132735"/>
            <a:ext cx="63344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2" algn="r" rtl="1"/>
            <a:r>
              <a:rPr lang="ar-LB" sz="2400" b="1" kern="1200" dirty="0">
                <a:solidFill>
                  <a:prstClr val="black"/>
                </a:solidFill>
                <a:latin typeface="Calibri" panose="020F0502020204030204"/>
                <a:cs typeface="Arial" panose="020B0604020202020204" pitchFamily="34" charset="0"/>
              </a:rPr>
              <a:t>2. إنشاء نظام معلومات الموارد البشرية ( مرصد المهنة ) </a:t>
            </a:r>
            <a:endParaRPr lang="en-US" sz="2400" b="1" kern="1200" dirty="0">
              <a:solidFill>
                <a:prstClr val="black"/>
              </a:solidFill>
              <a:latin typeface="Calibri" panose="020F0502020204030204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788094" y="346587"/>
            <a:ext cx="7913454" cy="4713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lvl="1" algn="r" rtl="1">
              <a:lnSpc>
                <a:spcPct val="90000"/>
              </a:lnSpc>
              <a:spcBef>
                <a:spcPts val="500"/>
              </a:spcBef>
              <a:buClrTx/>
            </a:pPr>
            <a:r>
              <a:rPr lang="ar-LB" sz="1800" b="1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ج – جانب الطلب على الموارد البشرية</a:t>
            </a:r>
            <a:r>
              <a:rPr lang="en-US" sz="1800" b="1" kern="1200" dirty="0">
                <a:solidFill>
                  <a:prstClr val="black"/>
                </a:solidFill>
                <a:latin typeface="+mj-lt"/>
                <a:ea typeface="+mn-ea"/>
                <a:cs typeface="+mn-cs"/>
              </a:rPr>
              <a:t>:</a:t>
            </a:r>
          </a:p>
          <a:p>
            <a:pPr marL="685800" lvl="1" indent="-228600" algn="r" rtl="1">
              <a:lnSpc>
                <a:spcPct val="150000"/>
              </a:lnSpc>
              <a:spcBef>
                <a:spcPts val="500"/>
              </a:spcBef>
              <a:buClrTx/>
              <a:buFont typeface="Calibri" panose="020F0502020204030204" pitchFamily="34" charset="0"/>
              <a:buChar char="‒"/>
            </a:pPr>
            <a:r>
              <a:rPr lang="ar-LB" sz="16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متطلبات ملء الشواغر بفعل التقاعد والوفاة وترك العمل</a:t>
            </a:r>
            <a:r>
              <a:rPr lang="fr-FR" sz="16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+mn-cs"/>
              </a:rPr>
              <a:t>.</a:t>
            </a:r>
            <a:endParaRPr lang="en-US" sz="1600" kern="1200" dirty="0">
              <a:solidFill>
                <a:prstClr val="black"/>
              </a:solidFill>
              <a:latin typeface="Calibri" panose="020F0502020204030204"/>
              <a:ea typeface="+mn-ea"/>
              <a:cs typeface="+mn-cs"/>
            </a:endParaRPr>
          </a:p>
          <a:p>
            <a:pPr marL="685800" lvl="1" indent="-228600" algn="r" rtl="1">
              <a:lnSpc>
                <a:spcPct val="150000"/>
              </a:lnSpc>
              <a:spcBef>
                <a:spcPts val="500"/>
              </a:spcBef>
              <a:buClrTx/>
              <a:buFont typeface="Calibri" panose="020F0502020204030204" pitchFamily="34" charset="0"/>
              <a:buChar char="‒"/>
            </a:pPr>
            <a:r>
              <a:rPr lang="ar-LB" sz="16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متطلبات تطوير المؤسسات واستحداث مؤسسات عمل جديدة</a:t>
            </a:r>
            <a:r>
              <a:rPr lang="fr-FR" sz="16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+mn-cs"/>
              </a:rPr>
              <a:t>.</a:t>
            </a:r>
            <a:endParaRPr lang="ar-LB" sz="1600" kern="1200" dirty="0">
              <a:solidFill>
                <a:prstClr val="black"/>
              </a:solidFill>
              <a:latin typeface="Calibri" panose="020F0502020204030204"/>
              <a:ea typeface="+mn-ea"/>
              <a:cs typeface="Arial" panose="020B0604020202020204" pitchFamily="34" charset="0"/>
            </a:endParaRPr>
          </a:p>
          <a:p>
            <a:pPr marL="457200" lvl="1" algn="r" rtl="1">
              <a:lnSpc>
                <a:spcPct val="90000"/>
              </a:lnSpc>
              <a:spcBef>
                <a:spcPts val="500"/>
              </a:spcBef>
              <a:buClrTx/>
            </a:pPr>
            <a:r>
              <a:rPr lang="ar-LB" sz="1800" b="1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د – جانب العرض من الموارد البشرية</a:t>
            </a:r>
            <a:r>
              <a:rPr lang="en-US" sz="1800" b="1" kern="1200" dirty="0">
                <a:solidFill>
                  <a:prstClr val="black"/>
                </a:solidFill>
                <a:latin typeface="+mj-lt"/>
                <a:ea typeface="+mn-ea"/>
                <a:cs typeface="+mn-cs"/>
              </a:rPr>
              <a:t>:</a:t>
            </a:r>
            <a:endParaRPr lang="ar-LB" sz="1800" b="1" kern="1200" dirty="0">
              <a:solidFill>
                <a:prstClr val="black"/>
              </a:solidFill>
              <a:latin typeface="+mj-lt"/>
              <a:ea typeface="+mn-ea"/>
              <a:cs typeface="Arial" panose="020B0604020202020204" pitchFamily="34" charset="0"/>
            </a:endParaRPr>
          </a:p>
          <a:p>
            <a:pPr marL="685800" lvl="1" indent="-228600" algn="r" rtl="1">
              <a:lnSpc>
                <a:spcPct val="150000"/>
              </a:lnSpc>
              <a:spcBef>
                <a:spcPts val="500"/>
              </a:spcBef>
              <a:buClrTx/>
              <a:buFont typeface="Calibri" panose="020F0502020204030204" pitchFamily="34" charset="0"/>
              <a:buChar char="‒"/>
            </a:pPr>
            <a:r>
              <a:rPr lang="ar-LB" sz="16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مخرجات التعليم النظامي بمراحله ومستوياته وأنواعه المختلفة بما في ذلك التعليم الأساسي والثانوي والجامعي</a:t>
            </a:r>
            <a:endParaRPr lang="en-US" sz="1600" kern="1200" dirty="0">
              <a:solidFill>
                <a:prstClr val="black"/>
              </a:solidFill>
              <a:latin typeface="Calibri" panose="020F0502020204030204"/>
              <a:ea typeface="+mn-ea"/>
              <a:cs typeface="+mn-cs"/>
            </a:endParaRPr>
          </a:p>
          <a:p>
            <a:pPr marL="685800" lvl="1" indent="-228600" algn="r" rtl="1">
              <a:lnSpc>
                <a:spcPct val="150000"/>
              </a:lnSpc>
              <a:spcBef>
                <a:spcPts val="500"/>
              </a:spcBef>
              <a:buClrTx/>
              <a:buFont typeface="Calibri" panose="020F0502020204030204" pitchFamily="34" charset="0"/>
              <a:buChar char="‒"/>
            </a:pPr>
            <a:r>
              <a:rPr lang="ar-LB" sz="16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مخرجات التعليم والتدريب المهني والتقني النظامي </a:t>
            </a:r>
          </a:p>
          <a:p>
            <a:pPr marL="685800" lvl="1" indent="-228600" algn="r" rtl="1">
              <a:lnSpc>
                <a:spcPct val="150000"/>
              </a:lnSpc>
              <a:spcBef>
                <a:spcPts val="500"/>
              </a:spcBef>
              <a:buClrTx/>
              <a:buFont typeface="Calibri" panose="020F0502020204030204" pitchFamily="34" charset="0"/>
              <a:buChar char="‒"/>
            </a:pPr>
            <a:r>
              <a:rPr lang="ar-LB" sz="16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العمالة العائدة من الخارج</a:t>
            </a:r>
          </a:p>
          <a:p>
            <a:pPr marL="685800" lvl="1" indent="-228600" algn="r" rtl="1">
              <a:lnSpc>
                <a:spcPct val="150000"/>
              </a:lnSpc>
              <a:spcBef>
                <a:spcPts val="500"/>
              </a:spcBef>
              <a:buClrTx/>
              <a:buFont typeface="Calibri" panose="020F0502020204030204" pitchFamily="34" charset="0"/>
              <a:buChar char="‒"/>
            </a:pPr>
            <a:r>
              <a:rPr lang="ar-LB" sz="16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العمالة العائدة إلى العمل بعد التوقف لأسباب خاصة بما فيها النساء.</a:t>
            </a:r>
          </a:p>
          <a:p>
            <a:pPr marL="457200" lvl="1" algn="r" rtl="1">
              <a:lnSpc>
                <a:spcPct val="90000"/>
              </a:lnSpc>
              <a:spcBef>
                <a:spcPts val="500"/>
              </a:spcBef>
              <a:buClrTx/>
            </a:pPr>
            <a:r>
              <a:rPr lang="ar-LB" sz="1800" b="1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هـ - الروابط والقنوات بين جانبي العرض والطلب للموارد البشرية</a:t>
            </a:r>
            <a:r>
              <a:rPr lang="en-US" sz="1800" b="1" kern="1200" dirty="0">
                <a:solidFill>
                  <a:prstClr val="black"/>
                </a:solidFill>
                <a:latin typeface="+mj-lt"/>
                <a:ea typeface="+mn-ea"/>
                <a:cs typeface="+mn-cs"/>
              </a:rPr>
              <a:t>: </a:t>
            </a:r>
          </a:p>
          <a:p>
            <a:pPr marL="457200" lvl="1" algn="r" rtl="1">
              <a:lnSpc>
                <a:spcPct val="150000"/>
              </a:lnSpc>
              <a:spcBef>
                <a:spcPts val="500"/>
              </a:spcBef>
              <a:buClrTx/>
            </a:pPr>
            <a:r>
              <a:rPr lang="en-US" sz="24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+mn-cs"/>
              </a:rPr>
              <a:t> </a:t>
            </a:r>
            <a:r>
              <a:rPr lang="fr-FR" sz="24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+mn-cs"/>
              </a:rPr>
              <a:t>-</a:t>
            </a:r>
            <a:r>
              <a:rPr lang="ar-LB" sz="16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خدمات التوظيف العام (مطابقة الوظائف ومعرفة النقص في العرض والطلب)</a:t>
            </a:r>
            <a:endParaRPr lang="en-US" sz="16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457200" lvl="1" algn="r" rtl="1">
              <a:lnSpc>
                <a:spcPct val="150000"/>
              </a:lnSpc>
              <a:spcBef>
                <a:spcPts val="500"/>
              </a:spcBef>
              <a:buClrTx/>
            </a:pPr>
            <a:r>
              <a:rPr lang="fr-FR" sz="1600" kern="1200" dirty="0">
                <a:solidFill>
                  <a:prstClr val="black"/>
                </a:solidFill>
                <a:latin typeface="+mj-lt"/>
                <a:ea typeface="+mn-ea"/>
                <a:cs typeface="+mn-cs"/>
              </a:rPr>
              <a:t>-</a:t>
            </a:r>
            <a:r>
              <a:rPr lang="ar-LB" sz="16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التصنيف والترميز المهني واعتماد المعايير المهنية في تصنيف المهن وتوصيفها</a:t>
            </a:r>
            <a:r>
              <a:rPr lang="fr-FR" sz="1600" kern="1200" dirty="0">
                <a:solidFill>
                  <a:prstClr val="black"/>
                </a:solidFill>
                <a:latin typeface="+mj-lt"/>
                <a:ea typeface="+mn-ea"/>
                <a:cs typeface="+mn-cs"/>
              </a:rPr>
              <a:t>.</a:t>
            </a:r>
            <a:endParaRPr lang="en-US" sz="16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35"/>
          <p:cNvSpPr txBox="1">
            <a:spLocks noGrp="1"/>
          </p:cNvSpPr>
          <p:nvPr>
            <p:ph type="title" idx="2"/>
          </p:nvPr>
        </p:nvSpPr>
        <p:spPr>
          <a:xfrm>
            <a:off x="2919674" y="2827593"/>
            <a:ext cx="3304326" cy="84581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sz="66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سابعاً</a:t>
            </a:r>
            <a:endParaRPr lang="ar-LB" sz="6600" dirty="0"/>
          </a:p>
        </p:txBody>
      </p:sp>
      <p:sp>
        <p:nvSpPr>
          <p:cNvPr id="336" name="Google Shape;336;p35"/>
          <p:cNvSpPr txBox="1">
            <a:spLocks noGrp="1"/>
          </p:cNvSpPr>
          <p:nvPr>
            <p:ph type="title"/>
          </p:nvPr>
        </p:nvSpPr>
        <p:spPr>
          <a:xfrm>
            <a:off x="3796788" y="971817"/>
            <a:ext cx="1550100" cy="141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/>
              <a:t>0</a:t>
            </a:r>
            <a:r>
              <a:rPr lang="ar-LB" dirty="0"/>
              <a:t>7</a:t>
            </a:r>
            <a:endParaRPr dirty="0"/>
          </a:p>
        </p:txBody>
      </p:sp>
      <p:sp>
        <p:nvSpPr>
          <p:cNvPr id="337" name="Google Shape;337;p35"/>
          <p:cNvSpPr txBox="1">
            <a:spLocks noGrp="1"/>
          </p:cNvSpPr>
          <p:nvPr>
            <p:ph type="subTitle" idx="1"/>
          </p:nvPr>
        </p:nvSpPr>
        <p:spPr>
          <a:xfrm rot="243">
            <a:off x="1353292" y="3761204"/>
            <a:ext cx="6437090" cy="458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/>
            <a:r>
              <a:rPr lang="ar-LB" sz="2400" b="1" dirty="0"/>
              <a:t>سياسات التشغيل القصيرة ال</a:t>
            </a:r>
            <a:r>
              <a:rPr lang="ar-EG" sz="2400" b="1" dirty="0"/>
              <a:t>أ</a:t>
            </a:r>
            <a:r>
              <a:rPr lang="ar-LB" sz="2400" b="1" dirty="0"/>
              <a:t>جل </a:t>
            </a:r>
          </a:p>
          <a:p>
            <a:pPr marL="0" lvl="0" indent="0"/>
            <a:r>
              <a:rPr lang="ar-LB" sz="2400" b="1" dirty="0"/>
              <a:t> </a:t>
            </a:r>
          </a:p>
        </p:txBody>
      </p:sp>
      <p:sp>
        <p:nvSpPr>
          <p:cNvPr id="338" name="Google Shape;338;p35"/>
          <p:cNvSpPr/>
          <p:nvPr/>
        </p:nvSpPr>
        <p:spPr>
          <a:xfrm>
            <a:off x="151600" y="2571751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9" name="Google Shape;339;p35"/>
          <p:cNvSpPr/>
          <p:nvPr/>
        </p:nvSpPr>
        <p:spPr>
          <a:xfrm>
            <a:off x="7649075" y="4105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0" name="Google Shape;340;p35"/>
          <p:cNvSpPr/>
          <p:nvPr/>
        </p:nvSpPr>
        <p:spPr>
          <a:xfrm>
            <a:off x="7535175" y="25216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p34"/>
          <p:cNvSpPr txBox="1">
            <a:spLocks noGrp="1"/>
          </p:cNvSpPr>
          <p:nvPr>
            <p:ph type="title"/>
          </p:nvPr>
        </p:nvSpPr>
        <p:spPr>
          <a:xfrm rot="1973">
            <a:off x="7183984" y="1052519"/>
            <a:ext cx="717172" cy="446451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dirty="0"/>
              <a:t>01</a:t>
            </a:r>
            <a:endParaRPr sz="1800" dirty="0"/>
          </a:p>
        </p:txBody>
      </p:sp>
      <p:sp>
        <p:nvSpPr>
          <p:cNvPr id="313" name="Google Shape;313;p34"/>
          <p:cNvSpPr txBox="1">
            <a:spLocks noGrp="1"/>
          </p:cNvSpPr>
          <p:nvPr>
            <p:ph type="title" idx="2"/>
          </p:nvPr>
        </p:nvSpPr>
        <p:spPr>
          <a:xfrm>
            <a:off x="6629842" y="1625702"/>
            <a:ext cx="1825456" cy="42106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اولاً </a:t>
            </a:r>
            <a:endParaRPr dirty="0"/>
          </a:p>
        </p:txBody>
      </p:sp>
      <p:sp>
        <p:nvSpPr>
          <p:cNvPr id="314" name="Google Shape;314;p34"/>
          <p:cNvSpPr txBox="1">
            <a:spLocks noGrp="1"/>
          </p:cNvSpPr>
          <p:nvPr>
            <p:ph type="subTitle" idx="1"/>
          </p:nvPr>
        </p:nvSpPr>
        <p:spPr>
          <a:xfrm>
            <a:off x="6403970" y="1908693"/>
            <a:ext cx="22772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/>
            <a:r>
              <a:rPr lang="ar-LB" b="1" dirty="0"/>
              <a:t>الشباب والتعليم والتدريب المهني والتقني ووظائف المستقبل</a:t>
            </a:r>
            <a:endParaRPr b="1" dirty="0"/>
          </a:p>
        </p:txBody>
      </p:sp>
      <p:sp>
        <p:nvSpPr>
          <p:cNvPr id="315" name="Google Shape;315;p34"/>
          <p:cNvSpPr txBox="1">
            <a:spLocks noGrp="1"/>
          </p:cNvSpPr>
          <p:nvPr>
            <p:ph type="title" idx="21"/>
          </p:nvPr>
        </p:nvSpPr>
        <p:spPr>
          <a:xfrm>
            <a:off x="197227" y="254352"/>
            <a:ext cx="7704000" cy="634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algn="r" rtl="1">
              <a:lnSpc>
                <a:spcPct val="107000"/>
              </a:lnSpc>
              <a:spcAft>
                <a:spcPts val="800"/>
              </a:spcAft>
            </a:pPr>
            <a:r>
              <a:rPr lang="ar-LB" sz="32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فهرس المحاضرة : </a:t>
            </a:r>
            <a:endParaRPr lang="en-US" sz="1600" dirty="0">
              <a:effectLst/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36" name="Google Shape;312;p34"/>
          <p:cNvSpPr txBox="1">
            <a:spLocks noGrp="1"/>
          </p:cNvSpPr>
          <p:nvPr>
            <p:ph type="title"/>
          </p:nvPr>
        </p:nvSpPr>
        <p:spPr>
          <a:xfrm rot="1973">
            <a:off x="5202784" y="1052519"/>
            <a:ext cx="717172" cy="446451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dirty="0"/>
              <a:t>0</a:t>
            </a:r>
            <a:r>
              <a:rPr lang="ar-LB" sz="1800" dirty="0"/>
              <a:t>2</a:t>
            </a:r>
            <a:endParaRPr sz="1800" dirty="0"/>
          </a:p>
        </p:txBody>
      </p:sp>
      <p:sp>
        <p:nvSpPr>
          <p:cNvPr id="37" name="Google Shape;313;p34"/>
          <p:cNvSpPr txBox="1">
            <a:spLocks noGrp="1"/>
          </p:cNvSpPr>
          <p:nvPr>
            <p:ph type="title" idx="2"/>
          </p:nvPr>
        </p:nvSpPr>
        <p:spPr>
          <a:xfrm>
            <a:off x="4648642" y="1625702"/>
            <a:ext cx="1825456" cy="42106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ثانياً</a:t>
            </a:r>
            <a:endParaRPr dirty="0"/>
          </a:p>
        </p:txBody>
      </p:sp>
      <p:sp>
        <p:nvSpPr>
          <p:cNvPr id="38" name="Google Shape;314;p34"/>
          <p:cNvSpPr txBox="1">
            <a:spLocks noGrp="1"/>
          </p:cNvSpPr>
          <p:nvPr>
            <p:ph type="subTitle" idx="1"/>
          </p:nvPr>
        </p:nvSpPr>
        <p:spPr>
          <a:xfrm>
            <a:off x="4422770" y="1893963"/>
            <a:ext cx="22772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/>
            <a:r>
              <a:rPr lang="ar-LB" b="1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الرؤية والمهمَات المطلوبة في التوظيف والتدريب </a:t>
            </a:r>
            <a:endParaRPr b="1" dirty="0"/>
          </a:p>
        </p:txBody>
      </p:sp>
      <p:sp>
        <p:nvSpPr>
          <p:cNvPr id="39" name="Google Shape;312;p34"/>
          <p:cNvSpPr txBox="1">
            <a:spLocks noGrp="1"/>
          </p:cNvSpPr>
          <p:nvPr>
            <p:ph type="title"/>
          </p:nvPr>
        </p:nvSpPr>
        <p:spPr>
          <a:xfrm rot="1973">
            <a:off x="3221587" y="1052519"/>
            <a:ext cx="717172" cy="446451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dirty="0"/>
              <a:t>0</a:t>
            </a:r>
            <a:r>
              <a:rPr lang="ar-LB" sz="1800" dirty="0"/>
              <a:t>3</a:t>
            </a:r>
            <a:endParaRPr sz="1800" dirty="0"/>
          </a:p>
        </p:txBody>
      </p:sp>
      <p:sp>
        <p:nvSpPr>
          <p:cNvPr id="40" name="Google Shape;312;p34"/>
          <p:cNvSpPr txBox="1">
            <a:spLocks noGrp="1"/>
          </p:cNvSpPr>
          <p:nvPr>
            <p:ph type="title"/>
          </p:nvPr>
        </p:nvSpPr>
        <p:spPr>
          <a:xfrm rot="1973">
            <a:off x="1240388" y="1052518"/>
            <a:ext cx="717172" cy="446451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dirty="0"/>
              <a:t>0</a:t>
            </a:r>
            <a:r>
              <a:rPr lang="ar-LB" sz="1800" dirty="0"/>
              <a:t>4</a:t>
            </a:r>
            <a:endParaRPr sz="1800" dirty="0"/>
          </a:p>
        </p:txBody>
      </p:sp>
      <p:sp>
        <p:nvSpPr>
          <p:cNvPr id="41" name="Google Shape;313;p34"/>
          <p:cNvSpPr txBox="1">
            <a:spLocks noGrp="1"/>
          </p:cNvSpPr>
          <p:nvPr>
            <p:ph type="title" idx="2"/>
          </p:nvPr>
        </p:nvSpPr>
        <p:spPr>
          <a:xfrm>
            <a:off x="2667442" y="1625702"/>
            <a:ext cx="1825456" cy="42106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ثالثاً</a:t>
            </a:r>
            <a:endParaRPr dirty="0"/>
          </a:p>
        </p:txBody>
      </p:sp>
      <p:sp>
        <p:nvSpPr>
          <p:cNvPr id="42" name="Google Shape;313;p34"/>
          <p:cNvSpPr txBox="1">
            <a:spLocks noGrp="1"/>
          </p:cNvSpPr>
          <p:nvPr>
            <p:ph type="title" idx="2"/>
          </p:nvPr>
        </p:nvSpPr>
        <p:spPr>
          <a:xfrm>
            <a:off x="686242" y="1622316"/>
            <a:ext cx="1825456" cy="42106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رابعاً</a:t>
            </a:r>
            <a:endParaRPr dirty="0"/>
          </a:p>
        </p:txBody>
      </p:sp>
      <p:sp>
        <p:nvSpPr>
          <p:cNvPr id="43" name="Google Shape;314;p34"/>
          <p:cNvSpPr txBox="1">
            <a:spLocks noGrp="1"/>
          </p:cNvSpPr>
          <p:nvPr>
            <p:ph type="subTitle" idx="1"/>
          </p:nvPr>
        </p:nvSpPr>
        <p:spPr>
          <a:xfrm>
            <a:off x="2215698" y="1908693"/>
            <a:ext cx="22772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/>
            <a:r>
              <a:rPr lang="ar-LB" b="1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منح المهارات لتعزيز التوظيف </a:t>
            </a:r>
            <a:endParaRPr b="1" dirty="0"/>
          </a:p>
        </p:txBody>
      </p:sp>
      <p:sp>
        <p:nvSpPr>
          <p:cNvPr id="44" name="Google Shape;314;p34"/>
          <p:cNvSpPr txBox="1">
            <a:spLocks noGrp="1"/>
          </p:cNvSpPr>
          <p:nvPr>
            <p:ph type="subTitle" idx="1"/>
          </p:nvPr>
        </p:nvSpPr>
        <p:spPr>
          <a:xfrm>
            <a:off x="164370" y="1908693"/>
            <a:ext cx="22772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/>
            <a:r>
              <a:rPr lang="ar-LB" b="1" dirty="0"/>
              <a:t>التدريب والتوظيف للريادة </a:t>
            </a:r>
            <a:endParaRPr b="1" dirty="0"/>
          </a:p>
        </p:txBody>
      </p:sp>
      <p:sp>
        <p:nvSpPr>
          <p:cNvPr id="45" name="Google Shape;312;p34"/>
          <p:cNvSpPr txBox="1">
            <a:spLocks noGrp="1"/>
          </p:cNvSpPr>
          <p:nvPr>
            <p:ph type="title"/>
          </p:nvPr>
        </p:nvSpPr>
        <p:spPr>
          <a:xfrm rot="1973">
            <a:off x="7183984" y="2794590"/>
            <a:ext cx="717172" cy="446451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dirty="0"/>
              <a:t>0</a:t>
            </a:r>
            <a:r>
              <a:rPr lang="ar-LB" sz="1800" dirty="0"/>
              <a:t>5</a:t>
            </a:r>
            <a:endParaRPr sz="1800" dirty="0"/>
          </a:p>
        </p:txBody>
      </p:sp>
      <p:sp>
        <p:nvSpPr>
          <p:cNvPr id="46" name="Google Shape;312;p34"/>
          <p:cNvSpPr txBox="1">
            <a:spLocks noGrp="1"/>
          </p:cNvSpPr>
          <p:nvPr>
            <p:ph type="title"/>
          </p:nvPr>
        </p:nvSpPr>
        <p:spPr>
          <a:xfrm rot="1973">
            <a:off x="5202785" y="2794589"/>
            <a:ext cx="717172" cy="446451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dirty="0"/>
              <a:t>0</a:t>
            </a:r>
            <a:r>
              <a:rPr lang="ar-LB" sz="1800" dirty="0"/>
              <a:t>6</a:t>
            </a:r>
            <a:endParaRPr sz="1800" dirty="0"/>
          </a:p>
        </p:txBody>
      </p:sp>
      <p:sp>
        <p:nvSpPr>
          <p:cNvPr id="47" name="Google Shape;312;p34"/>
          <p:cNvSpPr txBox="1">
            <a:spLocks noGrp="1"/>
          </p:cNvSpPr>
          <p:nvPr>
            <p:ph type="title"/>
          </p:nvPr>
        </p:nvSpPr>
        <p:spPr>
          <a:xfrm rot="1973">
            <a:off x="3221587" y="2794588"/>
            <a:ext cx="717172" cy="446451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dirty="0"/>
              <a:t>0</a:t>
            </a:r>
            <a:r>
              <a:rPr lang="ar-LB" sz="1800" dirty="0"/>
              <a:t>7</a:t>
            </a:r>
            <a:endParaRPr sz="1800" dirty="0"/>
          </a:p>
        </p:txBody>
      </p:sp>
      <p:sp>
        <p:nvSpPr>
          <p:cNvPr id="48" name="Google Shape;312;p34"/>
          <p:cNvSpPr txBox="1">
            <a:spLocks noGrp="1"/>
          </p:cNvSpPr>
          <p:nvPr>
            <p:ph type="title"/>
          </p:nvPr>
        </p:nvSpPr>
        <p:spPr>
          <a:xfrm rot="1973">
            <a:off x="1240390" y="2794588"/>
            <a:ext cx="717172" cy="446451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dirty="0"/>
              <a:t>0</a:t>
            </a:r>
            <a:r>
              <a:rPr lang="ar-LB" sz="1800" dirty="0"/>
              <a:t>8</a:t>
            </a:r>
            <a:endParaRPr sz="1800" dirty="0"/>
          </a:p>
        </p:txBody>
      </p:sp>
      <p:sp>
        <p:nvSpPr>
          <p:cNvPr id="49" name="Google Shape;313;p34"/>
          <p:cNvSpPr txBox="1">
            <a:spLocks noGrp="1"/>
          </p:cNvSpPr>
          <p:nvPr>
            <p:ph type="title" idx="2"/>
          </p:nvPr>
        </p:nvSpPr>
        <p:spPr>
          <a:xfrm>
            <a:off x="6699970" y="3367417"/>
            <a:ext cx="1825456" cy="42106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خامساً</a:t>
            </a:r>
            <a:endParaRPr dirty="0"/>
          </a:p>
        </p:txBody>
      </p:sp>
      <p:sp>
        <p:nvSpPr>
          <p:cNvPr id="50" name="Google Shape;313;p34"/>
          <p:cNvSpPr txBox="1">
            <a:spLocks noGrp="1"/>
          </p:cNvSpPr>
          <p:nvPr>
            <p:ph type="title" idx="2"/>
          </p:nvPr>
        </p:nvSpPr>
        <p:spPr>
          <a:xfrm>
            <a:off x="4655183" y="3367417"/>
            <a:ext cx="1825456" cy="42106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سادساً</a:t>
            </a:r>
            <a:endParaRPr dirty="0"/>
          </a:p>
        </p:txBody>
      </p:sp>
      <p:sp>
        <p:nvSpPr>
          <p:cNvPr id="51" name="Google Shape;313;p34"/>
          <p:cNvSpPr txBox="1">
            <a:spLocks noGrp="1"/>
          </p:cNvSpPr>
          <p:nvPr>
            <p:ph type="title" idx="2"/>
          </p:nvPr>
        </p:nvSpPr>
        <p:spPr>
          <a:xfrm>
            <a:off x="2667442" y="3363816"/>
            <a:ext cx="1825456" cy="42106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سابعاً</a:t>
            </a:r>
            <a:endParaRPr dirty="0"/>
          </a:p>
        </p:txBody>
      </p:sp>
      <p:sp>
        <p:nvSpPr>
          <p:cNvPr id="52" name="Google Shape;313;p34"/>
          <p:cNvSpPr txBox="1">
            <a:spLocks noGrp="1"/>
          </p:cNvSpPr>
          <p:nvPr>
            <p:ph type="title" idx="2"/>
          </p:nvPr>
        </p:nvSpPr>
        <p:spPr>
          <a:xfrm>
            <a:off x="679701" y="3367472"/>
            <a:ext cx="1825456" cy="42106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r>
              <a:rPr lang="ar-LB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ثامناً</a:t>
            </a:r>
            <a:endParaRPr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53" name="Google Shape;314;p34"/>
          <p:cNvSpPr txBox="1">
            <a:spLocks noGrp="1"/>
          </p:cNvSpPr>
          <p:nvPr>
            <p:ph type="subTitle" idx="1"/>
          </p:nvPr>
        </p:nvSpPr>
        <p:spPr>
          <a:xfrm>
            <a:off x="6481366" y="3693950"/>
            <a:ext cx="22772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/>
            <a:r>
              <a:rPr lang="ar-LB" b="1" dirty="0"/>
              <a:t>المؤهلات المهنية وأهميتها في تأمين الوظائف </a:t>
            </a:r>
            <a:endParaRPr b="1" dirty="0"/>
          </a:p>
        </p:txBody>
      </p:sp>
      <p:sp>
        <p:nvSpPr>
          <p:cNvPr id="54" name="Google Shape;314;p34"/>
          <p:cNvSpPr txBox="1">
            <a:spLocks noGrp="1"/>
          </p:cNvSpPr>
          <p:nvPr>
            <p:ph type="subTitle" idx="1"/>
          </p:nvPr>
        </p:nvSpPr>
        <p:spPr>
          <a:xfrm>
            <a:off x="4462307" y="3715909"/>
            <a:ext cx="2127997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/>
            <a:r>
              <a:rPr lang="ar-LB" b="1" dirty="0"/>
              <a:t>السياسات العامة في تسهيل عمليتي التوظيف والتدريب </a:t>
            </a:r>
            <a:endParaRPr b="1" dirty="0"/>
          </a:p>
        </p:txBody>
      </p:sp>
      <p:sp>
        <p:nvSpPr>
          <p:cNvPr id="55" name="Google Shape;314;p34"/>
          <p:cNvSpPr txBox="1">
            <a:spLocks noGrp="1"/>
          </p:cNvSpPr>
          <p:nvPr>
            <p:ph type="subTitle" idx="1"/>
          </p:nvPr>
        </p:nvSpPr>
        <p:spPr>
          <a:xfrm>
            <a:off x="2413774" y="3693950"/>
            <a:ext cx="22772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/>
            <a:r>
              <a:rPr lang="ar-LB" b="1" dirty="0"/>
              <a:t>سياسات التشغيل القصيرة الاجل </a:t>
            </a:r>
            <a:endParaRPr b="1" dirty="0"/>
          </a:p>
        </p:txBody>
      </p:sp>
      <p:sp>
        <p:nvSpPr>
          <p:cNvPr id="56" name="Google Shape;314;p34"/>
          <p:cNvSpPr txBox="1">
            <a:spLocks noGrp="1"/>
          </p:cNvSpPr>
          <p:nvPr>
            <p:ph type="subTitle" idx="1"/>
          </p:nvPr>
        </p:nvSpPr>
        <p:spPr>
          <a:xfrm>
            <a:off x="408138" y="3693950"/>
            <a:ext cx="2277200" cy="60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/>
            <a:r>
              <a:rPr lang="ar-LB" b="1" dirty="0"/>
              <a:t>سياسات التشغيل الطويلة الاجل </a:t>
            </a:r>
            <a:endParaRPr b="1" dirty="0"/>
          </a:p>
        </p:txBody>
      </p:sp>
      <p:sp>
        <p:nvSpPr>
          <p:cNvPr id="57" name="Google Shape;312;p34"/>
          <p:cNvSpPr txBox="1">
            <a:spLocks noGrp="1"/>
          </p:cNvSpPr>
          <p:nvPr>
            <p:ph type="title"/>
          </p:nvPr>
        </p:nvSpPr>
        <p:spPr>
          <a:xfrm rot="1973">
            <a:off x="4691102" y="4520782"/>
            <a:ext cx="717172" cy="446451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dirty="0"/>
              <a:t>0</a:t>
            </a:r>
            <a:r>
              <a:rPr lang="ar-LB" sz="1800" dirty="0"/>
              <a:t>9</a:t>
            </a:r>
            <a:endParaRPr sz="1800" dirty="0"/>
          </a:p>
        </p:txBody>
      </p:sp>
      <p:sp>
        <p:nvSpPr>
          <p:cNvPr id="58" name="Google Shape;313;p34"/>
          <p:cNvSpPr txBox="1">
            <a:spLocks noGrp="1"/>
          </p:cNvSpPr>
          <p:nvPr>
            <p:ph type="title" idx="2"/>
          </p:nvPr>
        </p:nvSpPr>
        <p:spPr>
          <a:xfrm>
            <a:off x="3221984" y="4560096"/>
            <a:ext cx="1825456" cy="54363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rtl="1">
              <a:lnSpc>
                <a:spcPct val="107000"/>
              </a:lnSpc>
              <a:spcAft>
                <a:spcPts val="800"/>
              </a:spcAft>
            </a:pPr>
            <a:r>
              <a:rPr lang="ar-LB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الخاتمة </a:t>
            </a:r>
            <a:endParaRPr lang="en-US" sz="1100" dirty="0">
              <a:effectLst/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p38"/>
          <p:cNvSpPr txBox="1">
            <a:spLocks noGrp="1"/>
          </p:cNvSpPr>
          <p:nvPr>
            <p:ph type="subTitle" idx="1"/>
          </p:nvPr>
        </p:nvSpPr>
        <p:spPr>
          <a:xfrm>
            <a:off x="626611" y="1453848"/>
            <a:ext cx="7565203" cy="2762973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685800" lvl="1" indent="-228600" algn="r" rtl="1">
              <a:lnSpc>
                <a:spcPct val="90000"/>
              </a:lnSpc>
              <a:spcBef>
                <a:spcPts val="500"/>
              </a:spcBef>
              <a:buClrTx/>
              <a:buSzTx/>
              <a:buFont typeface="Arial" panose="020B0604020202020204" pitchFamily="34" charset="0"/>
              <a:buChar char="•"/>
            </a:pPr>
            <a:r>
              <a:rPr lang="ar-EG" alt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و</a:t>
            </a: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تتضمن :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1141730" lvl="1" indent="-342900" algn="r" rtl="1">
              <a:lnSpc>
                <a:spcPct val="150000"/>
              </a:lnSpc>
              <a:spcBef>
                <a:spcPts val="500"/>
              </a:spcBef>
              <a:buClrTx/>
              <a:buSzTx/>
              <a:buFont typeface="Calibri" panose="020F050202020403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تأمين المشروعات الصغيرة والمتوسطة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1141730" lvl="1" indent="-342900" algn="r" rtl="1">
              <a:lnSpc>
                <a:spcPct val="150000"/>
              </a:lnSpc>
              <a:spcBef>
                <a:spcPts val="500"/>
              </a:spcBef>
              <a:buClrTx/>
              <a:buSzTx/>
              <a:buFont typeface="Calibri" panose="020F050202020403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صياغة برامج لسياسات سوق العمل الفعَالة والتي ترتبط بالتعليم والتدريب والت</a:t>
            </a:r>
            <a:r>
              <a:rPr lang="ar-EG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أ</a:t>
            </a: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هيل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1141730" lvl="1" indent="-342900" algn="r" rtl="1">
              <a:lnSpc>
                <a:spcPct val="150000"/>
              </a:lnSpc>
              <a:spcBef>
                <a:spcPts val="500"/>
              </a:spcBef>
              <a:buClrTx/>
              <a:buSzTx/>
              <a:buFont typeface="Calibri" panose="020F050202020403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تشجيع ريادة ال</a:t>
            </a:r>
            <a:r>
              <a:rPr lang="ar-EG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أ</a:t>
            </a: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عمال بهدف توفيرالمزيد من فرص العمل وتضييق الفجوة بين العرض والطلب .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35"/>
          <p:cNvSpPr txBox="1">
            <a:spLocks noGrp="1"/>
          </p:cNvSpPr>
          <p:nvPr>
            <p:ph type="title" idx="2"/>
          </p:nvPr>
        </p:nvSpPr>
        <p:spPr>
          <a:xfrm>
            <a:off x="2919674" y="2827593"/>
            <a:ext cx="3304326" cy="84581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r>
              <a:rPr lang="ar-LB" sz="66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ثامناً</a:t>
            </a:r>
          </a:p>
        </p:txBody>
      </p:sp>
      <p:sp>
        <p:nvSpPr>
          <p:cNvPr id="336" name="Google Shape;336;p35"/>
          <p:cNvSpPr txBox="1">
            <a:spLocks noGrp="1"/>
          </p:cNvSpPr>
          <p:nvPr>
            <p:ph type="title"/>
          </p:nvPr>
        </p:nvSpPr>
        <p:spPr>
          <a:xfrm>
            <a:off x="3796788" y="971817"/>
            <a:ext cx="1550100" cy="141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/>
              <a:t>0</a:t>
            </a:r>
            <a:r>
              <a:rPr lang="ar-LB" dirty="0"/>
              <a:t>8</a:t>
            </a:r>
            <a:endParaRPr dirty="0"/>
          </a:p>
        </p:txBody>
      </p:sp>
      <p:sp>
        <p:nvSpPr>
          <p:cNvPr id="337" name="Google Shape;337;p35"/>
          <p:cNvSpPr txBox="1">
            <a:spLocks noGrp="1"/>
          </p:cNvSpPr>
          <p:nvPr>
            <p:ph type="subTitle" idx="1"/>
          </p:nvPr>
        </p:nvSpPr>
        <p:spPr>
          <a:xfrm rot="243">
            <a:off x="1353292" y="3761204"/>
            <a:ext cx="6437090" cy="458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/>
            <a:r>
              <a:rPr lang="ar-LB" sz="2400" b="1" dirty="0"/>
              <a:t>سياسات التشغيل الطويلة الاجل </a:t>
            </a:r>
          </a:p>
        </p:txBody>
      </p:sp>
      <p:sp>
        <p:nvSpPr>
          <p:cNvPr id="338" name="Google Shape;338;p35"/>
          <p:cNvSpPr/>
          <p:nvPr/>
        </p:nvSpPr>
        <p:spPr>
          <a:xfrm>
            <a:off x="151600" y="2571751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9" name="Google Shape;339;p35"/>
          <p:cNvSpPr/>
          <p:nvPr/>
        </p:nvSpPr>
        <p:spPr>
          <a:xfrm>
            <a:off x="7649075" y="4105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0" name="Google Shape;340;p35"/>
          <p:cNvSpPr/>
          <p:nvPr/>
        </p:nvSpPr>
        <p:spPr>
          <a:xfrm>
            <a:off x="7535175" y="25216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3" name="Google Shape;763;p59"/>
          <p:cNvSpPr/>
          <p:nvPr/>
        </p:nvSpPr>
        <p:spPr>
          <a:xfrm>
            <a:off x="7361246" y="4222100"/>
            <a:ext cx="3123300" cy="14700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64" name="Google Shape;764;p59"/>
          <p:cNvSpPr/>
          <p:nvPr/>
        </p:nvSpPr>
        <p:spPr>
          <a:xfrm flipH="1">
            <a:off x="-1340554" y="4222100"/>
            <a:ext cx="3123300" cy="14700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" name="Google Shape;370;p38"/>
          <p:cNvSpPr txBox="1">
            <a:spLocks noGrp="1"/>
          </p:cNvSpPr>
          <p:nvPr>
            <p:ph type="subTitle" idx="1"/>
          </p:nvPr>
        </p:nvSpPr>
        <p:spPr>
          <a:xfrm>
            <a:off x="789395" y="567399"/>
            <a:ext cx="7565203" cy="4367337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342900" lvl="0" indent="-342900" algn="r" rtl="1">
              <a:lnSpc>
                <a:spcPct val="90000"/>
              </a:lnSpc>
              <a:spcBef>
                <a:spcPts val="1000"/>
              </a:spcBef>
              <a:buClrTx/>
              <a:buSzTx/>
              <a:buFont typeface="Arial" panose="020B0604020202020204" pitchFamily="34" charset="0"/>
              <a:buChar char="•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تتضمن </a:t>
            </a:r>
            <a:r>
              <a:rPr lang="ar-EG" alt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إ</a:t>
            </a: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صلاحات هيكلية في سوق العمل تؤثر بشكل </a:t>
            </a:r>
            <a:r>
              <a:rPr lang="ar-EG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إ</a:t>
            </a: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يجابي على سوق العمل وتعمل على الآتي : 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741680" lvl="0" indent="-281305" algn="r" rtl="1">
              <a:lnSpc>
                <a:spcPct val="150000"/>
              </a:lnSpc>
              <a:spcBef>
                <a:spcPts val="1000"/>
              </a:spcBef>
              <a:buClrTx/>
              <a:buSzTx/>
              <a:buFont typeface="Arial" panose="020B060402020202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توفير فرص التوظيف في القطاع الخاص .</a:t>
            </a:r>
          </a:p>
          <a:p>
            <a:pPr marL="741680" lvl="0" indent="-281305" algn="r" rtl="1">
              <a:lnSpc>
                <a:spcPct val="150000"/>
              </a:lnSpc>
              <a:spcBef>
                <a:spcPts val="1000"/>
              </a:spcBef>
              <a:buClrTx/>
              <a:buSzTx/>
              <a:buFont typeface="Arial" panose="020B060402020202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تشجيع الروابط بين الشركات الكبيرة والمشروعات الصغيرة .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741680" lvl="0" indent="-281305" algn="r" rtl="1">
              <a:lnSpc>
                <a:spcPct val="150000"/>
              </a:lnSpc>
              <a:spcBef>
                <a:spcPts val="1000"/>
              </a:spcBef>
              <a:buClrTx/>
              <a:buSzTx/>
              <a:buFont typeface="Arial" panose="020B0604020202020204" pitchFamily="34" charset="0"/>
              <a:buChar char="–"/>
            </a:pPr>
            <a:r>
              <a:rPr lang="ar-LB" sz="20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التوجه نحو الاقتصاديات الحديثة السريعة النمو والتي تؤمن الوظائف المستدامة والمطلوبة في سوق العمل وهي :</a:t>
            </a:r>
            <a:endParaRPr lang="en-US" sz="20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609647" y="3042243"/>
            <a:ext cx="3332649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27330" lvl="1" indent="-227330" algn="r" rtl="1">
              <a:lnSpc>
                <a:spcPct val="150000"/>
              </a:lnSpc>
              <a:buFont typeface="Courier New" panose="02070309020205020404" pitchFamily="49" charset="0"/>
              <a:buChar char="o"/>
              <a:tabLst>
                <a:tab pos="226695" algn="l"/>
              </a:tabLst>
            </a:pPr>
            <a:r>
              <a:rPr lang="ar-LB" sz="1800" kern="1200" dirty="0">
                <a:solidFill>
                  <a:prstClr val="black"/>
                </a:solidFill>
                <a:cs typeface="Arial" panose="020B0604020202020204" pitchFamily="34" charset="0"/>
              </a:rPr>
              <a:t>اقتصاد المعرفة</a:t>
            </a:r>
          </a:p>
          <a:p>
            <a:pPr marL="173355" lvl="1" indent="-173355" algn="r" rtl="1">
              <a:lnSpc>
                <a:spcPct val="150000"/>
              </a:lnSpc>
              <a:buFont typeface="Courier New" panose="02070309020205020404" pitchFamily="49" charset="0"/>
              <a:buChar char="o"/>
            </a:pPr>
            <a:r>
              <a:rPr lang="ar-LB" sz="1800" kern="1200" dirty="0">
                <a:solidFill>
                  <a:prstClr val="black"/>
                </a:solidFill>
                <a:cs typeface="Arial" panose="020B0604020202020204" pitchFamily="34" charset="0"/>
              </a:rPr>
              <a:t> الاقتصاد الرقمي</a:t>
            </a:r>
          </a:p>
          <a:p>
            <a:pPr marL="173355" lvl="1" indent="-173355" algn="r" rtl="1">
              <a:lnSpc>
                <a:spcPct val="150000"/>
              </a:lnSpc>
              <a:buFont typeface="Courier New" panose="02070309020205020404" pitchFamily="49" charset="0"/>
              <a:buChar char="o"/>
            </a:pPr>
            <a:r>
              <a:rPr lang="ar-LB" sz="1800" kern="1200" dirty="0">
                <a:solidFill>
                  <a:prstClr val="black"/>
                </a:solidFill>
                <a:cs typeface="Arial" panose="020B0604020202020204" pitchFamily="34" charset="0"/>
              </a:rPr>
              <a:t> الاقتصاد ال</a:t>
            </a:r>
            <a:r>
              <a:rPr lang="ar-EG" sz="1800" kern="1200" dirty="0">
                <a:solidFill>
                  <a:prstClr val="black"/>
                </a:solidFill>
                <a:cs typeface="Arial" panose="020B0604020202020204" pitchFamily="34" charset="0"/>
              </a:rPr>
              <a:t>أ</a:t>
            </a:r>
            <a:r>
              <a:rPr lang="ar-LB" sz="1800" kern="1200" dirty="0">
                <a:solidFill>
                  <a:prstClr val="black"/>
                </a:solidFill>
                <a:cs typeface="Arial" panose="020B0604020202020204" pitchFamily="34" charset="0"/>
              </a:rPr>
              <a:t>خضر والاقتصاد ال</a:t>
            </a:r>
            <a:r>
              <a:rPr lang="ar-EG" sz="1800" kern="1200" dirty="0">
                <a:solidFill>
                  <a:prstClr val="black"/>
                </a:solidFill>
                <a:cs typeface="Arial" panose="020B0604020202020204" pitchFamily="34" charset="0"/>
              </a:rPr>
              <a:t>أ</a:t>
            </a:r>
            <a:r>
              <a:rPr lang="ar-LB" sz="1800" kern="1200" dirty="0">
                <a:solidFill>
                  <a:prstClr val="black"/>
                </a:solidFill>
                <a:cs typeface="Arial" panose="020B0604020202020204" pitchFamily="34" charset="0"/>
              </a:rPr>
              <a:t>زرق .</a:t>
            </a:r>
            <a:endParaRPr lang="en-US" sz="1800" kern="1200" dirty="0">
              <a:solidFill>
                <a:prstClr val="black"/>
              </a:solidFill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35"/>
          <p:cNvSpPr txBox="1">
            <a:spLocks noGrp="1"/>
          </p:cNvSpPr>
          <p:nvPr>
            <p:ph type="title" idx="2"/>
          </p:nvPr>
        </p:nvSpPr>
        <p:spPr>
          <a:xfrm>
            <a:off x="2919675" y="2986559"/>
            <a:ext cx="3304326" cy="84581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r>
              <a:rPr lang="ar-LB" sz="66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الخاتمة</a:t>
            </a:r>
          </a:p>
        </p:txBody>
      </p:sp>
      <p:sp>
        <p:nvSpPr>
          <p:cNvPr id="336" name="Google Shape;336;p35"/>
          <p:cNvSpPr txBox="1">
            <a:spLocks noGrp="1"/>
          </p:cNvSpPr>
          <p:nvPr>
            <p:ph type="title"/>
          </p:nvPr>
        </p:nvSpPr>
        <p:spPr>
          <a:xfrm>
            <a:off x="3796788" y="971817"/>
            <a:ext cx="1550100" cy="141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/>
              <a:t>0</a:t>
            </a:r>
            <a:r>
              <a:rPr lang="ar-LB" dirty="0"/>
              <a:t>9</a:t>
            </a:r>
            <a:endParaRPr dirty="0"/>
          </a:p>
        </p:txBody>
      </p:sp>
      <p:sp>
        <p:nvSpPr>
          <p:cNvPr id="338" name="Google Shape;338;p35"/>
          <p:cNvSpPr/>
          <p:nvPr/>
        </p:nvSpPr>
        <p:spPr>
          <a:xfrm>
            <a:off x="151600" y="2571751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9" name="Google Shape;339;p35"/>
          <p:cNvSpPr/>
          <p:nvPr/>
        </p:nvSpPr>
        <p:spPr>
          <a:xfrm>
            <a:off x="7649075" y="4105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0" name="Google Shape;340;p35"/>
          <p:cNvSpPr/>
          <p:nvPr/>
        </p:nvSpPr>
        <p:spPr>
          <a:xfrm>
            <a:off x="7535175" y="25216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p42"/>
          <p:cNvSpPr/>
          <p:nvPr/>
        </p:nvSpPr>
        <p:spPr>
          <a:xfrm>
            <a:off x="126725" y="2830913"/>
            <a:ext cx="1173000" cy="11730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06" name="Google Shape;406;p42"/>
          <p:cNvSpPr/>
          <p:nvPr/>
        </p:nvSpPr>
        <p:spPr>
          <a:xfrm>
            <a:off x="-1523137" y="4133625"/>
            <a:ext cx="4472700" cy="21051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07" name="Google Shape;407;p42"/>
          <p:cNvSpPr/>
          <p:nvPr/>
        </p:nvSpPr>
        <p:spPr>
          <a:xfrm>
            <a:off x="0" y="-44625"/>
            <a:ext cx="750300" cy="7503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08" name="Google Shape;408;p42"/>
          <p:cNvSpPr/>
          <p:nvPr/>
        </p:nvSpPr>
        <p:spPr>
          <a:xfrm flipH="1">
            <a:off x="7844250" y="2875538"/>
            <a:ext cx="1173000" cy="11730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09" name="Google Shape;409;p42"/>
          <p:cNvSpPr/>
          <p:nvPr/>
        </p:nvSpPr>
        <p:spPr>
          <a:xfrm flipH="1">
            <a:off x="6655613" y="4428925"/>
            <a:ext cx="4472700" cy="21051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10" name="Google Shape;410;p42"/>
          <p:cNvSpPr/>
          <p:nvPr/>
        </p:nvSpPr>
        <p:spPr>
          <a:xfrm flipH="1">
            <a:off x="8393675" y="0"/>
            <a:ext cx="750300" cy="7503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1386701" y="1285543"/>
            <a:ext cx="6370572" cy="20662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28600" lvl="0" indent="-228600" algn="r" rtl="1">
              <a:lnSpc>
                <a:spcPct val="150000"/>
              </a:lnSpc>
              <a:spcBef>
                <a:spcPts val="1000"/>
              </a:spcBef>
              <a:buClrTx/>
              <a:buFont typeface="Arial" panose="020B0604020202020204" pitchFamily="34" charset="0"/>
              <a:buChar char="•"/>
            </a:pPr>
            <a:r>
              <a:rPr lang="ar-LB" sz="20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لا بد من الإشارة إلى </a:t>
            </a:r>
            <a:r>
              <a:rPr lang="ar-EG" altLang="ar-LB" sz="20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أنه</a:t>
            </a:r>
            <a:r>
              <a:rPr lang="ar-LB" sz="20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 من غير الممكن حل كافة مشاكل البطالة وفقر الشباب في المجتمع بواسطة التعليم والتدريب وحدهما</a:t>
            </a:r>
          </a:p>
          <a:p>
            <a:pPr marL="228600" lvl="0" indent="-228600" algn="r" rtl="1">
              <a:lnSpc>
                <a:spcPct val="150000"/>
              </a:lnSpc>
              <a:spcBef>
                <a:spcPts val="1000"/>
              </a:spcBef>
              <a:buClrTx/>
              <a:buFont typeface="Arial" panose="020B0604020202020204" pitchFamily="34" charset="0"/>
              <a:buChar char="•"/>
            </a:pPr>
            <a:r>
              <a:rPr lang="ar-LB" sz="20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لا بد من ال</a:t>
            </a:r>
            <a:r>
              <a:rPr lang="ar-EG" sz="20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ا</a:t>
            </a:r>
            <a:r>
              <a:rPr lang="ar-LB" sz="20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عتراف بأن التعليم قادرعلى تعزيز فرص الشباب في النجاح وفي </a:t>
            </a:r>
            <a:r>
              <a:rPr lang="ar-EG" sz="20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إ</a:t>
            </a:r>
            <a:r>
              <a:rPr lang="ar-LB" sz="20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يقاظ مواهبهم وفتح الخيارات الوظيفية </a:t>
            </a:r>
            <a:r>
              <a:rPr lang="ar-EG" altLang="ar-LB" sz="20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أمامهم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3" name="Google Shape;763;p59"/>
          <p:cNvSpPr/>
          <p:nvPr/>
        </p:nvSpPr>
        <p:spPr>
          <a:xfrm>
            <a:off x="7361246" y="4222100"/>
            <a:ext cx="3123300" cy="14700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64" name="Google Shape;764;p59"/>
          <p:cNvSpPr/>
          <p:nvPr/>
        </p:nvSpPr>
        <p:spPr>
          <a:xfrm flipH="1">
            <a:off x="-1340554" y="4222100"/>
            <a:ext cx="3123300" cy="14700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" name="Google Shape;360;p37"/>
          <p:cNvSpPr txBox="1">
            <a:spLocks noGrp="1"/>
          </p:cNvSpPr>
          <p:nvPr>
            <p:ph type="subTitle" idx="1"/>
          </p:nvPr>
        </p:nvSpPr>
        <p:spPr>
          <a:xfrm>
            <a:off x="3254313" y="1637929"/>
            <a:ext cx="4843848" cy="142844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just" rtl="1">
              <a:lnSpc>
                <a:spcPct val="107000"/>
              </a:lnSpc>
              <a:spcAft>
                <a:spcPts val="800"/>
              </a:spcAft>
            </a:pPr>
            <a:r>
              <a:rPr lang="ar-SA" sz="4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شكراً على ا</a:t>
            </a:r>
            <a:r>
              <a:rPr lang="ar-LB" sz="4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ستماعكم</a:t>
            </a:r>
            <a:r>
              <a:rPr lang="ar-SA" sz="4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 </a:t>
            </a:r>
            <a:r>
              <a:rPr lang="fr-FR" sz="4800" dirty="0"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!</a:t>
            </a:r>
            <a:endParaRPr lang="en-US" sz="4800"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23" name="Google Shape;357;p37"/>
          <p:cNvSpPr/>
          <p:nvPr/>
        </p:nvSpPr>
        <p:spPr>
          <a:xfrm>
            <a:off x="1639500" y="3015421"/>
            <a:ext cx="1404900" cy="1404900"/>
          </a:xfrm>
          <a:prstGeom prst="roundRect">
            <a:avLst>
              <a:gd name="adj" fmla="val 5393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" name="Google Shape;358;p37"/>
          <p:cNvSpPr/>
          <p:nvPr/>
        </p:nvSpPr>
        <p:spPr>
          <a:xfrm>
            <a:off x="-1218387" y="-194450"/>
            <a:ext cx="4472700" cy="21051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" name="Google Shape;362;p37"/>
          <p:cNvSpPr/>
          <p:nvPr/>
        </p:nvSpPr>
        <p:spPr>
          <a:xfrm>
            <a:off x="453450" y="956500"/>
            <a:ext cx="2372100" cy="23721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4" name="Google Shape;404;p42"/>
          <p:cNvSpPr txBox="1">
            <a:spLocks noGrp="1"/>
          </p:cNvSpPr>
          <p:nvPr>
            <p:ph type="title"/>
          </p:nvPr>
        </p:nvSpPr>
        <p:spPr>
          <a:xfrm>
            <a:off x="2542314" y="188338"/>
            <a:ext cx="5612400" cy="723957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lvl="0" algn="r">
              <a:buClrTx/>
              <a:buSzTx/>
            </a:pPr>
            <a:r>
              <a:rPr lang="ar-LB" sz="3200" b="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Arial" panose="020B0604020202020204" pitchFamily="34" charset="0"/>
              </a:rPr>
              <a:t>مقدمة عامة : </a:t>
            </a:r>
            <a:endParaRPr lang="en-US" sz="3200" b="0" kern="1200" dirty="0">
              <a:solidFill>
                <a:prstClr val="black"/>
              </a:solidFill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405" name="Google Shape;405;p42"/>
          <p:cNvSpPr/>
          <p:nvPr/>
        </p:nvSpPr>
        <p:spPr>
          <a:xfrm>
            <a:off x="126725" y="2830913"/>
            <a:ext cx="1173000" cy="11730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06" name="Google Shape;406;p42"/>
          <p:cNvSpPr/>
          <p:nvPr/>
        </p:nvSpPr>
        <p:spPr>
          <a:xfrm>
            <a:off x="-1523137" y="4133625"/>
            <a:ext cx="4472700" cy="21051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07" name="Google Shape;407;p42"/>
          <p:cNvSpPr/>
          <p:nvPr/>
        </p:nvSpPr>
        <p:spPr>
          <a:xfrm>
            <a:off x="0" y="-44625"/>
            <a:ext cx="750300" cy="7503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08" name="Google Shape;408;p42"/>
          <p:cNvSpPr/>
          <p:nvPr/>
        </p:nvSpPr>
        <p:spPr>
          <a:xfrm flipH="1">
            <a:off x="7844250" y="2875538"/>
            <a:ext cx="1173000" cy="11730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09" name="Google Shape;409;p42"/>
          <p:cNvSpPr/>
          <p:nvPr/>
        </p:nvSpPr>
        <p:spPr>
          <a:xfrm flipH="1">
            <a:off x="6655613" y="4428925"/>
            <a:ext cx="4472700" cy="2105100"/>
          </a:xfrm>
          <a:prstGeom prst="roundRect">
            <a:avLst>
              <a:gd name="adj" fmla="val 22141"/>
            </a:avLst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10" name="Google Shape;410;p42"/>
          <p:cNvSpPr/>
          <p:nvPr/>
        </p:nvSpPr>
        <p:spPr>
          <a:xfrm flipH="1">
            <a:off x="8393675" y="0"/>
            <a:ext cx="750300" cy="7503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" name="TextBox 1"/>
          <p:cNvSpPr txBox="1"/>
          <p:nvPr/>
        </p:nvSpPr>
        <p:spPr>
          <a:xfrm>
            <a:off x="1132904" y="872979"/>
            <a:ext cx="7297846" cy="39592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685800" lvl="1" indent="-228600" algn="r" rtl="1">
              <a:lnSpc>
                <a:spcPct val="90000"/>
              </a:lnSpc>
              <a:spcBef>
                <a:spcPts val="500"/>
              </a:spcBef>
              <a:buClrTx/>
              <a:buFont typeface="Arial" panose="020B0604020202020204" pitchFamily="34" charset="0"/>
              <a:buChar char="•"/>
            </a:pP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يبلغ عدد سكان العالم حوالي</a:t>
            </a:r>
            <a:r>
              <a:rPr lang="en-US" sz="1800" kern="1200" dirty="0">
                <a:solidFill>
                  <a:prstClr val="black"/>
                </a:solidFill>
                <a:latin typeface="+mj-lt"/>
                <a:ea typeface="+mn-ea"/>
                <a:cs typeface="+mn-cs"/>
              </a:rPr>
              <a:t>8 </a:t>
            </a: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 مليار و200 مليون نسمة وعدد القوى العاملة في العالم حسب احصاء العام 2023 هو 3 مليار و313 مليون </a:t>
            </a:r>
          </a:p>
          <a:p>
            <a:pPr marL="457200" lvl="1" algn="r" rtl="1">
              <a:lnSpc>
                <a:spcPct val="90000"/>
              </a:lnSpc>
              <a:spcBef>
                <a:spcPts val="500"/>
              </a:spcBef>
              <a:buClrTx/>
            </a:pPr>
            <a:endParaRPr lang="en-US" sz="18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685800" lvl="1" indent="-228600" algn="r" rtl="1">
              <a:lnSpc>
                <a:spcPct val="90000"/>
              </a:lnSpc>
              <a:spcBef>
                <a:spcPts val="500"/>
              </a:spcBef>
              <a:buClrTx/>
              <a:buFont typeface="Arial" panose="020B0604020202020204" pitchFamily="34" charset="0"/>
              <a:buChar char="•"/>
            </a:pP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بينما يبلغ عدد سكان العالم العربي 431 مليون نسمة ويشكلون 5% من سكان العالم وعدد القوى العاملة هو 146 مليون ( </a:t>
            </a:r>
            <a:r>
              <a:rPr lang="ar-EG" alt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مرجع</a:t>
            </a: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 2023) </a:t>
            </a:r>
          </a:p>
          <a:p>
            <a:pPr marL="457200" lvl="1" algn="r" rtl="1">
              <a:lnSpc>
                <a:spcPct val="90000"/>
              </a:lnSpc>
              <a:spcBef>
                <a:spcPts val="500"/>
              </a:spcBef>
              <a:buClrTx/>
            </a:pPr>
            <a:endParaRPr lang="en-US" sz="18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685800" lvl="1" indent="-228600" algn="r" rtl="1">
              <a:lnSpc>
                <a:spcPct val="90000"/>
              </a:lnSpc>
              <a:spcBef>
                <a:spcPts val="500"/>
              </a:spcBef>
              <a:buClrTx/>
              <a:buFont typeface="Arial" panose="020B0604020202020204" pitchFamily="34" charset="0"/>
              <a:buChar char="•"/>
            </a:pPr>
            <a:r>
              <a:rPr lang="ar-EG" alt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فإن</a:t>
            </a: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 فئة الشباب المتراوح اعماره</a:t>
            </a:r>
            <a:r>
              <a:rPr lang="ar-EG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م</a:t>
            </a: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 بين 15 و29 سنة حوالي 30% من السكان في المنطقة العربية، اذ يصل العدد الى 129 مليون </a:t>
            </a:r>
            <a:r>
              <a:rPr lang="ar-LB" sz="1800" kern="1200" dirty="0" err="1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وثلاثما</a:t>
            </a:r>
            <a:r>
              <a:rPr lang="ar-EG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ئ</a:t>
            </a: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ة الف شاب ، واذا احتسبنا نسبة البطالة 11% فان هناك 14مليون ومئتان وثلاثة و</a:t>
            </a:r>
            <a:r>
              <a:rPr lang="ar-EG" alt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عشر</a:t>
            </a: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ون الف شاب عاطل عن العمل عدا البطالة السنوية المتراكمة .</a:t>
            </a:r>
          </a:p>
          <a:p>
            <a:pPr marL="457200" lvl="1" algn="r" rtl="1">
              <a:lnSpc>
                <a:spcPct val="90000"/>
              </a:lnSpc>
              <a:spcBef>
                <a:spcPts val="500"/>
              </a:spcBef>
              <a:buClrTx/>
            </a:pPr>
            <a:endParaRPr lang="en-US" sz="18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  <a:p>
            <a:pPr marL="685800" lvl="1" indent="-228600" algn="r" rtl="1">
              <a:lnSpc>
                <a:spcPct val="90000"/>
              </a:lnSpc>
              <a:spcBef>
                <a:spcPts val="500"/>
              </a:spcBef>
              <a:buClrTx/>
              <a:buFont typeface="Arial" panose="020B0604020202020204" pitchFamily="34" charset="0"/>
              <a:buChar char="•"/>
            </a:pP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ويواجه الشباب منذ ما يزيد </a:t>
            </a:r>
            <a:r>
              <a:rPr lang="ar-EG" alt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عن </a:t>
            </a: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العقدين من الزمن تحديات كبرى وعميقة </a:t>
            </a:r>
            <a:r>
              <a:rPr lang="ar-EG" alt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أ</a:t>
            </a:r>
            <a:r>
              <a:rPr lang="ar-LB" sz="1800" kern="1200" dirty="0">
                <a:solidFill>
                  <a:prstClr val="black"/>
                </a:solidFill>
                <a:latin typeface="+mj-lt"/>
                <a:ea typeface="+mn-ea"/>
                <a:cs typeface="Arial" panose="020B0604020202020204" pitchFamily="34" charset="0"/>
              </a:rPr>
              <a:t>همها غياب فرص عمل كافية ولائقة وفقدان قيمة شهادات التعليم العالي والتدريب التقني في سوق العمل </a:t>
            </a:r>
            <a:endParaRPr lang="en-US" sz="1800" kern="1200" dirty="0">
              <a:solidFill>
                <a:prstClr val="black"/>
              </a:solidFill>
              <a:latin typeface="+mj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35"/>
          <p:cNvSpPr txBox="1">
            <a:spLocks noGrp="1"/>
          </p:cNvSpPr>
          <p:nvPr>
            <p:ph type="title" idx="2"/>
          </p:nvPr>
        </p:nvSpPr>
        <p:spPr>
          <a:xfrm>
            <a:off x="2919674" y="2827593"/>
            <a:ext cx="3304326" cy="84581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sz="6600" dirty="0">
                <a:solidFill>
                  <a:srgbClr val="2E2E2E"/>
                </a:solidFill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اولاً</a:t>
            </a:r>
            <a:endParaRPr sz="11500" dirty="0"/>
          </a:p>
        </p:txBody>
      </p:sp>
      <p:sp>
        <p:nvSpPr>
          <p:cNvPr id="336" name="Google Shape;336;p35"/>
          <p:cNvSpPr txBox="1">
            <a:spLocks noGrp="1"/>
          </p:cNvSpPr>
          <p:nvPr>
            <p:ph type="title"/>
          </p:nvPr>
        </p:nvSpPr>
        <p:spPr>
          <a:xfrm>
            <a:off x="3796788" y="971817"/>
            <a:ext cx="1550100" cy="141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/>
              <a:t>01</a:t>
            </a:r>
          </a:p>
        </p:txBody>
      </p:sp>
      <p:sp>
        <p:nvSpPr>
          <p:cNvPr id="337" name="Google Shape;337;p35"/>
          <p:cNvSpPr txBox="1">
            <a:spLocks noGrp="1"/>
          </p:cNvSpPr>
          <p:nvPr>
            <p:ph type="subTitle" idx="1"/>
          </p:nvPr>
        </p:nvSpPr>
        <p:spPr>
          <a:xfrm rot="243">
            <a:off x="1353292" y="3761204"/>
            <a:ext cx="6437090" cy="458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lnSpc>
                <a:spcPct val="115000"/>
              </a:lnSpc>
              <a:buClr>
                <a:srgbClr val="2E2E2E"/>
              </a:buClr>
            </a:pPr>
            <a:r>
              <a:rPr lang="ar-LB" sz="2400" b="1" dirty="0">
                <a:solidFill>
                  <a:srgbClr val="2E2E2E"/>
                </a:solidFill>
              </a:rPr>
              <a:t>الشباب والتعليم والتدريب المهني والتقني ووظائف المستقبل</a:t>
            </a:r>
          </a:p>
        </p:txBody>
      </p:sp>
      <p:sp>
        <p:nvSpPr>
          <p:cNvPr id="338" name="Google Shape;338;p35"/>
          <p:cNvSpPr/>
          <p:nvPr/>
        </p:nvSpPr>
        <p:spPr>
          <a:xfrm>
            <a:off x="151600" y="2571751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9" name="Google Shape;339;p35"/>
          <p:cNvSpPr/>
          <p:nvPr/>
        </p:nvSpPr>
        <p:spPr>
          <a:xfrm>
            <a:off x="7649075" y="4105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0" name="Google Shape;340;p35"/>
          <p:cNvSpPr/>
          <p:nvPr/>
        </p:nvSpPr>
        <p:spPr>
          <a:xfrm>
            <a:off x="7535175" y="25216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680770" y="571013"/>
            <a:ext cx="7634177" cy="4661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lvl="1" indent="-285750" algn="r" rtl="1">
              <a:buFont typeface="Arial" panose="020B0604020202020204" pitchFamily="34" charset="0"/>
              <a:buChar char="•"/>
            </a:pPr>
            <a:r>
              <a:rPr lang="ar-LB" sz="1800" b="1" dirty="0"/>
              <a:t>مفهوم التدريب : </a:t>
            </a:r>
            <a:r>
              <a:rPr lang="ar-LB" sz="1800" dirty="0"/>
              <a:t>كل تعليم وتدريب موجه لاعداد الفرد للعمل في مهنة معينة ضمن مستوى معين .</a:t>
            </a:r>
          </a:p>
          <a:p>
            <a:pPr lvl="1" algn="r" rtl="1"/>
            <a:endParaRPr lang="en-US" sz="1800" dirty="0"/>
          </a:p>
          <a:p>
            <a:pPr marL="285750" lvl="1" indent="-285750" algn="r" rtl="1">
              <a:buFont typeface="Arial" panose="020B0604020202020204" pitchFamily="34" charset="0"/>
              <a:buChar char="•"/>
            </a:pPr>
            <a:r>
              <a:rPr lang="ar-LB" sz="1800" dirty="0"/>
              <a:t>كل مهنة تشتمل على مجموعات كبيرة من المهارات والواجبات تؤدى من قبل اشخاص متفاوتين في القدرة </a:t>
            </a:r>
            <a:r>
              <a:rPr lang="ar-EG" altLang="ar-LB" sz="1800" dirty="0"/>
              <a:t>الآ</a:t>
            </a:r>
            <a:r>
              <a:rPr lang="ar-LB" sz="1800" dirty="0"/>
              <a:t>دائية ودرجة المسؤولية</a:t>
            </a:r>
          </a:p>
          <a:p>
            <a:pPr lvl="1" algn="r" rtl="1"/>
            <a:endParaRPr lang="en-US" sz="1800" dirty="0"/>
          </a:p>
          <a:p>
            <a:pPr marL="285750" lvl="1" indent="-285750" algn="r" rtl="1">
              <a:buFont typeface="Arial" panose="020B0604020202020204" pitchFamily="34" charset="0"/>
              <a:buChar char="•"/>
            </a:pPr>
            <a:r>
              <a:rPr lang="ar-LB" sz="1800" dirty="0"/>
              <a:t>خمس فئات رئيسية : </a:t>
            </a:r>
            <a:endParaRPr lang="en-US" sz="1800" dirty="0"/>
          </a:p>
          <a:p>
            <a:pPr marL="457200" lvl="1" indent="0" algn="r" rtl="1">
              <a:buNone/>
            </a:pPr>
            <a:r>
              <a:rPr lang="ar-LB" sz="1800" dirty="0"/>
              <a:t>العامل محدود المهارات – العامل الماهر – العامل المهني – الفني والتقني – الاختصاصي</a:t>
            </a:r>
            <a:endParaRPr lang="en-US" sz="1800" dirty="0"/>
          </a:p>
          <a:p>
            <a:pPr lvl="1" algn="r" rtl="1"/>
            <a:r>
              <a:rPr lang="ar-EG" altLang="ar-LB" sz="1800" dirty="0"/>
              <a:t> </a:t>
            </a:r>
            <a:endParaRPr lang="ar-LB" sz="1800" dirty="0"/>
          </a:p>
          <a:p>
            <a:pPr lvl="1" algn="r" rtl="1"/>
            <a:r>
              <a:rPr lang="ar-LB" sz="1800" dirty="0"/>
              <a:t>فالتدريب المهني ينقسم بين ما هو مهن تكنولوجية والكترونية وبين مهن عادية ، وحتى المهن العادية اصبحت بحاجة الى مزيد من الخبرات الفنية المتخصصة . ومثال على هذه المهن : </a:t>
            </a:r>
          </a:p>
          <a:p>
            <a:pPr lvl="1" algn="r" rtl="1"/>
            <a:endParaRPr lang="ar-LB" sz="1800" dirty="0"/>
          </a:p>
          <a:p>
            <a:pPr marL="342900" lvl="1" indent="-342900" algn="r" rtl="1">
              <a:lnSpc>
                <a:spcPct val="150000"/>
              </a:lnSpc>
              <a:buFont typeface="+mj-lt"/>
              <a:buAutoNum type="arabicPeriod"/>
            </a:pPr>
            <a:r>
              <a:rPr lang="ar-LB" sz="1800" dirty="0"/>
              <a:t>المهن التكنولوجية والالكترونية الرقمية</a:t>
            </a:r>
            <a:endParaRPr lang="en-US" sz="1800" dirty="0"/>
          </a:p>
          <a:p>
            <a:pPr marL="342900" lvl="1" indent="-342900" algn="r" rtl="1">
              <a:lnSpc>
                <a:spcPct val="150000"/>
              </a:lnSpc>
              <a:buFont typeface="+mj-lt"/>
              <a:buAutoNum type="arabicPeriod"/>
            </a:pPr>
            <a:r>
              <a:rPr lang="ar-LB" sz="1800" dirty="0"/>
              <a:t>مهن تطورت بشكل هائل ولم تعد تقليدية ولكنها ذات كثافة انتاجية تتيح للشباب الحصول بسهولة على الوظائف المرغوبة</a:t>
            </a:r>
            <a:endParaRPr lang="en-US" sz="1800" dirty="0"/>
          </a:p>
          <a:p>
            <a:endParaRPr lang="en-US" sz="18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35"/>
          <p:cNvSpPr txBox="1">
            <a:spLocks noGrp="1"/>
          </p:cNvSpPr>
          <p:nvPr>
            <p:ph type="title" idx="2"/>
          </p:nvPr>
        </p:nvSpPr>
        <p:spPr>
          <a:xfrm>
            <a:off x="2919674" y="2827593"/>
            <a:ext cx="3304326" cy="84581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sz="6600" dirty="0">
                <a:solidFill>
                  <a:srgbClr val="2E2E2E"/>
                </a:solidFill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ثانياً</a:t>
            </a:r>
          </a:p>
        </p:txBody>
      </p:sp>
      <p:sp>
        <p:nvSpPr>
          <p:cNvPr id="336" name="Google Shape;336;p35"/>
          <p:cNvSpPr txBox="1">
            <a:spLocks noGrp="1"/>
          </p:cNvSpPr>
          <p:nvPr>
            <p:ph type="title"/>
          </p:nvPr>
        </p:nvSpPr>
        <p:spPr>
          <a:xfrm>
            <a:off x="3796788" y="971817"/>
            <a:ext cx="1550100" cy="141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/>
              <a:t>0</a:t>
            </a:r>
            <a:r>
              <a:rPr lang="ar-LB" dirty="0"/>
              <a:t>2</a:t>
            </a:r>
            <a:endParaRPr dirty="0"/>
          </a:p>
        </p:txBody>
      </p:sp>
      <p:sp>
        <p:nvSpPr>
          <p:cNvPr id="337" name="Google Shape;337;p35"/>
          <p:cNvSpPr txBox="1">
            <a:spLocks noGrp="1"/>
          </p:cNvSpPr>
          <p:nvPr>
            <p:ph type="subTitle" idx="1"/>
          </p:nvPr>
        </p:nvSpPr>
        <p:spPr>
          <a:xfrm rot="243">
            <a:off x="1353292" y="3761204"/>
            <a:ext cx="6437090" cy="458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lnSpc>
                <a:spcPct val="115000"/>
              </a:lnSpc>
              <a:buClr>
                <a:srgbClr val="2E2E2E"/>
              </a:buClr>
            </a:pPr>
            <a:r>
              <a:rPr lang="ar-LB" sz="2400" b="1" dirty="0">
                <a:solidFill>
                  <a:srgbClr val="2E2E2E"/>
                </a:solidFill>
              </a:rPr>
              <a:t>الرؤية والمهمَات المطلوبة في التوظيف والتدريب </a:t>
            </a:r>
          </a:p>
        </p:txBody>
      </p:sp>
      <p:sp>
        <p:nvSpPr>
          <p:cNvPr id="338" name="Google Shape;338;p35"/>
          <p:cNvSpPr/>
          <p:nvPr/>
        </p:nvSpPr>
        <p:spPr>
          <a:xfrm>
            <a:off x="151600" y="2571751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9" name="Google Shape;339;p35"/>
          <p:cNvSpPr/>
          <p:nvPr/>
        </p:nvSpPr>
        <p:spPr>
          <a:xfrm>
            <a:off x="7649075" y="4105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0" name="Google Shape;340;p35"/>
          <p:cNvSpPr/>
          <p:nvPr/>
        </p:nvSpPr>
        <p:spPr>
          <a:xfrm>
            <a:off x="7535175" y="25216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p38"/>
          <p:cNvSpPr txBox="1">
            <a:spLocks noGrp="1"/>
          </p:cNvSpPr>
          <p:nvPr>
            <p:ph type="subTitle" idx="1"/>
          </p:nvPr>
        </p:nvSpPr>
        <p:spPr>
          <a:xfrm>
            <a:off x="490584" y="1604987"/>
            <a:ext cx="7565203" cy="2762973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285750" lvl="1" indent="-285750" algn="r" rtl="1">
              <a:buClr>
                <a:srgbClr val="000000"/>
              </a:buClr>
              <a:buSzTx/>
              <a:buFont typeface="Arial" panose="020B0604020202020204" pitchFamily="34" charset="0"/>
              <a:buChar char="•"/>
            </a:pPr>
            <a:r>
              <a:rPr lang="ar-LB" sz="2000" dirty="0">
                <a:solidFill>
                  <a:srgbClr val="000000"/>
                </a:solidFill>
                <a:latin typeface="Arial" panose="020B0604020202020204"/>
                <a:cs typeface="Arial" panose="020B0604020202020204"/>
                <a:sym typeface="Arial" panose="020B0604020202020204"/>
              </a:rPr>
              <a:t>إن للتعليم والتدريب الفني والتقني فوائد اجتماعية وفردية، تشمل الفرد والاقتصاد والمجتمع ككل، لذا من الواجب ان يتم في </a:t>
            </a:r>
            <a:r>
              <a:rPr lang="ar-EG" sz="2000" dirty="0">
                <a:solidFill>
                  <a:srgbClr val="000000"/>
                </a:solidFill>
                <a:latin typeface="Arial" panose="020B0604020202020204"/>
                <a:cs typeface="Arial" panose="020B0604020202020204"/>
                <a:sym typeface="Arial" panose="020B0604020202020204"/>
              </a:rPr>
              <a:t>جودة اعلى </a:t>
            </a:r>
            <a:r>
              <a:rPr lang="ar-LB" sz="2000" dirty="0">
                <a:solidFill>
                  <a:srgbClr val="000000"/>
                </a:solidFill>
                <a:latin typeface="Arial" panose="020B0604020202020204"/>
                <a:cs typeface="Arial" panose="020B0604020202020204"/>
                <a:sym typeface="Arial" panose="020B0604020202020204"/>
              </a:rPr>
              <a:t>لتحقيق الرؤية والمهام في كل من هذه الحالات:</a:t>
            </a:r>
          </a:p>
          <a:p>
            <a:pPr marL="1084580" lvl="2" indent="-228600" algn="r" rtl="1">
              <a:lnSpc>
                <a:spcPct val="150000"/>
              </a:lnSpc>
              <a:buClr>
                <a:srgbClr val="000000"/>
              </a:buClr>
              <a:buSzTx/>
              <a:buFont typeface="Arial" panose="020B0604020202020204" pitchFamily="34" charset="0"/>
              <a:buChar char="‒"/>
            </a:pPr>
            <a:r>
              <a:rPr lang="ar-LB" sz="2000" dirty="0">
                <a:solidFill>
                  <a:srgbClr val="000000"/>
                </a:solidFill>
                <a:latin typeface="Arial" panose="020B0604020202020204"/>
                <a:cs typeface="Arial" panose="020B0604020202020204"/>
                <a:sym typeface="Arial" panose="020B0604020202020204"/>
              </a:rPr>
              <a:t>الأفراد </a:t>
            </a:r>
          </a:p>
          <a:p>
            <a:pPr marL="1084580" lvl="2" indent="-228600" algn="r" rtl="1">
              <a:lnSpc>
                <a:spcPct val="150000"/>
              </a:lnSpc>
              <a:buClr>
                <a:srgbClr val="000000"/>
              </a:buClr>
              <a:buSzTx/>
              <a:buFont typeface="Arial" panose="020B0604020202020204" pitchFamily="34" charset="0"/>
              <a:buChar char="‒"/>
            </a:pPr>
            <a:r>
              <a:rPr lang="ar-LB" sz="2000" dirty="0">
                <a:solidFill>
                  <a:srgbClr val="000000"/>
                </a:solidFill>
                <a:latin typeface="Arial" panose="020B0604020202020204"/>
                <a:cs typeface="Arial" panose="020B0604020202020204"/>
                <a:sym typeface="Arial" panose="020B0604020202020204"/>
              </a:rPr>
              <a:t>المجتمع </a:t>
            </a:r>
          </a:p>
          <a:p>
            <a:pPr marL="1084580" lvl="2" indent="-228600" algn="r" rtl="1">
              <a:lnSpc>
                <a:spcPct val="150000"/>
              </a:lnSpc>
              <a:buClr>
                <a:srgbClr val="000000"/>
              </a:buClr>
              <a:buSzTx/>
              <a:buFont typeface="Arial" panose="020B0604020202020204" pitchFamily="34" charset="0"/>
              <a:buChar char="‒"/>
            </a:pPr>
            <a:r>
              <a:rPr lang="ar-EG" altLang="ar-LB" sz="2000" dirty="0">
                <a:solidFill>
                  <a:srgbClr val="000000"/>
                </a:solidFill>
                <a:latin typeface="Arial" panose="020B0604020202020204"/>
                <a:cs typeface="Arial" panose="020B0604020202020204"/>
                <a:sym typeface="Arial" panose="020B0604020202020204"/>
              </a:rPr>
              <a:t>الإ</a:t>
            </a:r>
            <a:r>
              <a:rPr lang="ar-LB" sz="2000" dirty="0">
                <a:solidFill>
                  <a:srgbClr val="000000"/>
                </a:solidFill>
                <a:latin typeface="Arial" panose="020B0604020202020204"/>
                <a:cs typeface="Arial" panose="020B0604020202020204"/>
                <a:sym typeface="Arial" panose="020B0604020202020204"/>
              </a:rPr>
              <a:t>قتصاد (</a:t>
            </a:r>
            <a:r>
              <a:rPr lang="ar-EG" altLang="ar-LB" sz="2000" dirty="0">
                <a:solidFill>
                  <a:srgbClr val="000000"/>
                </a:solidFill>
                <a:latin typeface="Arial" panose="020B0604020202020204"/>
                <a:cs typeface="Arial" panose="020B0604020202020204"/>
                <a:sym typeface="Arial" panose="020B0604020202020204"/>
              </a:rPr>
              <a:t>الأ</a:t>
            </a:r>
            <a:r>
              <a:rPr lang="ar-LB" sz="2000" dirty="0">
                <a:solidFill>
                  <a:srgbClr val="000000"/>
                </a:solidFill>
                <a:latin typeface="Arial" panose="020B0604020202020204"/>
                <a:cs typeface="Arial" panose="020B0604020202020204"/>
                <a:sym typeface="Arial" panose="020B0604020202020204"/>
              </a:rPr>
              <a:t>عمال)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35"/>
          <p:cNvSpPr txBox="1">
            <a:spLocks noGrp="1"/>
          </p:cNvSpPr>
          <p:nvPr>
            <p:ph type="title" idx="2"/>
          </p:nvPr>
        </p:nvSpPr>
        <p:spPr>
          <a:xfrm>
            <a:off x="2919674" y="2827593"/>
            <a:ext cx="3304326" cy="845816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/>
            <a:r>
              <a:rPr lang="ar-LB" sz="6600" dirty="0">
                <a:solidFill>
                  <a:srgbClr val="2E2E2E"/>
                </a:solidFill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ثالثاً</a:t>
            </a:r>
          </a:p>
        </p:txBody>
      </p:sp>
      <p:sp>
        <p:nvSpPr>
          <p:cNvPr id="336" name="Google Shape;336;p35"/>
          <p:cNvSpPr txBox="1">
            <a:spLocks noGrp="1"/>
          </p:cNvSpPr>
          <p:nvPr>
            <p:ph type="title"/>
          </p:nvPr>
        </p:nvSpPr>
        <p:spPr>
          <a:xfrm>
            <a:off x="3796788" y="971817"/>
            <a:ext cx="1550100" cy="141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/>
              <a:t>0</a:t>
            </a:r>
            <a:r>
              <a:rPr lang="ar-LB" dirty="0"/>
              <a:t>3</a:t>
            </a:r>
            <a:endParaRPr dirty="0"/>
          </a:p>
        </p:txBody>
      </p:sp>
      <p:sp>
        <p:nvSpPr>
          <p:cNvPr id="337" name="Google Shape;337;p35"/>
          <p:cNvSpPr txBox="1">
            <a:spLocks noGrp="1"/>
          </p:cNvSpPr>
          <p:nvPr>
            <p:ph type="subTitle" idx="1"/>
          </p:nvPr>
        </p:nvSpPr>
        <p:spPr>
          <a:xfrm rot="243">
            <a:off x="1353292" y="3761204"/>
            <a:ext cx="6437090" cy="458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lnSpc>
                <a:spcPct val="115000"/>
              </a:lnSpc>
              <a:buClr>
                <a:srgbClr val="2E2E2E"/>
              </a:buClr>
            </a:pPr>
            <a:r>
              <a:rPr lang="ar-LB" sz="2400" b="1" dirty="0">
                <a:solidFill>
                  <a:srgbClr val="2E2E2E"/>
                </a:solidFill>
              </a:rPr>
              <a:t>منح المهارات لتعزيز التوظيف </a:t>
            </a:r>
          </a:p>
          <a:p>
            <a:pPr marL="0" lvl="0" indent="0">
              <a:lnSpc>
                <a:spcPct val="115000"/>
              </a:lnSpc>
              <a:buClr>
                <a:srgbClr val="2E2E2E"/>
              </a:buClr>
            </a:pPr>
            <a:r>
              <a:rPr lang="ar-LB" sz="2400" b="1" dirty="0">
                <a:solidFill>
                  <a:srgbClr val="2E2E2E"/>
                </a:solidFill>
              </a:rPr>
              <a:t> </a:t>
            </a:r>
          </a:p>
        </p:txBody>
      </p:sp>
      <p:sp>
        <p:nvSpPr>
          <p:cNvPr id="338" name="Google Shape;338;p35"/>
          <p:cNvSpPr/>
          <p:nvPr/>
        </p:nvSpPr>
        <p:spPr>
          <a:xfrm>
            <a:off x="151600" y="2571751"/>
            <a:ext cx="1357500" cy="1357500"/>
          </a:xfrm>
          <a:prstGeom prst="roundRect">
            <a:avLst>
              <a:gd name="adj" fmla="val 5393"/>
            </a:avLst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9" name="Google Shape;339;p35"/>
          <p:cNvSpPr/>
          <p:nvPr/>
        </p:nvSpPr>
        <p:spPr>
          <a:xfrm>
            <a:off x="7649075" y="410525"/>
            <a:ext cx="1632000" cy="1632000"/>
          </a:xfrm>
          <a:prstGeom prst="roundRect">
            <a:avLst>
              <a:gd name="adj" fmla="val 5393"/>
            </a:avLst>
          </a:prstGeom>
          <a:solidFill>
            <a:schemeClr val="accent1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0" name="Google Shape;340;p35"/>
          <p:cNvSpPr/>
          <p:nvPr/>
        </p:nvSpPr>
        <p:spPr>
          <a:xfrm>
            <a:off x="7535175" y="2521675"/>
            <a:ext cx="1310700" cy="1310700"/>
          </a:xfrm>
          <a:prstGeom prst="roundRect">
            <a:avLst>
              <a:gd name="adj" fmla="val 5393"/>
            </a:avLst>
          </a:prstGeom>
          <a:solidFill>
            <a:schemeClr val="dk2"/>
          </a:solidFill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  <a:effectLst>
            <a:outerShdw blurRad="485775" dist="200025" dir="5400000" algn="bl" rotWithShape="0">
              <a:srgbClr val="000000">
                <a:alpha val="2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567813"/>
            <a:ext cx="8362336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ar-LB" sz="2000" dirty="0"/>
              <a:t>ان إتاحة التعليم الاساسي والجيد مع منح المهارات والمعارف يعتبر ركيزة من ركائز التعليم والتدريب المهني المتواصل وحافزاً للاستخدام والتوظيف من خلال الآتي:</a:t>
            </a:r>
          </a:p>
          <a:p>
            <a:pPr algn="r" rtl="1"/>
            <a:endParaRPr lang="en-US" sz="2000" dirty="0"/>
          </a:p>
          <a:p>
            <a:pPr marL="514350" indent="-514350" algn="r" rtl="1">
              <a:buFont typeface="+mj-lt"/>
              <a:buAutoNum type="arabicPeriod"/>
            </a:pPr>
            <a:r>
              <a:rPr lang="ar-LB" sz="2000" dirty="0"/>
              <a:t>زيادة قدرة المدارس ومعاهد التدريب والمنشآت على منح مهارات عالية الجودة </a:t>
            </a:r>
            <a:endParaRPr lang="en-US" sz="2000" dirty="0"/>
          </a:p>
          <a:p>
            <a:pPr marL="514350" indent="-514350" algn="r" rtl="1">
              <a:buFont typeface="+mj-lt"/>
              <a:buAutoNum type="arabicPeriod"/>
            </a:pPr>
            <a:endParaRPr lang="ar-LB" sz="2000" dirty="0"/>
          </a:p>
          <a:p>
            <a:pPr marL="514350" indent="-514350" algn="r" rtl="1">
              <a:buFont typeface="+mj-lt"/>
              <a:buAutoNum type="arabicPeriod"/>
            </a:pPr>
            <a:r>
              <a:rPr lang="ar-LB" sz="2000" dirty="0"/>
              <a:t>تطوير نظم التلمذة الصناعية غير الرسمية لمنح المهارات والمعارف </a:t>
            </a:r>
            <a:endParaRPr lang="en-US" sz="2000" dirty="0"/>
          </a:p>
          <a:p>
            <a:pPr marL="514350" indent="-514350" algn="r" rtl="1">
              <a:buFont typeface="+mj-lt"/>
              <a:buAutoNum type="arabicPeriod"/>
            </a:pPr>
            <a:endParaRPr lang="ar-LB" sz="2000" dirty="0"/>
          </a:p>
          <a:p>
            <a:pPr marL="514350" indent="-514350" algn="r" rtl="1">
              <a:buFont typeface="+mj-lt"/>
              <a:buAutoNum type="arabicPeriod"/>
            </a:pPr>
            <a:r>
              <a:rPr lang="ar-LB" sz="2000" dirty="0"/>
              <a:t>تشجيع الحوار الاجتماعي في مجال التدريب على مستوى مؤسسات العمل في القطاعين العام والخاص </a:t>
            </a:r>
            <a:endParaRPr lang="en-US" sz="2000" dirty="0"/>
          </a:p>
          <a:p>
            <a:pPr marL="514350" lvl="0" indent="-514350" algn="r" rtl="1">
              <a:buFont typeface="+mj-lt"/>
              <a:buAutoNum type="arabicPeriod"/>
            </a:pPr>
            <a:endParaRPr lang="ar-LB" sz="2000" dirty="0"/>
          </a:p>
          <a:p>
            <a:pPr marL="514350" lvl="0" indent="-514350" algn="r" rtl="1">
              <a:buFont typeface="+mj-lt"/>
              <a:buAutoNum type="arabicPeriod"/>
            </a:pPr>
            <a:r>
              <a:rPr lang="ar-LB" sz="2000" dirty="0"/>
              <a:t>تيسير الانتقال بين الوظائف عن طريق تعزيز المهارات بالتنسيق مع سياسات اسواق العمل.</a:t>
            </a:r>
            <a:endParaRPr lang="en-US" sz="2000" dirty="0"/>
          </a:p>
          <a:p>
            <a:pPr marL="514350" indent="-514350" algn="r" rtl="1">
              <a:buFont typeface="+mj-lt"/>
              <a:buAutoNum type="arabicPeriod"/>
            </a:pPr>
            <a:endParaRPr lang="ar-LB" sz="2000" dirty="0"/>
          </a:p>
          <a:p>
            <a:pPr marL="514350" indent="-514350" algn="r" rtl="1">
              <a:buFont typeface="+mj-lt"/>
              <a:buAutoNum type="arabicPeriod"/>
            </a:pPr>
            <a:r>
              <a:rPr lang="ar-LB" sz="2000" dirty="0"/>
              <a:t>تشجيع اعادة دمج العاطلين عن العمل ومنحهم المهارات اللازمة </a:t>
            </a:r>
            <a:endParaRPr lang="en-US" sz="2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scartes' Method of Doubt Thesis Defense by Slidesgo">
  <a:themeElements>
    <a:clrScheme name="Simple Light">
      <a:dk1>
        <a:srgbClr val="2E2E2E"/>
      </a:dk1>
      <a:lt1>
        <a:srgbClr val="EDE9E9"/>
      </a:lt1>
      <a:dk2>
        <a:srgbClr val="EFEFEF"/>
      </a:dk2>
      <a:lt2>
        <a:srgbClr val="DFDFDF"/>
      </a:lt2>
      <a:accent1>
        <a:srgbClr val="E8E8E8"/>
      </a:accent1>
      <a:accent2>
        <a:srgbClr val="FFFFFF"/>
      </a:accent2>
      <a:accent3>
        <a:srgbClr val="FFFFFF"/>
      </a:accent3>
      <a:accent4>
        <a:srgbClr val="FFFFFF"/>
      </a:accent4>
      <a:accent5>
        <a:srgbClr val="FFFFFF"/>
      </a:accent5>
      <a:accent6>
        <a:srgbClr val="FFFFFF"/>
      </a:accent6>
      <a:hlink>
        <a:srgbClr val="2E2E2E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1104</Words>
  <Application>Microsoft Office PowerPoint</Application>
  <PresentationFormat>On-screen Show (16:9)</PresentationFormat>
  <Paragraphs>160</Paragraphs>
  <Slides>25</Slides>
  <Notes>25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31" baseType="lpstr">
      <vt:lpstr>Calibri</vt:lpstr>
      <vt:lpstr>GFS Didot</vt:lpstr>
      <vt:lpstr>Courier New</vt:lpstr>
      <vt:lpstr>Arial</vt:lpstr>
      <vt:lpstr>Overpass</vt:lpstr>
      <vt:lpstr>Descartes' Method of Doubt Thesis Defense by Slidesgo</vt:lpstr>
      <vt:lpstr>دور سياسات التعليم التقني والتدريب المهني في توفير متطلبات الوظائف المستقبلية</vt:lpstr>
      <vt:lpstr>01</vt:lpstr>
      <vt:lpstr>مقدمة عامة : </vt:lpstr>
      <vt:lpstr>اولاً</vt:lpstr>
      <vt:lpstr>PowerPoint Presentation</vt:lpstr>
      <vt:lpstr>ثانياً</vt:lpstr>
      <vt:lpstr>PowerPoint Presentation</vt:lpstr>
      <vt:lpstr>ثالثاً</vt:lpstr>
      <vt:lpstr>PowerPoint Presentation</vt:lpstr>
      <vt:lpstr>رابعاً</vt:lpstr>
      <vt:lpstr>PowerPoint Presentation</vt:lpstr>
      <vt:lpstr>خامساً</vt:lpstr>
      <vt:lpstr>PowerPoint Presentation</vt:lpstr>
      <vt:lpstr>سادساً</vt:lpstr>
      <vt:lpstr>PowerPoint Presentation</vt:lpstr>
      <vt:lpstr>PowerPoint Presentation</vt:lpstr>
      <vt:lpstr>PowerPoint Presentation</vt:lpstr>
      <vt:lpstr>PowerPoint Presentation</vt:lpstr>
      <vt:lpstr>سابعاً</vt:lpstr>
      <vt:lpstr>PowerPoint Presentation</vt:lpstr>
      <vt:lpstr>ثامناً</vt:lpstr>
      <vt:lpstr>PowerPoint Presentation</vt:lpstr>
      <vt:lpstr>الخاتمة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دور سياسات التعليم التقني والتدريب المهني في توفير متطلبات الوظائف المستقبلية</dc:title>
  <dc:creator/>
  <cp:lastModifiedBy>Rania Rushdieh</cp:lastModifiedBy>
  <cp:revision>21</cp:revision>
  <dcterms:created xsi:type="dcterms:W3CDTF">2024-11-07T07:03:23Z</dcterms:created>
  <dcterms:modified xsi:type="dcterms:W3CDTF">2024-11-25T13:01:10Z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3612B96D5D7D44B9A7FCBA1CFDD0DF77_12</vt:lpwstr>
  </property>
  <property fmtid="{D5CDD505-2E9C-101B-9397-08002B2CF9AE}" pid="3" name="KSOProductBuildVer">
    <vt:lpwstr>1033-12.2.0.18607</vt:lpwstr>
  </property>
</Properties>
</file>