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98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11/08/2024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11/08/2024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11/08/2024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11/08/2024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11/08/2024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11/08/2024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11/08/2024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11/08/2024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11/08/2024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11/08/2024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11/08/2024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11/08/2024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2819400"/>
          </a:xfrm>
        </p:spPr>
        <p:txBody>
          <a:bodyPr>
            <a:noAutofit/>
          </a:bodyPr>
          <a:lstStyle/>
          <a:p>
            <a:pPr algn="ctr"/>
            <a:r>
              <a:rPr lang="ar-EG" sz="3200" b="1" dirty="0">
                <a:latin typeface="Simplified Arabic" pitchFamily="18" charset="-78"/>
                <a:cs typeface="Simplified Arabic" pitchFamily="18" charset="-78"/>
              </a:rPr>
              <a:t>التخطيط الاستراتيجي للاقتصاد التضامني </a:t>
            </a:r>
            <a:br>
              <a:rPr lang="ar-EG" sz="3200" b="1" dirty="0">
                <a:latin typeface="Simplified Arabic" pitchFamily="18" charset="-78"/>
                <a:cs typeface="Simplified Arabic" pitchFamily="18" charset="-78"/>
              </a:rPr>
            </a:br>
            <a:r>
              <a:rPr lang="ar-EG" sz="3200" b="1" dirty="0">
                <a:latin typeface="Simplified Arabic" pitchFamily="18" charset="-78"/>
                <a:cs typeface="Simplified Arabic" pitchFamily="18" charset="-78"/>
              </a:rPr>
              <a:t>بالمنطقة العربية </a:t>
            </a:r>
            <a:br>
              <a:rPr lang="ar-EG" sz="3200" b="1" dirty="0">
                <a:latin typeface="Simplified Arabic" pitchFamily="18" charset="-78"/>
                <a:cs typeface="Simplified Arabic" pitchFamily="18" charset="-78"/>
              </a:rPr>
            </a:br>
            <a:br>
              <a:rPr lang="ar-EG" sz="3200" b="1" dirty="0">
                <a:latin typeface="Simplified Arabic" pitchFamily="18" charset="-78"/>
                <a:cs typeface="Simplified Arabic" pitchFamily="18" charset="-78"/>
              </a:rPr>
            </a:br>
            <a:r>
              <a:rPr lang="ar-EG" sz="2400" b="1" dirty="0">
                <a:latin typeface="Simplified Arabic" pitchFamily="18" charset="-78"/>
                <a:cs typeface="Simplified Arabic" pitchFamily="18" charset="-78"/>
              </a:rPr>
              <a:t>عبدالمولى إسماعيل </a:t>
            </a:r>
            <a:br>
              <a:rPr lang="ar-EG" sz="3200" b="1" dirty="0">
                <a:latin typeface="Simplified Arabic" pitchFamily="18" charset="-78"/>
                <a:cs typeface="Simplified Arabic" pitchFamily="18" charset="-78"/>
              </a:rPr>
            </a:br>
            <a:r>
              <a:rPr lang="ar-EG" sz="2400" b="1" dirty="0">
                <a:latin typeface="Simplified Arabic" pitchFamily="18" charset="-78"/>
                <a:cs typeface="Simplified Arabic" pitchFamily="18" charset="-78"/>
              </a:rPr>
              <a:t>باحث في الاقتصاد التضامني </a:t>
            </a:r>
            <a:br>
              <a:rPr lang="ar-EG" sz="3200" b="1" dirty="0">
                <a:latin typeface="Simplified Arabic" pitchFamily="18" charset="-78"/>
                <a:cs typeface="Simplified Arabic" pitchFamily="18" charset="-78"/>
              </a:rPr>
            </a:br>
            <a:endParaRPr lang="en-US" sz="3200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733800"/>
            <a:ext cx="6019800" cy="1981200"/>
          </a:xfrm>
        </p:spPr>
        <p:txBody>
          <a:bodyPr>
            <a:normAutofit/>
          </a:bodyPr>
          <a:lstStyle/>
          <a:p>
            <a:pPr algn="ct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ورقة مقدمة للندوة القومية حول :الاقتصاد الاجتماعي والتضامني فرص وتحديات</a:t>
            </a:r>
          </a:p>
          <a:p>
            <a:pPr algn="ctr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منظمة العمل العربية </a:t>
            </a:r>
          </a:p>
          <a:p>
            <a:pPr algn="ctr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الجزائر 22- 23 يوليو، 2024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447800"/>
            <a:ext cx="6172200" cy="762000"/>
          </a:xfrm>
        </p:spPr>
        <p:txBody>
          <a:bodyPr/>
          <a:lstStyle/>
          <a:p>
            <a:pPr algn="ctr" rtl="1"/>
            <a:r>
              <a:rPr lang="ar-EG" dirty="0"/>
              <a:t>أليات تمويل الاقتصاد التضامني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895600"/>
            <a:ext cx="6172200" cy="2895600"/>
          </a:xfrm>
        </p:spPr>
        <p:txBody>
          <a:bodyPr/>
          <a:lstStyle/>
          <a:p>
            <a:pPr algn="r" rtl="1">
              <a:buFontTx/>
              <a:buChar char="-"/>
            </a:pPr>
            <a:r>
              <a:rPr lang="ar-EG" dirty="0"/>
              <a:t>التمويل الذاتي :</a:t>
            </a:r>
          </a:p>
          <a:p>
            <a:pPr algn="r" rtl="1">
              <a:buFontTx/>
              <a:buChar char="-"/>
            </a:pPr>
            <a:r>
              <a:rPr lang="ar-EG" dirty="0"/>
              <a:t>العوائد التضامنية خماسية الأبعاد </a:t>
            </a:r>
          </a:p>
          <a:p>
            <a:pPr algn="r" rtl="1">
              <a:buFontTx/>
              <a:buChar char="-"/>
            </a:pPr>
            <a:r>
              <a:rPr lang="ar-EG" dirty="0"/>
              <a:t>1- عائد المعاملات. </a:t>
            </a:r>
          </a:p>
          <a:p>
            <a:pPr algn="r" rtl="1">
              <a:buFontTx/>
              <a:buChar char="-"/>
            </a:pPr>
            <a:r>
              <a:rPr lang="ar-EG" dirty="0"/>
              <a:t>2- العائد العيني .</a:t>
            </a:r>
          </a:p>
          <a:p>
            <a:pPr algn="r" rtl="1">
              <a:buFontTx/>
              <a:buChar char="-"/>
            </a:pPr>
            <a:r>
              <a:rPr lang="ar-EG" dirty="0"/>
              <a:t>3- عائد الأسهم .</a:t>
            </a:r>
          </a:p>
          <a:p>
            <a:pPr algn="r" rtl="1">
              <a:buFontTx/>
              <a:buChar char="-"/>
            </a:pPr>
            <a:r>
              <a:rPr lang="ar-EG" dirty="0"/>
              <a:t>4- عائد المبادلات التضامنية .</a:t>
            </a:r>
          </a:p>
          <a:p>
            <a:pPr algn="r" rtl="1">
              <a:buFontTx/>
              <a:buChar char="-"/>
            </a:pPr>
            <a:r>
              <a:rPr lang="ar-EG" dirty="0"/>
              <a:t>5- العائد المجتمعي .</a:t>
            </a:r>
          </a:p>
          <a:p>
            <a:pPr algn="r" rtl="1">
              <a:buFontTx/>
              <a:buChar char="-"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990600"/>
            <a:ext cx="6172200" cy="1143000"/>
          </a:xfrm>
        </p:spPr>
        <p:txBody>
          <a:bodyPr>
            <a:normAutofit/>
          </a:bodyPr>
          <a:lstStyle/>
          <a:p>
            <a:pPr algn="r" rtl="1"/>
            <a:r>
              <a:rPr lang="ar-EG" sz="2800" dirty="0">
                <a:latin typeface="Simplified Arabic" pitchFamily="18" charset="-78"/>
                <a:cs typeface="Simplified Arabic" pitchFamily="18" charset="-78"/>
              </a:rPr>
              <a:t>التوصيات والبدائل</a:t>
            </a:r>
            <a:r>
              <a:rPr lang="en-US" sz="2800" dirty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2800" dirty="0">
                <a:latin typeface="Simplified Arabic" pitchFamily="18" charset="-78"/>
                <a:cs typeface="Simplified Arabic" pitchFamily="18" charset="-78"/>
              </a:rPr>
              <a:t>لإنفاذ الاقتصاد التضامني ضمن البيئة الاقتصادية والاجتماعية بالمنطقة االعربية </a:t>
            </a:r>
            <a:endParaRPr lang="en-US" sz="2800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438400"/>
            <a:ext cx="6172200" cy="3936522"/>
          </a:xfrm>
        </p:spPr>
        <p:txBody>
          <a:bodyPr/>
          <a:lstStyle/>
          <a:p>
            <a:pPr algn="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- </a:t>
            </a:r>
            <a:r>
              <a:rPr lang="ar-SA" dirty="0">
                <a:latin typeface="Simplified Arabic" pitchFamily="18" charset="-78"/>
                <a:cs typeface="Simplified Arabic" pitchFamily="18" charset="-78"/>
              </a:rPr>
              <a:t>التأكيد على أهمية الاقتصاد التضامني في الدساتير العربية أسوة ببلدان أخرى</a:t>
            </a:r>
            <a:r>
              <a:rPr lang="ar-EG" dirty="0">
                <a:latin typeface="Simplified Arabic" pitchFamily="18" charset="-78"/>
                <a:cs typeface="Simplified Arabic" pitchFamily="18" charset="-78"/>
              </a:rPr>
              <a:t>.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  <a:p>
            <a:pPr algn="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- إدماج الاقتصاد التضامني ضمن البناء التشريعى بالمنطقة العربية من خلال سن قانون للاقتصاد التضامني يقوم على المبادئ والأهداف التضامنيه  .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buFontTx/>
              <a:buChar char="-"/>
            </a:pPr>
            <a:r>
              <a:rPr lang="ar-SA" dirty="0">
                <a:latin typeface="Simplified Arabic" pitchFamily="18" charset="-78"/>
                <a:cs typeface="Simplified Arabic" pitchFamily="18" charset="-78"/>
              </a:rPr>
              <a:t>توجيه </a:t>
            </a:r>
            <a:r>
              <a:rPr lang="ar-EG" dirty="0">
                <a:latin typeface="Simplified Arabic" pitchFamily="18" charset="-78"/>
                <a:cs typeface="Simplified Arabic" pitchFamily="18" charset="-78"/>
              </a:rPr>
              <a:t>نسب مئوية من الاستثمارات العمومية  ودسترتها .</a:t>
            </a:r>
          </a:p>
          <a:p>
            <a:pPr lvl="0" algn="r" rtl="1">
              <a:buFontTx/>
              <a:buChar char="-"/>
            </a:pPr>
            <a:r>
              <a:rPr lang="ar-EG" dirty="0">
                <a:latin typeface="Simplified Arabic" pitchFamily="18" charset="-78"/>
                <a:cs typeface="Simplified Arabic" pitchFamily="18" charset="-78"/>
              </a:rPr>
              <a:t>-</a:t>
            </a:r>
            <a:r>
              <a:rPr lang="ar-SA" dirty="0">
                <a:latin typeface="Simplified Arabic" pitchFamily="18" charset="-78"/>
                <a:cs typeface="Simplified Arabic" pitchFamily="18" charset="-78"/>
              </a:rPr>
              <a:t>مأسسة التمويل الموجه للاقتصاد التضامني ضمن الموازنة العامة للدولة </a:t>
            </a:r>
            <a:r>
              <a:rPr lang="ar-EG" dirty="0">
                <a:latin typeface="Simplified Arabic" pitchFamily="18" charset="-78"/>
                <a:cs typeface="Simplified Arabic" pitchFamily="18" charset="-78"/>
              </a:rPr>
              <a:t>.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buFontTx/>
              <a:buChar char="-"/>
            </a:pPr>
            <a:r>
              <a:rPr lang="ar-EG" dirty="0">
                <a:latin typeface="Simplified Arabic" pitchFamily="18" charset="-78"/>
                <a:cs typeface="Simplified Arabic" pitchFamily="18" charset="-78"/>
              </a:rPr>
              <a:t>- </a:t>
            </a:r>
            <a:r>
              <a:rPr lang="ar-EG" dirty="0"/>
              <a:t>الاعتراف</a:t>
            </a:r>
            <a:r>
              <a:rPr lang="ar-EG" sz="2400" dirty="0"/>
              <a:t> </a:t>
            </a:r>
            <a:r>
              <a:rPr lang="ar-EG" dirty="0">
                <a:latin typeface="Simplified Arabic" pitchFamily="18" charset="-78"/>
                <a:cs typeface="Simplified Arabic" pitchFamily="18" charset="-78"/>
              </a:rPr>
              <a:t>بالمبادرات التضامنية / قانون موحد للنسيج التضامني فى مواجهة كثرة وتضارب التشريعات الناظمة.</a:t>
            </a:r>
          </a:p>
          <a:p>
            <a:pPr lvl="0" algn="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- الاعتراف بالتعدد والتنوع فى رأس المال الاجتماعي ( جمعيات ، تعاونيات ، اتحادات ونقابات عمالية وفلاحية ، عمالة زراعية ....إلخ ).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  <a:p>
            <a:pPr lvl="0" algn="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- الاعتراف بالمبادرات الحرة الإئتمانية فى إطار تضامنية (بنوك تعاون حرة ، اتحادات وصناديق إئتمانية ).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buFontTx/>
              <a:buChar char="-"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533400"/>
            <a:ext cx="6172200" cy="1894362"/>
          </a:xfrm>
        </p:spPr>
        <p:txBody>
          <a:bodyPr>
            <a:normAutofit/>
          </a:bodyPr>
          <a:lstStyle/>
          <a:p>
            <a:pPr algn="r" rtl="1"/>
            <a:r>
              <a:rPr lang="ar-EG" sz="2800" dirty="0">
                <a:latin typeface="Simplified Arabic" pitchFamily="18" charset="-78"/>
                <a:cs typeface="Simplified Arabic" pitchFamily="18" charset="-78"/>
              </a:rPr>
              <a:t>التوصيات والبدائل</a:t>
            </a:r>
            <a:r>
              <a:rPr lang="en-US" sz="2800" dirty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2800" dirty="0">
                <a:latin typeface="Simplified Arabic" pitchFamily="18" charset="-78"/>
                <a:cs typeface="Simplified Arabic" pitchFamily="18" charset="-78"/>
              </a:rPr>
              <a:t>لإنفاذ الاقتصاد التضامني ضمن البيئة الاقتصادية والاجتماعية بالمنطقة االعربية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743200"/>
            <a:ext cx="6172200" cy="3124200"/>
          </a:xfrm>
        </p:spPr>
        <p:txBody>
          <a:bodyPr/>
          <a:lstStyle/>
          <a:p>
            <a:pPr algn="r" rtl="1"/>
            <a:r>
              <a:rPr lang="ar-EG" dirty="0"/>
              <a:t>- </a:t>
            </a:r>
            <a:r>
              <a:rPr lang="ar-SA" sz="2400" dirty="0">
                <a:latin typeface="Simplified Arabic" pitchFamily="18" charset="-78"/>
                <a:cs typeface="Simplified Arabic" pitchFamily="18" charset="-78"/>
              </a:rPr>
              <a:t>ادخال المفاهيم المرتبطة بالاقتصاد التضامنى والاجتماعي ضمن المناهج التربوية .</a:t>
            </a:r>
            <a:endParaRPr lang="ar-EG" sz="2400" dirty="0">
              <a:latin typeface="Simplified Arabic" pitchFamily="18" charset="-78"/>
              <a:cs typeface="Simplified Arabic" pitchFamily="18" charset="-78"/>
            </a:endParaRPr>
          </a:p>
          <a:p>
            <a:pPr lvl="0" algn="r" rtl="1"/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- </a:t>
            </a:r>
            <a:r>
              <a:rPr lang="ar-SA" sz="2400" dirty="0">
                <a:latin typeface="Simplified Arabic" pitchFamily="18" charset="-78"/>
                <a:cs typeface="Simplified Arabic" pitchFamily="18" charset="-78"/>
              </a:rPr>
              <a:t>دعم التمثيلية االنقابية لدى العاملين في هذه المؤسسات.</a:t>
            </a:r>
            <a:endParaRPr lang="en-US" sz="2400" dirty="0"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buFontTx/>
              <a:buChar char="-"/>
            </a:pP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الفصل بين رأس المال التضامني ورأس المال الخاص .</a:t>
            </a:r>
          </a:p>
          <a:p>
            <a:pPr lvl="0" algn="r" rtl="1">
              <a:buFontTx/>
              <a:buChar char="-"/>
            </a:pP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-</a:t>
            </a:r>
            <a:r>
              <a:rPr lang="ar-SA" sz="2400" dirty="0">
                <a:latin typeface="Simplified Arabic" pitchFamily="18" charset="-78"/>
                <a:cs typeface="Simplified Arabic" pitchFamily="18" charset="-78"/>
              </a:rPr>
              <a:t>تجميع المبادرات الاقتصادية التضامنية ذات الانشطة المتشابهة بهدف الاستفادة من وفورات المشروعات الكبيرة .</a:t>
            </a:r>
            <a:endParaRPr lang="en-US" sz="2400" dirty="0"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buFontTx/>
              <a:buChar char="-"/>
            </a:pPr>
            <a:endParaRPr lang="ar-EG" dirty="0"/>
          </a:p>
          <a:p>
            <a:pPr algn="r" rtl="1">
              <a:buFontTx/>
              <a:buChar char="-"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EG" dirty="0"/>
              <a:t>شكرا جزيلا لكل المشاركين معنا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1066800"/>
            <a:ext cx="6172200" cy="1143000"/>
          </a:xfrm>
        </p:spPr>
        <p:txBody>
          <a:bodyPr>
            <a:normAutofit/>
          </a:bodyPr>
          <a:lstStyle/>
          <a:p>
            <a:pPr algn="ctr"/>
            <a:r>
              <a:rPr lang="ar-EG" sz="2800" dirty="0">
                <a:latin typeface="Simplified Arabic" pitchFamily="18" charset="-78"/>
                <a:cs typeface="Simplified Arabic" pitchFamily="18" charset="-78"/>
              </a:rPr>
              <a:t>منهجية الورقة </a:t>
            </a:r>
            <a:endParaRPr lang="en-US" sz="2800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2743200"/>
            <a:ext cx="6172200" cy="2209800"/>
          </a:xfrm>
        </p:spPr>
        <p:txBody>
          <a:bodyPr>
            <a:normAutofit/>
          </a:bodyPr>
          <a:lstStyle/>
          <a:p>
            <a:pPr algn="r"/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اعتمدنا في هذه الورقة على المنهج المقارن في تناول بعض التجارب  الخاصة بالاقتصاد </a:t>
            </a:r>
            <a:r>
              <a:rPr lang="ar-EG" sz="2400" dirty="0"/>
              <a:t>الاجتماعى والتضامنى على الصعيد الدولي والإقليمى وبخاصة في المنطقة العربية</a:t>
            </a: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، ومعتمدين في ذلك على البيانات والمعلومات في مصادرها الثانوية والمكتبية </a:t>
            </a:r>
            <a:endParaRPr lang="en-US" sz="2400" dirty="0"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1143000"/>
            <a:ext cx="6172200" cy="914400"/>
          </a:xfrm>
        </p:spPr>
        <p:txBody>
          <a:bodyPr/>
          <a:lstStyle/>
          <a:p>
            <a:pPr algn="ct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أولاً: مراحل تطور مفهوم الاقتصاد التضامني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352800"/>
            <a:ext cx="6172200" cy="2133600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EG" dirty="0"/>
              <a:t>- </a:t>
            </a: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إعلان الحق في التنمية 1986</a:t>
            </a:r>
          </a:p>
          <a:p>
            <a:pPr algn="r" rtl="1">
              <a:buFontTx/>
              <a:buChar char="-"/>
            </a:pP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-إعلان الألفية 2000( القضاء على الفقر</a:t>
            </a:r>
            <a:r>
              <a:rPr lang="ar-EG" dirty="0"/>
              <a:t> </a:t>
            </a: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والجوع ، المساواة ، تمكين المرأة...ألخ ) </a:t>
            </a:r>
          </a:p>
          <a:p>
            <a:pPr algn="r" rtl="1">
              <a:buFontTx/>
              <a:buChar char="-"/>
            </a:pP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خطة التنمية المستدامة 2030 ( تتكون من إعلان </a:t>
            </a:r>
            <a:r>
              <a:rPr lang="ar-EG" sz="2600" dirty="0"/>
              <a:t>عشرة</a:t>
            </a: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 أهداف و169 غاية ) .</a:t>
            </a:r>
          </a:p>
          <a:p>
            <a:pPr algn="r" rtl="1">
              <a:buFontTx/>
              <a:buChar char="-"/>
            </a:pP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(رغم تلك الجهود لازال هناك 700 مليون يعانون الفقر المدقع ) </a:t>
            </a:r>
            <a:endParaRPr lang="en-US" sz="2400" dirty="0"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295400"/>
            <a:ext cx="6172200" cy="1066800"/>
          </a:xfrm>
        </p:spPr>
        <p:txBody>
          <a:bodyPr/>
          <a:lstStyle/>
          <a:p>
            <a:pPr algn="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أولاً: مراحل تطور مفهوم الاقتصاد التضامني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2667000"/>
            <a:ext cx="6172200" cy="2971800"/>
          </a:xfrm>
        </p:spPr>
        <p:txBody>
          <a:bodyPr>
            <a:noAutofit/>
          </a:bodyPr>
          <a:lstStyle/>
          <a:p>
            <a:pPr algn="r" rtl="1"/>
            <a:r>
              <a:rPr lang="ar-EG" sz="2000" dirty="0">
                <a:latin typeface="Simplified Arabic" pitchFamily="18" charset="-78"/>
                <a:cs typeface="Simplified Arabic" pitchFamily="18" charset="-78"/>
              </a:rPr>
              <a:t>تعددت المفاهيم الخاصة بالاقتصاد التضامني مثال منظمة العمل الدولية 2011 باعتباره مدخل للحد من فجوة الاقتصاد غير المنظم .</a:t>
            </a:r>
          </a:p>
          <a:p>
            <a:pPr algn="r" rtl="1">
              <a:buFontTx/>
              <a:buChar char="-"/>
            </a:pPr>
            <a:r>
              <a:rPr lang="ar-EG" sz="2000" dirty="0">
                <a:latin typeface="Simplified Arabic" pitchFamily="18" charset="-78"/>
                <a:cs typeface="Simplified Arabic" pitchFamily="18" charset="-78"/>
              </a:rPr>
              <a:t>منظمة العمل العربية (2016 القاهرة ، 2018 تونس )- (نمط  اقتصادي لتحسين الأوضاع الاجتماعية والمعيشية ، ويقوم على إنشاء مؤسسات للعمل الاقتصادي والاجتماعي في شتى مجالات النشاط الإنساني على أساس الانتظام الحر والإرادي) .</a:t>
            </a:r>
          </a:p>
          <a:p>
            <a:pPr algn="r" rtl="1">
              <a:buFontTx/>
              <a:buChar char="-"/>
            </a:pPr>
            <a:r>
              <a:rPr lang="ar-EG" sz="2000" dirty="0">
                <a:latin typeface="Simplified Arabic" pitchFamily="18" charset="-78"/>
                <a:cs typeface="Simplified Arabic" pitchFamily="18" charset="-78"/>
              </a:rPr>
              <a:t>- الأسكوا –الاقتصاد التضامني أداة لتحقيق العدالة .</a:t>
            </a:r>
            <a:endParaRPr lang="en-US" sz="2000" dirty="0"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buFontTx/>
              <a:buChar char="-"/>
            </a:pPr>
            <a:r>
              <a:rPr lang="ar-EG" sz="2000" dirty="0">
                <a:latin typeface="Simplified Arabic" pitchFamily="18" charset="-78"/>
                <a:cs typeface="Simplified Arabic" pitchFamily="18" charset="-78"/>
              </a:rPr>
              <a:t>- المجلس الاقتصادي الا جتماعي الأوربي .</a:t>
            </a:r>
            <a:endParaRPr lang="en-US" sz="2000" dirty="0"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81000"/>
            <a:ext cx="6172200" cy="1894362"/>
          </a:xfrm>
        </p:spPr>
        <p:txBody>
          <a:bodyPr/>
          <a:lstStyle/>
          <a:p>
            <a:pPr algn="ct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ركائز الاقتصاد التضامني </a:t>
            </a:r>
            <a:br>
              <a:rPr lang="ar-EG" dirty="0">
                <a:latin typeface="Simplified Arabic" pitchFamily="18" charset="-78"/>
                <a:cs typeface="Simplified Arabic" pitchFamily="18" charset="-78"/>
              </a:rPr>
            </a:br>
            <a:endParaRPr lang="en-US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2133600"/>
            <a:ext cx="6172200" cy="3962400"/>
          </a:xfrm>
        </p:spPr>
        <p:txBody>
          <a:bodyPr>
            <a:noAutofit/>
          </a:bodyPr>
          <a:lstStyle/>
          <a:p>
            <a:pPr algn="r" rtl="1"/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يرتكز الاقتصاد التضامني على مجموعة من الأسس والمبادئ المتكاملة من بينها:</a:t>
            </a:r>
          </a:p>
          <a:p>
            <a:pPr lvl="0" algn="r" rtl="1"/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 -إعطاء الأولوية لتنمية الإنسان على رأس المال المادي بهدف تحقيق أفضل درجات المنفعة الاجتماعية .</a:t>
            </a:r>
            <a:endParaRPr lang="en-US" sz="2400" dirty="0">
              <a:latin typeface="Simplified Arabic" pitchFamily="18" charset="-78"/>
              <a:cs typeface="Simplified Arabic" pitchFamily="18" charset="-78"/>
            </a:endParaRPr>
          </a:p>
          <a:p>
            <a:pPr lvl="0" algn="r" rtl="1"/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-عدم قابلية أصول وممتلكات مؤسسات الاقتصاد التضامني  وأدوات الإنتاج للتقسيم .</a:t>
            </a:r>
            <a:endParaRPr lang="en-US" sz="2400" dirty="0">
              <a:latin typeface="Simplified Arabic" pitchFamily="18" charset="-78"/>
              <a:cs typeface="Simplified Arabic" pitchFamily="18" charset="-78"/>
            </a:endParaRPr>
          </a:p>
          <a:p>
            <a:pPr lvl="0" algn="r" rtl="1"/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-تطبيق مبادئ الاستقلالية والحوكمة الرشيدة والمشاركة على أساس صوت واحد لكل عضو .</a:t>
            </a:r>
            <a:endParaRPr lang="en-US" sz="2400" dirty="0">
              <a:latin typeface="Simplified Arabic" pitchFamily="18" charset="-78"/>
              <a:cs typeface="Simplified Arabic" pitchFamily="18" charset="-78"/>
            </a:endParaRPr>
          </a:p>
          <a:p>
            <a:pPr algn="r" rtl="1"/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-تواجد فعلي ونشيط على المستويين المحلي واالقطاعي.</a:t>
            </a:r>
            <a:endParaRPr lang="en-US" sz="2400" dirty="0"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1143000"/>
            <a:ext cx="6172200" cy="1371600"/>
          </a:xfrm>
        </p:spPr>
        <p:txBody>
          <a:bodyPr/>
          <a:lstStyle/>
          <a:p>
            <a:pPr algn="ct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المبادئ التي يقوم عليها الاقتصاد التضامني .</a:t>
            </a:r>
            <a:br>
              <a:rPr lang="en-US" dirty="0">
                <a:latin typeface="Simplified Arabic" pitchFamily="18" charset="-78"/>
                <a:cs typeface="Simplified Arabic" pitchFamily="18" charset="-78"/>
              </a:rPr>
            </a:br>
            <a:endParaRPr lang="en-US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438400"/>
            <a:ext cx="6172200" cy="3429000"/>
          </a:xfrm>
        </p:spPr>
        <p:txBody>
          <a:bodyPr/>
          <a:lstStyle/>
          <a:p>
            <a:pPr algn="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تأكيد الملكية الجماعية لأصول الاقتصاديات التضامنية. </a:t>
            </a:r>
          </a:p>
          <a:p>
            <a:pPr lvl="0" algn="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إعلاء قيمة العمل .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  <a:p>
            <a:pPr lvl="0" algn="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الإدارة المتجاوزة للسلطة الهرمية .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  <a:p>
            <a:pPr lvl="0" algn="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الأسواق التضامنية مقابل التبادلية .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  <a:p>
            <a:pPr lvl="0" algn="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 تدوير العمل بين الواجبات والمسئوليات.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  <a:p>
            <a:pPr lvl="0" algn="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 تعظيم راس المال الاجتماعى فى مقابل رأس المال المالى .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  <a:p>
            <a:pPr algn="r" rtl="1"/>
            <a:endParaRPr lang="en-US" dirty="0"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990600"/>
            <a:ext cx="6172200" cy="1219200"/>
          </a:xfrm>
        </p:spPr>
        <p:txBody>
          <a:bodyPr>
            <a:normAutofit/>
          </a:bodyPr>
          <a:lstStyle/>
          <a:p>
            <a:pPr algn="ctr"/>
            <a:r>
              <a:rPr lang="ar-EG" sz="2800" dirty="0">
                <a:latin typeface="Simplified Arabic" pitchFamily="18" charset="-78"/>
                <a:cs typeface="Simplified Arabic" pitchFamily="18" charset="-78"/>
              </a:rPr>
              <a:t>الأهداف </a:t>
            </a:r>
            <a:r>
              <a:rPr lang="ar-EG" sz="2400" dirty="0"/>
              <a:t>الخاصة </a:t>
            </a:r>
            <a:r>
              <a:rPr lang="ar-EG" sz="2800" dirty="0">
                <a:latin typeface="Simplified Arabic" pitchFamily="18" charset="-78"/>
                <a:cs typeface="Simplified Arabic" pitchFamily="18" charset="-78"/>
              </a:rPr>
              <a:t>بالتخطيط الاستراتيجي  للاقتصاد  التضامني في المنطقة العربية</a:t>
            </a:r>
            <a:endParaRPr lang="en-US" sz="2800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2514600"/>
            <a:ext cx="6781800" cy="3200400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EG" dirty="0"/>
              <a:t>- </a:t>
            </a: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محورية العدالة الاجتماعية. </a:t>
            </a:r>
          </a:p>
          <a:p>
            <a:pPr algn="r" rtl="1"/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- العمل الإرادي الحر .</a:t>
            </a:r>
          </a:p>
          <a:p>
            <a:pPr algn="r" rtl="1"/>
            <a:r>
              <a:rPr lang="ar-EG" sz="2600" dirty="0"/>
              <a:t>- تعزيز قيم الديمقراطية التشاركية. </a:t>
            </a:r>
          </a:p>
          <a:p>
            <a:pPr algn="r" rtl="1"/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- </a:t>
            </a:r>
            <a:r>
              <a:rPr lang="ar-SA" sz="2400" dirty="0">
                <a:latin typeface="Simplified Arabic" pitchFamily="18" charset="-78"/>
                <a:cs typeface="Simplified Arabic" pitchFamily="18" charset="-78"/>
              </a:rPr>
              <a:t>الاستدامة البيئية والتنموية </a:t>
            </a: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.</a:t>
            </a:r>
          </a:p>
          <a:p>
            <a:pPr algn="r" rtl="1"/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- </a:t>
            </a:r>
            <a:r>
              <a:rPr lang="ar-SA" sz="2400" dirty="0">
                <a:latin typeface="Simplified Arabic" pitchFamily="18" charset="-78"/>
                <a:cs typeface="Simplified Arabic" pitchFamily="18" charset="-78"/>
              </a:rPr>
              <a:t>التكامل والتعاون بين مكونات الاقتصاد التضامني </a:t>
            </a: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.</a:t>
            </a:r>
          </a:p>
          <a:p>
            <a:pPr algn="r" rtl="1"/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- </a:t>
            </a:r>
            <a:r>
              <a:rPr lang="ar-SA" sz="2400" dirty="0">
                <a:latin typeface="Simplified Arabic" pitchFamily="18" charset="-78"/>
                <a:cs typeface="Simplified Arabic" pitchFamily="18" charset="-78"/>
              </a:rPr>
              <a:t>إشباع الحاجات الأساسية للسكان وتعظيم الموارد المحلية</a:t>
            </a: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SA" sz="2400" dirty="0">
                <a:latin typeface="Simplified Arabic" pitchFamily="18" charset="-78"/>
                <a:cs typeface="Simplified Arabic" pitchFamily="18" charset="-78"/>
              </a:rPr>
              <a:t> </a:t>
            </a:r>
            <a:endParaRPr lang="ar-EG" sz="2400" dirty="0"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buFontTx/>
              <a:buChar char="-"/>
            </a:pP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تجسير الفجوة بين الاقتصاد المنظم وغير المنظم .</a:t>
            </a:r>
          </a:p>
          <a:p>
            <a:pPr algn="r" rtl="1"/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- </a:t>
            </a:r>
            <a:r>
              <a:rPr lang="ar-EG" sz="2400" dirty="0"/>
              <a:t>مأسسة الأنشطة الاقتصادية الصغيرة والمتناهية الصغر .</a:t>
            </a:r>
            <a:endParaRPr lang="ar-EG" sz="2400" dirty="0"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buFontTx/>
              <a:buChar char="-"/>
            </a:pPr>
            <a:endParaRPr lang="en-US" sz="2400" dirty="0"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buFontTx/>
              <a:buChar char="-"/>
            </a:pPr>
            <a:endParaRPr lang="en-US" sz="2400" dirty="0"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838200"/>
            <a:ext cx="6172200" cy="990600"/>
          </a:xfrm>
        </p:spPr>
        <p:txBody>
          <a:bodyPr/>
          <a:lstStyle/>
          <a:p>
            <a:r>
              <a:rPr lang="ar-EG" dirty="0">
                <a:latin typeface="Simplified Arabic" pitchFamily="18" charset="-78"/>
                <a:cs typeface="Simplified Arabic" pitchFamily="18" charset="-78"/>
              </a:rPr>
              <a:t>ملامح الواقع الاقتصادي الراهن بالمنطقة العربية 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2286000"/>
            <a:ext cx="6172200" cy="3048000"/>
          </a:xfrm>
        </p:spPr>
        <p:txBody>
          <a:bodyPr>
            <a:normAutofit/>
          </a:bodyPr>
          <a:lstStyle/>
          <a:p>
            <a:pPr algn="r" rtl="1">
              <a:buFontTx/>
              <a:buChar char="-"/>
            </a:pP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تدني نسب الاكتفاء الذاتي وعلاقتها بالفجوة الغذائية نجد ارتفاع وتيرة معدلات تلك الفجوة الغذائية وبخاصة في السلع الاستراتيجية حيث نجد تزايد الفجوة الغذائية في إنتاج الحبوب إلى 63.15% ، الزيوت 76% ، السكريات 69% .</a:t>
            </a:r>
          </a:p>
          <a:p>
            <a:pPr algn="r" rtl="1">
              <a:buFontTx/>
              <a:buChar char="-"/>
            </a:pPr>
            <a:r>
              <a:rPr lang="ar-EG" sz="2400" dirty="0">
                <a:latin typeface="Simplified Arabic" pitchFamily="18" charset="-78"/>
                <a:cs typeface="Simplified Arabic" pitchFamily="18" charset="-78"/>
              </a:rPr>
              <a:t>المنطقة العربية أكثر عرضة للتغيرات المناخية وتوقعات بانخفاض انتاجية الحاصلات الزراعية بنسبة 30% .</a:t>
            </a:r>
            <a:endParaRPr lang="en-US" sz="2400" dirty="0"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219200"/>
            <a:ext cx="6172200" cy="685800"/>
          </a:xfrm>
        </p:spPr>
        <p:txBody>
          <a:bodyPr/>
          <a:lstStyle/>
          <a:p>
            <a:pPr algn="ctr" rtl="1"/>
            <a:r>
              <a:rPr lang="ar-EG" dirty="0">
                <a:latin typeface="Simplified Arabic" pitchFamily="18" charset="-78"/>
                <a:cs typeface="Simplified Arabic" pitchFamily="18" charset="-78"/>
              </a:rPr>
              <a:t>واقع الاقتصاد التضامني في المنطقة العربية 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2743200"/>
            <a:ext cx="6172200" cy="1752600"/>
          </a:xfrm>
        </p:spPr>
        <p:txBody>
          <a:bodyPr/>
          <a:lstStyle/>
          <a:p>
            <a:pPr algn="r" rtl="1">
              <a:buFontTx/>
              <a:buChar char="-"/>
            </a:pPr>
            <a:r>
              <a:rPr lang="ar-EG" dirty="0">
                <a:latin typeface="Simplified Arabic" pitchFamily="18" charset="-78"/>
                <a:cs typeface="Simplified Arabic" pitchFamily="18" charset="-78"/>
              </a:rPr>
              <a:t>هناك غياب للاقتصاد التضامني في  دساتير المنطقة العربية </a:t>
            </a:r>
          </a:p>
          <a:p>
            <a:pPr algn="r" rtl="1">
              <a:buFontTx/>
              <a:buChar char="-"/>
            </a:pPr>
            <a:r>
              <a:rPr lang="ar-EG" dirty="0">
                <a:latin typeface="Simplified Arabic" pitchFamily="18" charset="-78"/>
                <a:cs typeface="Simplified Arabic" pitchFamily="18" charset="-78"/>
              </a:rPr>
              <a:t>- قانون للاقتصاد التضامني – تونس </a:t>
            </a:r>
          </a:p>
          <a:p>
            <a:pPr algn="r" rtl="1">
              <a:buFontTx/>
              <a:buChar char="-"/>
            </a:pPr>
            <a:r>
              <a:rPr lang="ar-EG" dirty="0">
                <a:latin typeface="Simplified Arabic" pitchFamily="18" charset="-78"/>
                <a:cs typeface="Simplified Arabic" pitchFamily="18" charset="-78"/>
              </a:rPr>
              <a:t>- القوانين الخاصة  بالتعاونيات والتعاضديات بتشريعات المنطقة العربية في حاجة للتعديلات و</a:t>
            </a:r>
            <a:r>
              <a:rPr lang="ar-EG" sz="2400" dirty="0"/>
              <a:t>الموائمة</a:t>
            </a:r>
            <a:r>
              <a:rPr lang="ar-EG" dirty="0">
                <a:latin typeface="Simplified Arabic" pitchFamily="18" charset="-78"/>
                <a:cs typeface="Simplified Arabic" pitchFamily="18" charset="-78"/>
              </a:rPr>
              <a:t> لمبادئ الاقتصاد الاجتماعي والتضامني</a:t>
            </a:r>
            <a:r>
              <a:rPr lang="ar-EG" dirty="0"/>
              <a:t> 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108</TotalTime>
  <Words>694</Words>
  <Application>Microsoft Office PowerPoint</Application>
  <PresentationFormat>On-screen Show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Century Schoolbook</vt:lpstr>
      <vt:lpstr>Simplified Arabic</vt:lpstr>
      <vt:lpstr>Wingdings</vt:lpstr>
      <vt:lpstr>Wingdings 2</vt:lpstr>
      <vt:lpstr>Oriel</vt:lpstr>
      <vt:lpstr>التخطيط الاستراتيجي للاقتصاد التضامني  بالمنطقة العربية   عبدالمولى إسماعيل  باحث في الاقتصاد التضامني  </vt:lpstr>
      <vt:lpstr>منهجية الورقة </vt:lpstr>
      <vt:lpstr>أولاً: مراحل تطور مفهوم الاقتصاد التضامني</vt:lpstr>
      <vt:lpstr>أولاً: مراحل تطور مفهوم الاقتصاد التضامني</vt:lpstr>
      <vt:lpstr>ركائز الاقتصاد التضامني  </vt:lpstr>
      <vt:lpstr>المبادئ التي يقوم عليها الاقتصاد التضامني . </vt:lpstr>
      <vt:lpstr>الأهداف الخاصة بالتخطيط الاستراتيجي  للاقتصاد  التضامني في المنطقة العربية</vt:lpstr>
      <vt:lpstr>ملامح الواقع الاقتصادي الراهن بالمنطقة العربية </vt:lpstr>
      <vt:lpstr>واقع الاقتصاد التضامني في المنطقة العربية </vt:lpstr>
      <vt:lpstr>أليات تمويل الاقتصاد التضامني </vt:lpstr>
      <vt:lpstr>التوصيات والبدائل لإنفاذ الاقتصاد التضامني ضمن البيئة الاقتصادية والاجتماعية بالمنطقة االعربية </vt:lpstr>
      <vt:lpstr>التوصيات والبدائل لإنفاذ الاقتصاد التضامني ضمن البيئة الاقتصادية والاجتماعية بالمنطقة االعربية </vt:lpstr>
      <vt:lpstr>شكرا جزيلا لكل المشاركين معنا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التخطيط الاستراتيجي للاقتصاد التضامني  بالمنطقة العربية   عبدالمولى إسماعيل  باحث في الاقتصاد التضامني  </dc:title>
  <dc:creator>Abd ELmoula</dc:creator>
  <cp:lastModifiedBy>Mrwan</cp:lastModifiedBy>
  <cp:revision>11</cp:revision>
  <dcterms:created xsi:type="dcterms:W3CDTF">2006-08-16T00:00:00Z</dcterms:created>
  <dcterms:modified xsi:type="dcterms:W3CDTF">2024-08-11T20:27:25Z</dcterms:modified>
</cp:coreProperties>
</file>