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43"/>
  </p:notesMasterIdLst>
  <p:sldIdLst>
    <p:sldId id="256" r:id="rId2"/>
    <p:sldId id="269"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4" r:id="rId17"/>
    <p:sldId id="283" r:id="rId18"/>
    <p:sldId id="285" r:id="rId19"/>
    <p:sldId id="308" r:id="rId20"/>
    <p:sldId id="286" r:id="rId21"/>
    <p:sldId id="287" r:id="rId22"/>
    <p:sldId id="289" r:id="rId23"/>
    <p:sldId id="288" r:id="rId24"/>
    <p:sldId id="290" r:id="rId25"/>
    <p:sldId id="291" r:id="rId26"/>
    <p:sldId id="292" r:id="rId27"/>
    <p:sldId id="293" r:id="rId28"/>
    <p:sldId id="295" r:id="rId29"/>
    <p:sldId id="294" r:id="rId30"/>
    <p:sldId id="296" r:id="rId31"/>
    <p:sldId id="297" r:id="rId32"/>
    <p:sldId id="298" r:id="rId33"/>
    <p:sldId id="299" r:id="rId34"/>
    <p:sldId id="300" r:id="rId35"/>
    <p:sldId id="301" r:id="rId36"/>
    <p:sldId id="302" r:id="rId37"/>
    <p:sldId id="303" r:id="rId38"/>
    <p:sldId id="307" r:id="rId39"/>
    <p:sldId id="304" r:id="rId40"/>
    <p:sldId id="305" r:id="rId41"/>
    <p:sldId id="306" r:id="rId4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DD1CD"/>
    <a:srgbClr val="1CAD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3" autoAdjust="0"/>
    <p:restoredTop sz="94563" autoAdjust="0"/>
  </p:normalViewPr>
  <p:slideViewPr>
    <p:cSldViewPr>
      <p:cViewPr varScale="1">
        <p:scale>
          <a:sx n="78" d="100"/>
          <a:sy n="78" d="100"/>
        </p:scale>
        <p:origin x="159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00938-B243-41BD-93EE-F7791F4F290D}" type="doc">
      <dgm:prSet loTypeId="urn:microsoft.com/office/officeart/2005/8/layout/radial6" loCatId="relationship" qsTypeId="urn:microsoft.com/office/officeart/2005/8/quickstyle/3d2" qsCatId="3D" csTypeId="urn:microsoft.com/office/officeart/2005/8/colors/accent0_3" csCatId="mainScheme" phldr="1"/>
      <dgm:spPr/>
      <dgm:t>
        <a:bodyPr/>
        <a:lstStyle/>
        <a:p>
          <a:endParaRPr lang="fr-CA"/>
        </a:p>
      </dgm:t>
    </dgm:pt>
    <dgm:pt modelId="{60B2CABB-E1EF-4EC6-BCD9-5C94CAF4C21E}">
      <dgm:prSet phldrT="[Texte]" custT="1"/>
      <dgm:spPr/>
      <dgm:t>
        <a:bodyPr/>
        <a:lstStyle/>
        <a:p>
          <a:pPr rtl="1"/>
          <a:r>
            <a:rPr lang="ar-DZ" sz="1800" b="1">
              <a:latin typeface="Simplified Arabic" panose="02020603050405020304" pitchFamily="18" charset="-78"/>
              <a:cs typeface="Simplified Arabic" panose="02020603050405020304" pitchFamily="18" charset="-78"/>
            </a:rPr>
            <a:t>الفاعلين في الاقتصاد الاجتماعي التضامني</a:t>
          </a:r>
          <a:endParaRPr lang="fr-CA" sz="1800" b="1">
            <a:latin typeface="Simplified Arabic" panose="02020603050405020304" pitchFamily="18" charset="-78"/>
            <a:cs typeface="Simplified Arabic" panose="02020603050405020304" pitchFamily="18" charset="-78"/>
          </a:endParaRPr>
        </a:p>
      </dgm:t>
    </dgm:pt>
    <dgm:pt modelId="{E5BE0125-6FF5-4284-A25D-7EEDBFB4CB06}" type="parTrans" cxnId="{93BA51E6-307E-4369-9A55-9CEE3BD4993A}">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D81DD740-A6E8-4C1F-B086-BECB06627C3B}" type="sibTrans" cxnId="{93BA51E6-307E-4369-9A55-9CEE3BD4993A}">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1F042834-828E-4D98-AE4C-9BE2D30E2AC3}">
      <dgm:prSet phldrT="[Texte]" custT="1"/>
      <dgm:spPr/>
      <dgm:t>
        <a:bodyPr/>
        <a:lstStyle/>
        <a:p>
          <a:pPr rtl="1"/>
          <a:r>
            <a:rPr lang="ar-DZ" sz="1800" b="1">
              <a:latin typeface="Simplified Arabic" panose="02020603050405020304" pitchFamily="18" charset="-78"/>
              <a:cs typeface="Simplified Arabic" panose="02020603050405020304" pitchFamily="18" charset="-78"/>
            </a:rPr>
            <a:t>التعاونيات</a:t>
          </a:r>
          <a:r>
            <a:rPr lang="fr-FR" sz="1800" b="1">
              <a:latin typeface="Simplified Arabic" panose="02020603050405020304" pitchFamily="18" charset="-78"/>
              <a:cs typeface="Simplified Arabic" panose="02020603050405020304" pitchFamily="18" charset="-78"/>
            </a:rPr>
            <a:t>Coopératives</a:t>
          </a:r>
          <a:endParaRPr lang="fr-CA" sz="1800" b="1">
            <a:latin typeface="Simplified Arabic" panose="02020603050405020304" pitchFamily="18" charset="-78"/>
            <a:cs typeface="Simplified Arabic" panose="02020603050405020304" pitchFamily="18" charset="-78"/>
          </a:endParaRPr>
        </a:p>
      </dgm:t>
    </dgm:pt>
    <dgm:pt modelId="{E2A383B9-E663-4496-A7F4-4DE5DC9FEEE9}" type="parTrans" cxnId="{B311373F-584C-40BA-8167-F7A06740C95D}">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BD6385DE-C6D0-4CD2-A6C6-DCE90AE6420E}" type="sibTrans" cxnId="{B311373F-584C-40BA-8167-F7A06740C95D}">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B0AAAB92-5881-4363-97DA-EE75E6852ECF}">
      <dgm:prSet phldrT="[Texte]" custT="1"/>
      <dgm:spPr/>
      <dgm:t>
        <a:bodyPr/>
        <a:lstStyle/>
        <a:p>
          <a:pPr rtl="1"/>
          <a:endParaRPr lang="ar-DZ" sz="1800" b="1">
            <a:latin typeface="Simplified Arabic" panose="02020603050405020304" pitchFamily="18" charset="-78"/>
            <a:cs typeface="Simplified Arabic" panose="02020603050405020304" pitchFamily="18" charset="-78"/>
          </a:endParaRPr>
        </a:p>
        <a:p>
          <a:pPr rtl="1"/>
          <a:r>
            <a:rPr lang="ar-DZ" sz="1800" b="1">
              <a:latin typeface="Simplified Arabic" panose="02020603050405020304" pitchFamily="18" charset="-78"/>
              <a:cs typeface="Simplified Arabic" panose="02020603050405020304" pitchFamily="18" charset="-78"/>
            </a:rPr>
            <a:t>الجمعيات</a:t>
          </a:r>
          <a:r>
            <a:rPr lang="fr-FR" sz="1800" b="1">
              <a:latin typeface="Simplified Arabic" panose="02020603050405020304" pitchFamily="18" charset="-78"/>
              <a:cs typeface="Simplified Arabic" panose="02020603050405020304" pitchFamily="18" charset="-78"/>
            </a:rPr>
            <a:t>Associations</a:t>
          </a:r>
          <a:endParaRPr lang="ar-DZ" sz="1800" b="1">
            <a:latin typeface="Simplified Arabic" panose="02020603050405020304" pitchFamily="18" charset="-78"/>
            <a:cs typeface="Simplified Arabic" panose="02020603050405020304" pitchFamily="18" charset="-78"/>
          </a:endParaRPr>
        </a:p>
        <a:p>
          <a:pPr rtl="1"/>
          <a:endParaRPr lang="fr-CA" sz="1800" b="1">
            <a:latin typeface="Simplified Arabic" panose="02020603050405020304" pitchFamily="18" charset="-78"/>
            <a:cs typeface="Simplified Arabic" panose="02020603050405020304" pitchFamily="18" charset="-78"/>
          </a:endParaRPr>
        </a:p>
      </dgm:t>
    </dgm:pt>
    <dgm:pt modelId="{1D6E3BFD-1568-48E3-A52E-1D74AA97E469}" type="parTrans" cxnId="{D5278F98-A099-45E9-9C4D-7EDF213499E3}">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CA8101E6-5029-486D-A29A-0EDCB5F3B453}" type="sibTrans" cxnId="{D5278F98-A099-45E9-9C4D-7EDF213499E3}">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489F9EC8-EC9D-4808-8284-DDD88E036552}">
      <dgm:prSet phldrT="[Texte]" custT="1"/>
      <dgm:spPr/>
      <dgm:t>
        <a:bodyPr/>
        <a:lstStyle/>
        <a:p>
          <a:pPr rtl="1"/>
          <a:r>
            <a:rPr lang="ar-DZ" sz="1800" b="1">
              <a:latin typeface="Simplified Arabic" panose="02020603050405020304" pitchFamily="18" charset="-78"/>
              <a:cs typeface="Simplified Arabic" panose="02020603050405020304" pitchFamily="18" charset="-78"/>
            </a:rPr>
            <a:t>المؤسسات</a:t>
          </a:r>
          <a:r>
            <a:rPr lang="fr-FR" sz="1800" b="1">
              <a:latin typeface="Simplified Arabic" panose="02020603050405020304" pitchFamily="18" charset="-78"/>
              <a:cs typeface="Simplified Arabic" panose="02020603050405020304" pitchFamily="18" charset="-78"/>
            </a:rPr>
            <a:t>Fondations</a:t>
          </a:r>
          <a:endParaRPr lang="fr-CA" sz="1800" b="1">
            <a:latin typeface="Simplified Arabic" panose="02020603050405020304" pitchFamily="18" charset="-78"/>
            <a:cs typeface="Simplified Arabic" panose="02020603050405020304" pitchFamily="18" charset="-78"/>
          </a:endParaRPr>
        </a:p>
      </dgm:t>
    </dgm:pt>
    <dgm:pt modelId="{5D8F74CC-479B-457A-9F2B-355F3C76B4BA}" type="parTrans" cxnId="{38058E69-6A36-4D24-99BF-AD73A09F70D3}">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0BF759D3-D056-45FD-BD11-F05F1207AA92}" type="sibTrans" cxnId="{38058E69-6A36-4D24-99BF-AD73A09F70D3}">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CAB5A477-B5DB-43A5-AE95-84895DE5E3DF}">
      <dgm:prSet phldrT="[Texte]" custT="1"/>
      <dgm:spPr/>
      <dgm:t>
        <a:bodyPr/>
        <a:lstStyle/>
        <a:p>
          <a:pPr rtl="1"/>
          <a:r>
            <a:rPr lang="ar-DZ" sz="1800" b="1">
              <a:latin typeface="Simplified Arabic" panose="02020603050405020304" pitchFamily="18" charset="-78"/>
              <a:cs typeface="Simplified Arabic" panose="02020603050405020304" pitchFamily="18" charset="-78"/>
            </a:rPr>
            <a:t>التعاضديات</a:t>
          </a:r>
          <a:r>
            <a:rPr lang="fr-FR" sz="1800" b="1">
              <a:latin typeface="Simplified Arabic" panose="02020603050405020304" pitchFamily="18" charset="-78"/>
              <a:cs typeface="Simplified Arabic" panose="02020603050405020304" pitchFamily="18" charset="-78"/>
            </a:rPr>
            <a:t>Mutuelles</a:t>
          </a:r>
          <a:endParaRPr lang="fr-CA" sz="1800" b="1">
            <a:latin typeface="Simplified Arabic" panose="02020603050405020304" pitchFamily="18" charset="-78"/>
            <a:cs typeface="Simplified Arabic" panose="02020603050405020304" pitchFamily="18" charset="-78"/>
          </a:endParaRPr>
        </a:p>
      </dgm:t>
    </dgm:pt>
    <dgm:pt modelId="{44C41C8D-CA51-43CD-8ECD-D19DD97EA984}" type="parTrans" cxnId="{A98CBD83-7C61-4FD7-9498-FCD6EF545C31}">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1E7B2117-903E-441B-9FB4-FE7430E0C10A}" type="sibTrans" cxnId="{A98CBD83-7C61-4FD7-9498-FCD6EF545C31}">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E95DD93D-C62D-4138-9D5D-E2CD73D6D324}">
      <dgm:prSet custT="1"/>
      <dgm:spPr/>
      <dgm:t>
        <a:bodyPr/>
        <a:lstStyle/>
        <a:p>
          <a:pPr rtl="1"/>
          <a:r>
            <a:rPr lang="ar-DZ" sz="1800" b="1">
              <a:latin typeface="Simplified Arabic" panose="02020603050405020304" pitchFamily="18" charset="-78"/>
              <a:cs typeface="Simplified Arabic" panose="02020603050405020304" pitchFamily="18" charset="-78"/>
            </a:rPr>
            <a:t>الشركات التجارية ذات المنفعة الاجتماعية</a:t>
          </a:r>
          <a:endParaRPr lang="fr-CA" sz="1800" b="1">
            <a:latin typeface="Simplified Arabic" panose="02020603050405020304" pitchFamily="18" charset="-78"/>
            <a:cs typeface="Simplified Arabic" panose="02020603050405020304" pitchFamily="18" charset="-78"/>
          </a:endParaRPr>
        </a:p>
      </dgm:t>
    </dgm:pt>
    <dgm:pt modelId="{22D689DE-5F34-489F-B02A-2915E03A7D5F}" type="parTrans" cxnId="{730AD28A-DB36-414E-AD7B-CCA1FC2033C1}">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D9F71F7A-483B-4135-9936-4FA09D773212}" type="sibTrans" cxnId="{730AD28A-DB36-414E-AD7B-CCA1FC2033C1}">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1EBEE814-7D0C-4725-BEFF-3D743F39B86D}">
      <dgm:prSet custT="1"/>
      <dgm:spPr/>
      <dgm:t>
        <a:bodyPr/>
        <a:lstStyle/>
        <a:p>
          <a:pPr rtl="1"/>
          <a:r>
            <a:rPr lang="ar-DZ" sz="1800" b="1">
              <a:latin typeface="Simplified Arabic" panose="02020603050405020304" pitchFamily="18" charset="-78"/>
              <a:cs typeface="Simplified Arabic" panose="02020603050405020304" pitchFamily="18" charset="-78"/>
            </a:rPr>
            <a:t>رائدات الأعمال الاجتماعية</a:t>
          </a:r>
          <a:endParaRPr lang="fr-CA" sz="1800" b="1">
            <a:latin typeface="Simplified Arabic" panose="02020603050405020304" pitchFamily="18" charset="-78"/>
            <a:cs typeface="Simplified Arabic" panose="02020603050405020304" pitchFamily="18" charset="-78"/>
          </a:endParaRPr>
        </a:p>
      </dgm:t>
    </dgm:pt>
    <dgm:pt modelId="{5D270205-60C9-44EE-BCBB-A507E0CAE25E}" type="parTrans" cxnId="{1715CFF8-198C-490B-918E-B1971029B15B}">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0B92EEB1-59AA-4553-9E4A-12E0449A37FA}" type="sibTrans" cxnId="{1715CFF8-198C-490B-918E-B1971029B15B}">
      <dgm:prSet/>
      <dgm:spPr/>
      <dgm:t>
        <a:bodyPr/>
        <a:lstStyle/>
        <a:p>
          <a:pPr rtl="1"/>
          <a:endParaRPr lang="fr-CA" sz="1800" b="1">
            <a:latin typeface="Simplified Arabic" panose="02020603050405020304" pitchFamily="18" charset="-78"/>
            <a:cs typeface="Simplified Arabic" panose="02020603050405020304" pitchFamily="18" charset="-78"/>
          </a:endParaRPr>
        </a:p>
      </dgm:t>
    </dgm:pt>
    <dgm:pt modelId="{E607A845-6B3E-4F32-AD12-08230F90F861}" type="pres">
      <dgm:prSet presAssocID="{4C300938-B243-41BD-93EE-F7791F4F290D}" presName="Name0" presStyleCnt="0">
        <dgm:presLayoutVars>
          <dgm:chMax val="1"/>
          <dgm:dir/>
          <dgm:animLvl val="ctr"/>
          <dgm:resizeHandles val="exact"/>
        </dgm:presLayoutVars>
      </dgm:prSet>
      <dgm:spPr/>
    </dgm:pt>
    <dgm:pt modelId="{14D307D7-6885-4883-82D9-85428965314F}" type="pres">
      <dgm:prSet presAssocID="{60B2CABB-E1EF-4EC6-BCD9-5C94CAF4C21E}" presName="centerShape" presStyleLbl="node0" presStyleIdx="0" presStyleCnt="1"/>
      <dgm:spPr/>
    </dgm:pt>
    <dgm:pt modelId="{D84C5DFC-440F-478E-BC72-4FE86C801FA0}" type="pres">
      <dgm:prSet presAssocID="{1F042834-828E-4D98-AE4C-9BE2D30E2AC3}" presName="node" presStyleLbl="node1" presStyleIdx="0" presStyleCnt="6" custScaleX="160263">
        <dgm:presLayoutVars>
          <dgm:bulletEnabled val="1"/>
        </dgm:presLayoutVars>
      </dgm:prSet>
      <dgm:spPr/>
    </dgm:pt>
    <dgm:pt modelId="{B528A22F-BD3A-44EA-B94D-20BBDF61B86A}" type="pres">
      <dgm:prSet presAssocID="{1F042834-828E-4D98-AE4C-9BE2D30E2AC3}" presName="dummy" presStyleCnt="0"/>
      <dgm:spPr/>
    </dgm:pt>
    <dgm:pt modelId="{C95BB10C-140F-4EBE-AD32-774F5CCC6D64}" type="pres">
      <dgm:prSet presAssocID="{BD6385DE-C6D0-4CD2-A6C6-DCE90AE6420E}" presName="sibTrans" presStyleLbl="sibTrans2D1" presStyleIdx="0" presStyleCnt="6"/>
      <dgm:spPr/>
    </dgm:pt>
    <dgm:pt modelId="{5B1EB89F-CD75-4030-A603-5C308BDFA8E5}" type="pres">
      <dgm:prSet presAssocID="{B0AAAB92-5881-4363-97DA-EE75E6852ECF}" presName="node" presStyleLbl="node1" presStyleIdx="1" presStyleCnt="6" custScaleX="157029">
        <dgm:presLayoutVars>
          <dgm:bulletEnabled val="1"/>
        </dgm:presLayoutVars>
      </dgm:prSet>
      <dgm:spPr/>
    </dgm:pt>
    <dgm:pt modelId="{AAE2FC82-8E06-438B-A3C4-D9079F1BDA11}" type="pres">
      <dgm:prSet presAssocID="{B0AAAB92-5881-4363-97DA-EE75E6852ECF}" presName="dummy" presStyleCnt="0"/>
      <dgm:spPr/>
    </dgm:pt>
    <dgm:pt modelId="{19F87E2D-5EF5-400E-898B-4C924D01465D}" type="pres">
      <dgm:prSet presAssocID="{CA8101E6-5029-486D-A29A-0EDCB5F3B453}" presName="sibTrans" presStyleLbl="sibTrans2D1" presStyleIdx="1" presStyleCnt="6"/>
      <dgm:spPr/>
    </dgm:pt>
    <dgm:pt modelId="{FE1777B8-42E0-4A20-AA6E-5BDC29C058C5}" type="pres">
      <dgm:prSet presAssocID="{1EBEE814-7D0C-4725-BEFF-3D743F39B86D}" presName="node" presStyleLbl="node1" presStyleIdx="2" presStyleCnt="6" custScaleX="149624">
        <dgm:presLayoutVars>
          <dgm:bulletEnabled val="1"/>
        </dgm:presLayoutVars>
      </dgm:prSet>
      <dgm:spPr/>
    </dgm:pt>
    <dgm:pt modelId="{AA12014B-15E8-4859-9B3D-8B2C8994CE4D}" type="pres">
      <dgm:prSet presAssocID="{1EBEE814-7D0C-4725-BEFF-3D743F39B86D}" presName="dummy" presStyleCnt="0"/>
      <dgm:spPr/>
    </dgm:pt>
    <dgm:pt modelId="{8C71B0C7-731D-402B-B2A1-22F84F6691B0}" type="pres">
      <dgm:prSet presAssocID="{0B92EEB1-59AA-4553-9E4A-12E0449A37FA}" presName="sibTrans" presStyleLbl="sibTrans2D1" presStyleIdx="2" presStyleCnt="6"/>
      <dgm:spPr/>
    </dgm:pt>
    <dgm:pt modelId="{FA8BF849-1CE6-497B-9F18-CC1CB847EEA4}" type="pres">
      <dgm:prSet presAssocID="{E95DD93D-C62D-4138-9D5D-E2CD73D6D324}" presName="node" presStyleLbl="node1" presStyleIdx="3" presStyleCnt="6" custScaleX="154764">
        <dgm:presLayoutVars>
          <dgm:bulletEnabled val="1"/>
        </dgm:presLayoutVars>
      </dgm:prSet>
      <dgm:spPr/>
    </dgm:pt>
    <dgm:pt modelId="{97F1C708-C58F-42C0-929A-D91637D286B2}" type="pres">
      <dgm:prSet presAssocID="{E95DD93D-C62D-4138-9D5D-E2CD73D6D324}" presName="dummy" presStyleCnt="0"/>
      <dgm:spPr/>
    </dgm:pt>
    <dgm:pt modelId="{45EC0AAF-3AE1-4A42-953B-73E41B949972}" type="pres">
      <dgm:prSet presAssocID="{D9F71F7A-483B-4135-9936-4FA09D773212}" presName="sibTrans" presStyleLbl="sibTrans2D1" presStyleIdx="3" presStyleCnt="6"/>
      <dgm:spPr/>
    </dgm:pt>
    <dgm:pt modelId="{CA34940B-A6C7-4BBC-BF09-9A7E6A009EB4}" type="pres">
      <dgm:prSet presAssocID="{489F9EC8-EC9D-4808-8284-DDD88E036552}" presName="node" presStyleLbl="node1" presStyleIdx="4" presStyleCnt="6" custScaleX="158276">
        <dgm:presLayoutVars>
          <dgm:bulletEnabled val="1"/>
        </dgm:presLayoutVars>
      </dgm:prSet>
      <dgm:spPr/>
    </dgm:pt>
    <dgm:pt modelId="{ED7162ED-EB0C-4A43-A18C-20619DC5E8A2}" type="pres">
      <dgm:prSet presAssocID="{489F9EC8-EC9D-4808-8284-DDD88E036552}" presName="dummy" presStyleCnt="0"/>
      <dgm:spPr/>
    </dgm:pt>
    <dgm:pt modelId="{D74E5F81-0F46-4816-91D0-C4E7A5404875}" type="pres">
      <dgm:prSet presAssocID="{0BF759D3-D056-45FD-BD11-F05F1207AA92}" presName="sibTrans" presStyleLbl="sibTrans2D1" presStyleIdx="4" presStyleCnt="6"/>
      <dgm:spPr/>
    </dgm:pt>
    <dgm:pt modelId="{93412F90-D5A3-4821-9BD1-A17B8E480815}" type="pres">
      <dgm:prSet presAssocID="{CAB5A477-B5DB-43A5-AE95-84895DE5E3DF}" presName="node" presStyleLbl="node1" presStyleIdx="5" presStyleCnt="6" custScaleX="149064">
        <dgm:presLayoutVars>
          <dgm:bulletEnabled val="1"/>
        </dgm:presLayoutVars>
      </dgm:prSet>
      <dgm:spPr/>
    </dgm:pt>
    <dgm:pt modelId="{C985D16D-4FC3-4E7F-922A-20F4D10D631C}" type="pres">
      <dgm:prSet presAssocID="{CAB5A477-B5DB-43A5-AE95-84895DE5E3DF}" presName="dummy" presStyleCnt="0"/>
      <dgm:spPr/>
    </dgm:pt>
    <dgm:pt modelId="{84A47B1C-E07C-4B86-BBCF-C341783BDBA7}" type="pres">
      <dgm:prSet presAssocID="{1E7B2117-903E-441B-9FB4-FE7430E0C10A}" presName="sibTrans" presStyleLbl="sibTrans2D1" presStyleIdx="5" presStyleCnt="6"/>
      <dgm:spPr/>
    </dgm:pt>
  </dgm:ptLst>
  <dgm:cxnLst>
    <dgm:cxn modelId="{CA929108-4E35-46B6-9FAC-E40B311D85E3}" type="presOf" srcId="{1F042834-828E-4D98-AE4C-9BE2D30E2AC3}" destId="{D84C5DFC-440F-478E-BC72-4FE86C801FA0}" srcOrd="0" destOrd="0" presId="urn:microsoft.com/office/officeart/2005/8/layout/radial6"/>
    <dgm:cxn modelId="{12A5C10E-33E0-4DEE-9269-ADD5BD4E1688}" type="presOf" srcId="{1EBEE814-7D0C-4725-BEFF-3D743F39B86D}" destId="{FE1777B8-42E0-4A20-AA6E-5BDC29C058C5}" srcOrd="0" destOrd="0" presId="urn:microsoft.com/office/officeart/2005/8/layout/radial6"/>
    <dgm:cxn modelId="{D7ECFD12-848B-460A-9EC3-B02E59A001D4}" type="presOf" srcId="{CAB5A477-B5DB-43A5-AE95-84895DE5E3DF}" destId="{93412F90-D5A3-4821-9BD1-A17B8E480815}" srcOrd="0" destOrd="0" presId="urn:microsoft.com/office/officeart/2005/8/layout/radial6"/>
    <dgm:cxn modelId="{E0DBD21A-7431-4F3C-B765-6E6CC6638241}" type="presOf" srcId="{B0AAAB92-5881-4363-97DA-EE75E6852ECF}" destId="{5B1EB89F-CD75-4030-A603-5C308BDFA8E5}" srcOrd="0" destOrd="0" presId="urn:microsoft.com/office/officeart/2005/8/layout/radial6"/>
    <dgm:cxn modelId="{10399125-F0EA-4B17-9720-B94C436AA564}" type="presOf" srcId="{0BF759D3-D056-45FD-BD11-F05F1207AA92}" destId="{D74E5F81-0F46-4816-91D0-C4E7A5404875}" srcOrd="0" destOrd="0" presId="urn:microsoft.com/office/officeart/2005/8/layout/radial6"/>
    <dgm:cxn modelId="{54C7F428-5043-48F4-BDC7-8C37FD927F52}" type="presOf" srcId="{CA8101E6-5029-486D-A29A-0EDCB5F3B453}" destId="{19F87E2D-5EF5-400E-898B-4C924D01465D}" srcOrd="0" destOrd="0" presId="urn:microsoft.com/office/officeart/2005/8/layout/radial6"/>
    <dgm:cxn modelId="{7E78073C-5D26-4859-AED2-751BE732BECC}" type="presOf" srcId="{BD6385DE-C6D0-4CD2-A6C6-DCE90AE6420E}" destId="{C95BB10C-140F-4EBE-AD32-774F5CCC6D64}" srcOrd="0" destOrd="0" presId="urn:microsoft.com/office/officeart/2005/8/layout/radial6"/>
    <dgm:cxn modelId="{B311373F-584C-40BA-8167-F7A06740C95D}" srcId="{60B2CABB-E1EF-4EC6-BCD9-5C94CAF4C21E}" destId="{1F042834-828E-4D98-AE4C-9BE2D30E2AC3}" srcOrd="0" destOrd="0" parTransId="{E2A383B9-E663-4496-A7F4-4DE5DC9FEEE9}" sibTransId="{BD6385DE-C6D0-4CD2-A6C6-DCE90AE6420E}"/>
    <dgm:cxn modelId="{979F8D5F-5398-4960-8AAD-5643CF2C14D5}" type="presOf" srcId="{489F9EC8-EC9D-4808-8284-DDD88E036552}" destId="{CA34940B-A6C7-4BBC-BF09-9A7E6A009EB4}" srcOrd="0" destOrd="0" presId="urn:microsoft.com/office/officeart/2005/8/layout/radial6"/>
    <dgm:cxn modelId="{38058E69-6A36-4D24-99BF-AD73A09F70D3}" srcId="{60B2CABB-E1EF-4EC6-BCD9-5C94CAF4C21E}" destId="{489F9EC8-EC9D-4808-8284-DDD88E036552}" srcOrd="4" destOrd="0" parTransId="{5D8F74CC-479B-457A-9F2B-355F3C76B4BA}" sibTransId="{0BF759D3-D056-45FD-BD11-F05F1207AA92}"/>
    <dgm:cxn modelId="{A98CBD83-7C61-4FD7-9498-FCD6EF545C31}" srcId="{60B2CABB-E1EF-4EC6-BCD9-5C94CAF4C21E}" destId="{CAB5A477-B5DB-43A5-AE95-84895DE5E3DF}" srcOrd="5" destOrd="0" parTransId="{44C41C8D-CA51-43CD-8ECD-D19DD97EA984}" sibTransId="{1E7B2117-903E-441B-9FB4-FE7430E0C10A}"/>
    <dgm:cxn modelId="{730AD28A-DB36-414E-AD7B-CCA1FC2033C1}" srcId="{60B2CABB-E1EF-4EC6-BCD9-5C94CAF4C21E}" destId="{E95DD93D-C62D-4138-9D5D-E2CD73D6D324}" srcOrd="3" destOrd="0" parTransId="{22D689DE-5F34-489F-B02A-2915E03A7D5F}" sibTransId="{D9F71F7A-483B-4135-9936-4FA09D773212}"/>
    <dgm:cxn modelId="{FB363E97-CBFD-49B9-AD94-87EED53413E3}" type="presOf" srcId="{4C300938-B243-41BD-93EE-F7791F4F290D}" destId="{E607A845-6B3E-4F32-AD12-08230F90F861}" srcOrd="0" destOrd="0" presId="urn:microsoft.com/office/officeart/2005/8/layout/radial6"/>
    <dgm:cxn modelId="{D5278F98-A099-45E9-9C4D-7EDF213499E3}" srcId="{60B2CABB-E1EF-4EC6-BCD9-5C94CAF4C21E}" destId="{B0AAAB92-5881-4363-97DA-EE75E6852ECF}" srcOrd="1" destOrd="0" parTransId="{1D6E3BFD-1568-48E3-A52E-1D74AA97E469}" sibTransId="{CA8101E6-5029-486D-A29A-0EDCB5F3B453}"/>
    <dgm:cxn modelId="{C9518C9D-C282-40F7-B43B-C59E4883354C}" type="presOf" srcId="{E95DD93D-C62D-4138-9D5D-E2CD73D6D324}" destId="{FA8BF849-1CE6-497B-9F18-CC1CB847EEA4}" srcOrd="0" destOrd="0" presId="urn:microsoft.com/office/officeart/2005/8/layout/radial6"/>
    <dgm:cxn modelId="{14A1B89E-726F-4ACD-B0CB-F1ED8355C74E}" type="presOf" srcId="{D9F71F7A-483B-4135-9936-4FA09D773212}" destId="{45EC0AAF-3AE1-4A42-953B-73E41B949972}" srcOrd="0" destOrd="0" presId="urn:microsoft.com/office/officeart/2005/8/layout/radial6"/>
    <dgm:cxn modelId="{089373A7-6697-4D75-A092-4091BCED76B3}" type="presOf" srcId="{0B92EEB1-59AA-4553-9E4A-12E0449A37FA}" destId="{8C71B0C7-731D-402B-B2A1-22F84F6691B0}" srcOrd="0" destOrd="0" presId="urn:microsoft.com/office/officeart/2005/8/layout/radial6"/>
    <dgm:cxn modelId="{2BF2EDE4-4E23-4756-860F-4D1CE8410518}" type="presOf" srcId="{60B2CABB-E1EF-4EC6-BCD9-5C94CAF4C21E}" destId="{14D307D7-6885-4883-82D9-85428965314F}" srcOrd="0" destOrd="0" presId="urn:microsoft.com/office/officeart/2005/8/layout/radial6"/>
    <dgm:cxn modelId="{93BA51E6-307E-4369-9A55-9CEE3BD4993A}" srcId="{4C300938-B243-41BD-93EE-F7791F4F290D}" destId="{60B2CABB-E1EF-4EC6-BCD9-5C94CAF4C21E}" srcOrd="0" destOrd="0" parTransId="{E5BE0125-6FF5-4284-A25D-7EEDBFB4CB06}" sibTransId="{D81DD740-A6E8-4C1F-B086-BECB06627C3B}"/>
    <dgm:cxn modelId="{1715CFF8-198C-490B-918E-B1971029B15B}" srcId="{60B2CABB-E1EF-4EC6-BCD9-5C94CAF4C21E}" destId="{1EBEE814-7D0C-4725-BEFF-3D743F39B86D}" srcOrd="2" destOrd="0" parTransId="{5D270205-60C9-44EE-BCBB-A507E0CAE25E}" sibTransId="{0B92EEB1-59AA-4553-9E4A-12E0449A37FA}"/>
    <dgm:cxn modelId="{3E14C3FE-34AA-4619-88E5-577AA38F0D94}" type="presOf" srcId="{1E7B2117-903E-441B-9FB4-FE7430E0C10A}" destId="{84A47B1C-E07C-4B86-BBCF-C341783BDBA7}" srcOrd="0" destOrd="0" presId="urn:microsoft.com/office/officeart/2005/8/layout/radial6"/>
    <dgm:cxn modelId="{4B7FC13C-B30C-4B40-9E90-F8E83534BE72}" type="presParOf" srcId="{E607A845-6B3E-4F32-AD12-08230F90F861}" destId="{14D307D7-6885-4883-82D9-85428965314F}" srcOrd="0" destOrd="0" presId="urn:microsoft.com/office/officeart/2005/8/layout/radial6"/>
    <dgm:cxn modelId="{B288C487-AE80-4B1C-B452-D89098E071AA}" type="presParOf" srcId="{E607A845-6B3E-4F32-AD12-08230F90F861}" destId="{D84C5DFC-440F-478E-BC72-4FE86C801FA0}" srcOrd="1" destOrd="0" presId="urn:microsoft.com/office/officeart/2005/8/layout/radial6"/>
    <dgm:cxn modelId="{F437FAF1-14CD-4599-9237-9F482D3464EF}" type="presParOf" srcId="{E607A845-6B3E-4F32-AD12-08230F90F861}" destId="{B528A22F-BD3A-44EA-B94D-20BBDF61B86A}" srcOrd="2" destOrd="0" presId="urn:microsoft.com/office/officeart/2005/8/layout/radial6"/>
    <dgm:cxn modelId="{8EB72D2E-AEC1-4533-B909-23B391A20820}" type="presParOf" srcId="{E607A845-6B3E-4F32-AD12-08230F90F861}" destId="{C95BB10C-140F-4EBE-AD32-774F5CCC6D64}" srcOrd="3" destOrd="0" presId="urn:microsoft.com/office/officeart/2005/8/layout/radial6"/>
    <dgm:cxn modelId="{21E50A3E-3DEC-48A9-A209-7E118512B123}" type="presParOf" srcId="{E607A845-6B3E-4F32-AD12-08230F90F861}" destId="{5B1EB89F-CD75-4030-A603-5C308BDFA8E5}" srcOrd="4" destOrd="0" presId="urn:microsoft.com/office/officeart/2005/8/layout/radial6"/>
    <dgm:cxn modelId="{C3F001FC-ABF2-414B-9EE0-C369ADE74180}" type="presParOf" srcId="{E607A845-6B3E-4F32-AD12-08230F90F861}" destId="{AAE2FC82-8E06-438B-A3C4-D9079F1BDA11}" srcOrd="5" destOrd="0" presId="urn:microsoft.com/office/officeart/2005/8/layout/radial6"/>
    <dgm:cxn modelId="{18B9601A-C58D-4EE9-B60C-555AB139DB65}" type="presParOf" srcId="{E607A845-6B3E-4F32-AD12-08230F90F861}" destId="{19F87E2D-5EF5-400E-898B-4C924D01465D}" srcOrd="6" destOrd="0" presId="urn:microsoft.com/office/officeart/2005/8/layout/radial6"/>
    <dgm:cxn modelId="{A326CD9B-D839-4933-8059-D1B2C745E6BF}" type="presParOf" srcId="{E607A845-6B3E-4F32-AD12-08230F90F861}" destId="{FE1777B8-42E0-4A20-AA6E-5BDC29C058C5}" srcOrd="7" destOrd="0" presId="urn:microsoft.com/office/officeart/2005/8/layout/radial6"/>
    <dgm:cxn modelId="{C0125102-93BC-49C8-9EAE-E658DF99FA00}" type="presParOf" srcId="{E607A845-6B3E-4F32-AD12-08230F90F861}" destId="{AA12014B-15E8-4859-9B3D-8B2C8994CE4D}" srcOrd="8" destOrd="0" presId="urn:microsoft.com/office/officeart/2005/8/layout/radial6"/>
    <dgm:cxn modelId="{9077FBFB-F67D-49C7-B7F9-FAEDBD7C431E}" type="presParOf" srcId="{E607A845-6B3E-4F32-AD12-08230F90F861}" destId="{8C71B0C7-731D-402B-B2A1-22F84F6691B0}" srcOrd="9" destOrd="0" presId="urn:microsoft.com/office/officeart/2005/8/layout/radial6"/>
    <dgm:cxn modelId="{7DC52139-FD42-437C-83D2-BA54CD5A834A}" type="presParOf" srcId="{E607A845-6B3E-4F32-AD12-08230F90F861}" destId="{FA8BF849-1CE6-497B-9F18-CC1CB847EEA4}" srcOrd="10" destOrd="0" presId="urn:microsoft.com/office/officeart/2005/8/layout/radial6"/>
    <dgm:cxn modelId="{15DE863D-84AE-4B4F-A87A-125A5E355E84}" type="presParOf" srcId="{E607A845-6B3E-4F32-AD12-08230F90F861}" destId="{97F1C708-C58F-42C0-929A-D91637D286B2}" srcOrd="11" destOrd="0" presId="urn:microsoft.com/office/officeart/2005/8/layout/radial6"/>
    <dgm:cxn modelId="{76CF3B27-2076-4A9E-B568-32008735611C}" type="presParOf" srcId="{E607A845-6B3E-4F32-AD12-08230F90F861}" destId="{45EC0AAF-3AE1-4A42-953B-73E41B949972}" srcOrd="12" destOrd="0" presId="urn:microsoft.com/office/officeart/2005/8/layout/radial6"/>
    <dgm:cxn modelId="{EC6FA538-51BF-4813-AF51-9CD333C2857F}" type="presParOf" srcId="{E607A845-6B3E-4F32-AD12-08230F90F861}" destId="{CA34940B-A6C7-4BBC-BF09-9A7E6A009EB4}" srcOrd="13" destOrd="0" presId="urn:microsoft.com/office/officeart/2005/8/layout/radial6"/>
    <dgm:cxn modelId="{F915B323-7492-49A4-9701-9623CB527C2B}" type="presParOf" srcId="{E607A845-6B3E-4F32-AD12-08230F90F861}" destId="{ED7162ED-EB0C-4A43-A18C-20619DC5E8A2}" srcOrd="14" destOrd="0" presId="urn:microsoft.com/office/officeart/2005/8/layout/radial6"/>
    <dgm:cxn modelId="{63562389-C1E8-4B81-90DE-A715889717DB}" type="presParOf" srcId="{E607A845-6B3E-4F32-AD12-08230F90F861}" destId="{D74E5F81-0F46-4816-91D0-C4E7A5404875}" srcOrd="15" destOrd="0" presId="urn:microsoft.com/office/officeart/2005/8/layout/radial6"/>
    <dgm:cxn modelId="{F715E944-C9DC-495C-9F8C-1F1E0B78A369}" type="presParOf" srcId="{E607A845-6B3E-4F32-AD12-08230F90F861}" destId="{93412F90-D5A3-4821-9BD1-A17B8E480815}" srcOrd="16" destOrd="0" presId="urn:microsoft.com/office/officeart/2005/8/layout/radial6"/>
    <dgm:cxn modelId="{BFFE77F3-8A56-45F1-BF49-6D658DB1DCF2}" type="presParOf" srcId="{E607A845-6B3E-4F32-AD12-08230F90F861}" destId="{C985D16D-4FC3-4E7F-922A-20F4D10D631C}" srcOrd="17" destOrd="0" presId="urn:microsoft.com/office/officeart/2005/8/layout/radial6"/>
    <dgm:cxn modelId="{1567D9F7-2CA2-4EBD-993A-82D9CB45C4B7}" type="presParOf" srcId="{E607A845-6B3E-4F32-AD12-08230F90F861}" destId="{84A47B1C-E07C-4B86-BBCF-C341783BDBA7}"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57200C-6B87-4899-9EB1-5B6A75660264}" type="doc">
      <dgm:prSet loTypeId="urn:microsoft.com/office/officeart/2005/8/layout/arrow2" loCatId="process" qsTypeId="urn:microsoft.com/office/officeart/2005/8/quickstyle/simple1" qsCatId="simple" csTypeId="urn:microsoft.com/office/officeart/2005/8/colors/colorful1" csCatId="colorful" phldr="1"/>
      <dgm:spPr/>
    </dgm:pt>
    <dgm:pt modelId="{08DDAD14-A7B5-44CD-9FD5-81B8D0A8C6AE}">
      <dgm:prSet phldrT="[Texte]" custT="1"/>
      <dgm:spPr/>
      <dgm:t>
        <a:bodyPr/>
        <a:lstStyle/>
        <a:p>
          <a:pPr algn="ctr" rtl="1"/>
          <a:r>
            <a:rPr lang="ar-DZ" sz="2000" b="1">
              <a:latin typeface="Simplified Arabic" panose="02020603050405020304" pitchFamily="18" charset="-78"/>
              <a:cs typeface="Simplified Arabic" panose="02020603050405020304" pitchFamily="18" charset="-78"/>
            </a:rPr>
            <a:t>الاستقلال الذاتي والاستقلالية</a:t>
          </a:r>
          <a:endParaRPr lang="fr-CA" sz="2000" b="1">
            <a:latin typeface="Simplified Arabic" panose="02020603050405020304" pitchFamily="18" charset="-78"/>
            <a:cs typeface="Simplified Arabic" panose="02020603050405020304" pitchFamily="18" charset="-78"/>
          </a:endParaRPr>
        </a:p>
      </dgm:t>
    </dgm:pt>
    <dgm:pt modelId="{A9C76F1D-9D30-4127-B403-6C220FAB3728}" type="parTrans" cxnId="{C3410969-BCF5-43CF-98BB-CAAA7E399137}">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60B6BAC5-25AC-4960-BEE5-795F6AAB4C73}" type="sibTrans" cxnId="{C3410969-BCF5-43CF-98BB-CAAA7E399137}">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167E286E-7A4B-41C8-A585-4220FE24186C}">
      <dgm:prSet phldrT="[Texte]" custT="1"/>
      <dgm:spPr/>
      <dgm:t>
        <a:bodyPr/>
        <a:lstStyle/>
        <a:p>
          <a:pPr algn="ctr" rtl="1"/>
          <a:r>
            <a:rPr lang="ar-DZ" sz="2000" b="1">
              <a:latin typeface="Simplified Arabic" panose="02020603050405020304" pitchFamily="18" charset="-78"/>
              <a:cs typeface="Simplified Arabic" panose="02020603050405020304" pitchFamily="18" charset="-78"/>
            </a:rPr>
            <a:t>حظر وتقييد توزيع الأرباح</a:t>
          </a:r>
          <a:endParaRPr lang="fr-CA" sz="2000" b="1">
            <a:latin typeface="Simplified Arabic" panose="02020603050405020304" pitchFamily="18" charset="-78"/>
            <a:cs typeface="Simplified Arabic" panose="02020603050405020304" pitchFamily="18" charset="-78"/>
          </a:endParaRPr>
        </a:p>
      </dgm:t>
    </dgm:pt>
    <dgm:pt modelId="{D232AB6B-88A2-43D3-93F2-B4D5312FAAB5}" type="parTrans" cxnId="{4E993669-4DDA-4052-92EF-C47A70F3D520}">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CB462644-6582-4C3B-A1AF-CAE733E1D397}" type="sibTrans" cxnId="{4E993669-4DDA-4052-92EF-C47A70F3D520}">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78806D44-4551-4D97-AB8B-C3920F6F9FC8}">
      <dgm:prSet phldrT="[Texte]" custT="1"/>
      <dgm:spPr/>
      <dgm:t>
        <a:bodyPr/>
        <a:lstStyle/>
        <a:p>
          <a:pPr algn="ctr" rtl="1"/>
          <a:r>
            <a:rPr lang="ar-DZ" sz="2000" b="1" dirty="0">
              <a:latin typeface="Simplified Arabic" panose="02020603050405020304" pitchFamily="18" charset="-78"/>
              <a:cs typeface="Simplified Arabic" panose="02020603050405020304" pitchFamily="18" charset="-78"/>
            </a:rPr>
            <a:t>الهدف الاجتماعي أو المصلحة </a:t>
          </a:r>
          <a:r>
            <a:rPr lang="ar-DZ" sz="2000" b="1" dirty="0" err="1">
              <a:latin typeface="Simplified Arabic" panose="02020603050405020304" pitchFamily="18" charset="-78"/>
              <a:cs typeface="Simplified Arabic" panose="02020603050405020304" pitchFamily="18" charset="-78"/>
            </a:rPr>
            <a:t>العامةلانسان</a:t>
          </a:r>
          <a:endParaRPr lang="fr-CA" sz="2000" b="1" dirty="0">
            <a:latin typeface="Simplified Arabic" panose="02020603050405020304" pitchFamily="18" charset="-78"/>
            <a:cs typeface="Simplified Arabic" panose="02020603050405020304" pitchFamily="18" charset="-78"/>
          </a:endParaRPr>
        </a:p>
      </dgm:t>
    </dgm:pt>
    <dgm:pt modelId="{9124C960-2D0C-4BE2-8CF1-F7D0169AB6F4}" type="parTrans" cxnId="{3C969FC4-8B7E-4DAB-84F1-91D77844F9DB}">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1B3919B2-A55F-41D9-B2F6-D6B0CBEE5EB3}" type="sibTrans" cxnId="{3C969FC4-8B7E-4DAB-84F1-91D77844F9DB}">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68B06311-0154-4421-BBCF-3C1432C5CAC9}">
      <dgm:prSet custT="1"/>
      <dgm:spPr/>
      <dgm:t>
        <a:bodyPr/>
        <a:lstStyle/>
        <a:p>
          <a:pPr algn="ctr" rtl="1"/>
          <a:r>
            <a:rPr lang="ar-DZ" sz="2000" b="1">
              <a:latin typeface="Simplified Arabic" panose="02020603050405020304" pitchFamily="18" charset="-78"/>
              <a:cs typeface="Simplified Arabic" panose="02020603050405020304" pitchFamily="18" charset="-78"/>
            </a:rPr>
            <a:t>التعاون الطوعي</a:t>
          </a:r>
          <a:endParaRPr lang="fr-CA" sz="2000" b="1">
            <a:latin typeface="Simplified Arabic" panose="02020603050405020304" pitchFamily="18" charset="-78"/>
            <a:cs typeface="Simplified Arabic" panose="02020603050405020304" pitchFamily="18" charset="-78"/>
          </a:endParaRPr>
        </a:p>
      </dgm:t>
    </dgm:pt>
    <dgm:pt modelId="{89F2961F-0279-4B1C-9BE1-4C1C76537C4D}" type="parTrans" cxnId="{5D39BF25-342D-41E1-90A0-AE743C615B80}">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798C77E5-83ED-4F7E-8A40-8FDDBAC48758}" type="sibTrans" cxnId="{5D39BF25-342D-41E1-90A0-AE743C615B80}">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543362F3-8934-4D69-B8EC-C15919E564F1}">
      <dgm:prSet custT="1"/>
      <dgm:spPr/>
      <dgm:t>
        <a:bodyPr/>
        <a:lstStyle/>
        <a:p>
          <a:pPr algn="ctr" rtl="1"/>
          <a:r>
            <a:rPr lang="ar-DZ" sz="2000" b="1">
              <a:latin typeface="Simplified Arabic" panose="02020603050405020304" pitchFamily="18" charset="-78"/>
              <a:cs typeface="Simplified Arabic" panose="02020603050405020304" pitchFamily="18" charset="-78"/>
            </a:rPr>
            <a:t>الإدارة الديمقراطية والتشاركية</a:t>
          </a:r>
          <a:endParaRPr lang="fr-CA" sz="2000" b="1">
            <a:latin typeface="Simplified Arabic" panose="02020603050405020304" pitchFamily="18" charset="-78"/>
            <a:cs typeface="Simplified Arabic" panose="02020603050405020304" pitchFamily="18" charset="-78"/>
          </a:endParaRPr>
        </a:p>
      </dgm:t>
    </dgm:pt>
    <dgm:pt modelId="{60E22CE9-D53B-4E0E-8BBD-1D09CD901AB8}" type="parTrans" cxnId="{3CB78D25-FED2-4BBC-ABBA-ADF780F961BB}">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827503E4-EA6D-4C3A-91A5-FF3ABFFE24A2}" type="sibTrans" cxnId="{3CB78D25-FED2-4BBC-ABBA-ADF780F961BB}">
      <dgm:prSet/>
      <dgm:spPr/>
      <dgm:t>
        <a:bodyPr/>
        <a:lstStyle/>
        <a:p>
          <a:pPr algn="ctr" rtl="1"/>
          <a:endParaRPr lang="fr-CA" sz="2000" b="1">
            <a:latin typeface="Simplified Arabic" panose="02020603050405020304" pitchFamily="18" charset="-78"/>
            <a:cs typeface="Simplified Arabic" panose="02020603050405020304" pitchFamily="18" charset="-78"/>
          </a:endParaRPr>
        </a:p>
      </dgm:t>
    </dgm:pt>
    <dgm:pt modelId="{4A28F66C-EA68-4149-A8DD-08364C3B1A24}" type="pres">
      <dgm:prSet presAssocID="{EA57200C-6B87-4899-9EB1-5B6A75660264}" presName="arrowDiagram" presStyleCnt="0">
        <dgm:presLayoutVars>
          <dgm:chMax val="5"/>
          <dgm:dir/>
          <dgm:resizeHandles val="exact"/>
        </dgm:presLayoutVars>
      </dgm:prSet>
      <dgm:spPr/>
    </dgm:pt>
    <dgm:pt modelId="{AAF4522F-7D66-4CD8-8150-E988DD1E582D}" type="pres">
      <dgm:prSet presAssocID="{EA57200C-6B87-4899-9EB1-5B6A75660264}" presName="arrow" presStyleLbl="bgShp" presStyleIdx="0" presStyleCnt="1"/>
      <dgm:spPr/>
    </dgm:pt>
    <dgm:pt modelId="{1A02DE94-2686-4987-84EF-2B5D3D215F0C}" type="pres">
      <dgm:prSet presAssocID="{EA57200C-6B87-4899-9EB1-5B6A75660264}" presName="arrowDiagram5" presStyleCnt="0"/>
      <dgm:spPr/>
    </dgm:pt>
    <dgm:pt modelId="{FD39F9E8-8FFC-48F9-B376-02C48FB71205}" type="pres">
      <dgm:prSet presAssocID="{08DDAD14-A7B5-44CD-9FD5-81B8D0A8C6AE}" presName="bullet5a" presStyleLbl="node1" presStyleIdx="0" presStyleCnt="5"/>
      <dgm:spPr/>
    </dgm:pt>
    <dgm:pt modelId="{23441633-DDCD-40B4-A4CD-009075EE5BE6}" type="pres">
      <dgm:prSet presAssocID="{08DDAD14-A7B5-44CD-9FD5-81B8D0A8C6AE}" presName="textBox5a" presStyleLbl="revTx" presStyleIdx="0" presStyleCnt="5" custScaleX="143482">
        <dgm:presLayoutVars>
          <dgm:bulletEnabled val="1"/>
        </dgm:presLayoutVars>
      </dgm:prSet>
      <dgm:spPr/>
    </dgm:pt>
    <dgm:pt modelId="{0F222668-563A-44B8-97C0-1653014E4C27}" type="pres">
      <dgm:prSet presAssocID="{68B06311-0154-4421-BBCF-3C1432C5CAC9}" presName="bullet5b" presStyleLbl="node1" presStyleIdx="1" presStyleCnt="5"/>
      <dgm:spPr/>
    </dgm:pt>
    <dgm:pt modelId="{AFC805B8-7F91-4B42-916C-230C9364DCBF}" type="pres">
      <dgm:prSet presAssocID="{68B06311-0154-4421-BBCF-3C1432C5CAC9}" presName="textBox5b" presStyleLbl="revTx" presStyleIdx="1" presStyleCnt="5">
        <dgm:presLayoutVars>
          <dgm:bulletEnabled val="1"/>
        </dgm:presLayoutVars>
      </dgm:prSet>
      <dgm:spPr/>
    </dgm:pt>
    <dgm:pt modelId="{04FA16D3-CFA7-4A54-B209-D528E778B89B}" type="pres">
      <dgm:prSet presAssocID="{543362F3-8934-4D69-B8EC-C15919E564F1}" presName="bullet5c" presStyleLbl="node1" presStyleIdx="2" presStyleCnt="5"/>
      <dgm:spPr/>
    </dgm:pt>
    <dgm:pt modelId="{0CE8E961-2782-4EA5-8A90-1810E927D633}" type="pres">
      <dgm:prSet presAssocID="{543362F3-8934-4D69-B8EC-C15919E564F1}" presName="textBox5c" presStyleLbl="revTx" presStyleIdx="2" presStyleCnt="5">
        <dgm:presLayoutVars>
          <dgm:bulletEnabled val="1"/>
        </dgm:presLayoutVars>
      </dgm:prSet>
      <dgm:spPr/>
    </dgm:pt>
    <dgm:pt modelId="{3900F76E-7554-4449-AAC6-B826201153F5}" type="pres">
      <dgm:prSet presAssocID="{167E286E-7A4B-41C8-A585-4220FE24186C}" presName="bullet5d" presStyleLbl="node1" presStyleIdx="3" presStyleCnt="5"/>
      <dgm:spPr/>
    </dgm:pt>
    <dgm:pt modelId="{94668A7F-03DB-4EC4-9144-4862240210C3}" type="pres">
      <dgm:prSet presAssocID="{167E286E-7A4B-41C8-A585-4220FE24186C}" presName="textBox5d" presStyleLbl="revTx" presStyleIdx="3" presStyleCnt="5">
        <dgm:presLayoutVars>
          <dgm:bulletEnabled val="1"/>
        </dgm:presLayoutVars>
      </dgm:prSet>
      <dgm:spPr/>
    </dgm:pt>
    <dgm:pt modelId="{41707CD2-7EAD-4FD7-AAEF-D0F7FA2F39A3}" type="pres">
      <dgm:prSet presAssocID="{78806D44-4551-4D97-AB8B-C3920F6F9FC8}" presName="bullet5e" presStyleLbl="node1" presStyleIdx="4" presStyleCnt="5"/>
      <dgm:spPr/>
    </dgm:pt>
    <dgm:pt modelId="{D0D0F5F5-FC76-4027-9B57-946620D5A436}" type="pres">
      <dgm:prSet presAssocID="{78806D44-4551-4D97-AB8B-C3920F6F9FC8}" presName="textBox5e" presStyleLbl="revTx" presStyleIdx="4" presStyleCnt="5" custScaleY="56005" custLinFactNeighborX="7574" custLinFactNeighborY="-26320">
        <dgm:presLayoutVars>
          <dgm:bulletEnabled val="1"/>
        </dgm:presLayoutVars>
      </dgm:prSet>
      <dgm:spPr/>
    </dgm:pt>
  </dgm:ptLst>
  <dgm:cxnLst>
    <dgm:cxn modelId="{3CB78D25-FED2-4BBC-ABBA-ADF780F961BB}" srcId="{EA57200C-6B87-4899-9EB1-5B6A75660264}" destId="{543362F3-8934-4D69-B8EC-C15919E564F1}" srcOrd="2" destOrd="0" parTransId="{60E22CE9-D53B-4E0E-8BBD-1D09CD901AB8}" sibTransId="{827503E4-EA6D-4C3A-91A5-FF3ABFFE24A2}"/>
    <dgm:cxn modelId="{5D39BF25-342D-41E1-90A0-AE743C615B80}" srcId="{EA57200C-6B87-4899-9EB1-5B6A75660264}" destId="{68B06311-0154-4421-BBCF-3C1432C5CAC9}" srcOrd="1" destOrd="0" parTransId="{89F2961F-0279-4B1C-9BE1-4C1C76537C4D}" sibTransId="{798C77E5-83ED-4F7E-8A40-8FDDBAC48758}"/>
    <dgm:cxn modelId="{2155B25D-5BE8-43BE-93B4-18B41B024FC8}" type="presOf" srcId="{08DDAD14-A7B5-44CD-9FD5-81B8D0A8C6AE}" destId="{23441633-DDCD-40B4-A4CD-009075EE5BE6}" srcOrd="0" destOrd="0" presId="urn:microsoft.com/office/officeart/2005/8/layout/arrow2"/>
    <dgm:cxn modelId="{92F9C648-2AA5-4190-AE05-B707C15A117C}" type="presOf" srcId="{167E286E-7A4B-41C8-A585-4220FE24186C}" destId="{94668A7F-03DB-4EC4-9144-4862240210C3}" srcOrd="0" destOrd="0" presId="urn:microsoft.com/office/officeart/2005/8/layout/arrow2"/>
    <dgm:cxn modelId="{C3410969-BCF5-43CF-98BB-CAAA7E399137}" srcId="{EA57200C-6B87-4899-9EB1-5B6A75660264}" destId="{08DDAD14-A7B5-44CD-9FD5-81B8D0A8C6AE}" srcOrd="0" destOrd="0" parTransId="{A9C76F1D-9D30-4127-B403-6C220FAB3728}" sibTransId="{60B6BAC5-25AC-4960-BEE5-795F6AAB4C73}"/>
    <dgm:cxn modelId="{4E993669-4DDA-4052-92EF-C47A70F3D520}" srcId="{EA57200C-6B87-4899-9EB1-5B6A75660264}" destId="{167E286E-7A4B-41C8-A585-4220FE24186C}" srcOrd="3" destOrd="0" parTransId="{D232AB6B-88A2-43D3-93F2-B4D5312FAAB5}" sibTransId="{CB462644-6582-4C3B-A1AF-CAE733E1D397}"/>
    <dgm:cxn modelId="{46B21CA7-4959-4D2B-8567-4621BDBD6696}" type="presOf" srcId="{543362F3-8934-4D69-B8EC-C15919E564F1}" destId="{0CE8E961-2782-4EA5-8A90-1810E927D633}" srcOrd="0" destOrd="0" presId="urn:microsoft.com/office/officeart/2005/8/layout/arrow2"/>
    <dgm:cxn modelId="{5F0C7ABB-3778-4427-8026-B5C9282F6EA4}" type="presOf" srcId="{68B06311-0154-4421-BBCF-3C1432C5CAC9}" destId="{AFC805B8-7F91-4B42-916C-230C9364DCBF}" srcOrd="0" destOrd="0" presId="urn:microsoft.com/office/officeart/2005/8/layout/arrow2"/>
    <dgm:cxn modelId="{3C969FC4-8B7E-4DAB-84F1-91D77844F9DB}" srcId="{EA57200C-6B87-4899-9EB1-5B6A75660264}" destId="{78806D44-4551-4D97-AB8B-C3920F6F9FC8}" srcOrd="4" destOrd="0" parTransId="{9124C960-2D0C-4BE2-8CF1-F7D0169AB6F4}" sibTransId="{1B3919B2-A55F-41D9-B2F6-D6B0CBEE5EB3}"/>
    <dgm:cxn modelId="{198373C6-DC9F-436F-82DD-A72738C10883}" type="presOf" srcId="{78806D44-4551-4D97-AB8B-C3920F6F9FC8}" destId="{D0D0F5F5-FC76-4027-9B57-946620D5A436}" srcOrd="0" destOrd="0" presId="urn:microsoft.com/office/officeart/2005/8/layout/arrow2"/>
    <dgm:cxn modelId="{BEF3F0F6-E5BF-4A5E-A95F-2A230DD4D88A}" type="presOf" srcId="{EA57200C-6B87-4899-9EB1-5B6A75660264}" destId="{4A28F66C-EA68-4149-A8DD-08364C3B1A24}" srcOrd="0" destOrd="0" presId="urn:microsoft.com/office/officeart/2005/8/layout/arrow2"/>
    <dgm:cxn modelId="{A83ECB61-1BD5-4A7D-B22C-9FE0BD3935E7}" type="presParOf" srcId="{4A28F66C-EA68-4149-A8DD-08364C3B1A24}" destId="{AAF4522F-7D66-4CD8-8150-E988DD1E582D}" srcOrd="0" destOrd="0" presId="urn:microsoft.com/office/officeart/2005/8/layout/arrow2"/>
    <dgm:cxn modelId="{B0734251-359C-4533-8784-E08BE45FF848}" type="presParOf" srcId="{4A28F66C-EA68-4149-A8DD-08364C3B1A24}" destId="{1A02DE94-2686-4987-84EF-2B5D3D215F0C}" srcOrd="1" destOrd="0" presId="urn:microsoft.com/office/officeart/2005/8/layout/arrow2"/>
    <dgm:cxn modelId="{3FEEA423-30B2-41A0-A8A4-F3F8E542BD06}" type="presParOf" srcId="{1A02DE94-2686-4987-84EF-2B5D3D215F0C}" destId="{FD39F9E8-8FFC-48F9-B376-02C48FB71205}" srcOrd="0" destOrd="0" presId="urn:microsoft.com/office/officeart/2005/8/layout/arrow2"/>
    <dgm:cxn modelId="{E523864C-F078-49F6-8963-5066C9C06D76}" type="presParOf" srcId="{1A02DE94-2686-4987-84EF-2B5D3D215F0C}" destId="{23441633-DDCD-40B4-A4CD-009075EE5BE6}" srcOrd="1" destOrd="0" presId="urn:microsoft.com/office/officeart/2005/8/layout/arrow2"/>
    <dgm:cxn modelId="{D14AB7B2-C4DD-440D-94AB-2FD1ACC23EF1}" type="presParOf" srcId="{1A02DE94-2686-4987-84EF-2B5D3D215F0C}" destId="{0F222668-563A-44B8-97C0-1653014E4C27}" srcOrd="2" destOrd="0" presId="urn:microsoft.com/office/officeart/2005/8/layout/arrow2"/>
    <dgm:cxn modelId="{00A88554-77DE-404E-A420-9F0943656837}" type="presParOf" srcId="{1A02DE94-2686-4987-84EF-2B5D3D215F0C}" destId="{AFC805B8-7F91-4B42-916C-230C9364DCBF}" srcOrd="3" destOrd="0" presId="urn:microsoft.com/office/officeart/2005/8/layout/arrow2"/>
    <dgm:cxn modelId="{685A1F5D-5322-4286-B8AA-FF024B3D80DC}" type="presParOf" srcId="{1A02DE94-2686-4987-84EF-2B5D3D215F0C}" destId="{04FA16D3-CFA7-4A54-B209-D528E778B89B}" srcOrd="4" destOrd="0" presId="urn:microsoft.com/office/officeart/2005/8/layout/arrow2"/>
    <dgm:cxn modelId="{0F5F90A1-DB96-465C-9849-F2E5A672715D}" type="presParOf" srcId="{1A02DE94-2686-4987-84EF-2B5D3D215F0C}" destId="{0CE8E961-2782-4EA5-8A90-1810E927D633}" srcOrd="5" destOrd="0" presId="urn:microsoft.com/office/officeart/2005/8/layout/arrow2"/>
    <dgm:cxn modelId="{1710668B-7E9D-47B0-AECD-5C1559CC9B3D}" type="presParOf" srcId="{1A02DE94-2686-4987-84EF-2B5D3D215F0C}" destId="{3900F76E-7554-4449-AAC6-B826201153F5}" srcOrd="6" destOrd="0" presId="urn:microsoft.com/office/officeart/2005/8/layout/arrow2"/>
    <dgm:cxn modelId="{9FC66187-4675-45BD-88FC-F966676BF6E9}" type="presParOf" srcId="{1A02DE94-2686-4987-84EF-2B5D3D215F0C}" destId="{94668A7F-03DB-4EC4-9144-4862240210C3}" srcOrd="7" destOrd="0" presId="urn:microsoft.com/office/officeart/2005/8/layout/arrow2"/>
    <dgm:cxn modelId="{D26CFCCD-D107-4DB4-92BE-934BD6443E32}" type="presParOf" srcId="{1A02DE94-2686-4987-84EF-2B5D3D215F0C}" destId="{41707CD2-7EAD-4FD7-AAEF-D0F7FA2F39A3}" srcOrd="8" destOrd="0" presId="urn:microsoft.com/office/officeart/2005/8/layout/arrow2"/>
    <dgm:cxn modelId="{B8FB1711-3B48-4057-8CA3-F814CE269751}" type="presParOf" srcId="{1A02DE94-2686-4987-84EF-2B5D3D215F0C}" destId="{D0D0F5F5-FC76-4027-9B57-946620D5A436}"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A47B1C-E07C-4B86-BBCF-C341783BDBA7}">
      <dsp:nvSpPr>
        <dsp:cNvPr id="0" name=""/>
        <dsp:cNvSpPr/>
      </dsp:nvSpPr>
      <dsp:spPr>
        <a:xfrm>
          <a:off x="2156567" y="574746"/>
          <a:ext cx="3924156" cy="3924156"/>
        </a:xfrm>
        <a:prstGeom prst="blockArc">
          <a:avLst>
            <a:gd name="adj1" fmla="val 12600000"/>
            <a:gd name="adj2" fmla="val 162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D74E5F81-0F46-4816-91D0-C4E7A5404875}">
      <dsp:nvSpPr>
        <dsp:cNvPr id="0" name=""/>
        <dsp:cNvSpPr/>
      </dsp:nvSpPr>
      <dsp:spPr>
        <a:xfrm>
          <a:off x="2156567" y="574746"/>
          <a:ext cx="3924156" cy="3924156"/>
        </a:xfrm>
        <a:prstGeom prst="blockArc">
          <a:avLst>
            <a:gd name="adj1" fmla="val 9000000"/>
            <a:gd name="adj2" fmla="val 126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5EC0AAF-3AE1-4A42-953B-73E41B949972}">
      <dsp:nvSpPr>
        <dsp:cNvPr id="0" name=""/>
        <dsp:cNvSpPr/>
      </dsp:nvSpPr>
      <dsp:spPr>
        <a:xfrm>
          <a:off x="2156567" y="574746"/>
          <a:ext cx="3924156" cy="3924156"/>
        </a:xfrm>
        <a:prstGeom prst="blockArc">
          <a:avLst>
            <a:gd name="adj1" fmla="val 5400000"/>
            <a:gd name="adj2" fmla="val 90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C71B0C7-731D-402B-B2A1-22F84F6691B0}">
      <dsp:nvSpPr>
        <dsp:cNvPr id="0" name=""/>
        <dsp:cNvSpPr/>
      </dsp:nvSpPr>
      <dsp:spPr>
        <a:xfrm>
          <a:off x="2156567" y="574746"/>
          <a:ext cx="3924156" cy="3924156"/>
        </a:xfrm>
        <a:prstGeom prst="blockArc">
          <a:avLst>
            <a:gd name="adj1" fmla="val 1800000"/>
            <a:gd name="adj2" fmla="val 54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9F87E2D-5EF5-400E-898B-4C924D01465D}">
      <dsp:nvSpPr>
        <dsp:cNvPr id="0" name=""/>
        <dsp:cNvSpPr/>
      </dsp:nvSpPr>
      <dsp:spPr>
        <a:xfrm>
          <a:off x="2156567" y="574746"/>
          <a:ext cx="3924156" cy="3924156"/>
        </a:xfrm>
        <a:prstGeom prst="blockArc">
          <a:avLst>
            <a:gd name="adj1" fmla="val 19800000"/>
            <a:gd name="adj2" fmla="val 18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95BB10C-140F-4EBE-AD32-774F5CCC6D64}">
      <dsp:nvSpPr>
        <dsp:cNvPr id="0" name=""/>
        <dsp:cNvSpPr/>
      </dsp:nvSpPr>
      <dsp:spPr>
        <a:xfrm>
          <a:off x="2156567" y="574746"/>
          <a:ext cx="3924156" cy="3924156"/>
        </a:xfrm>
        <a:prstGeom prst="blockArc">
          <a:avLst>
            <a:gd name="adj1" fmla="val 16200000"/>
            <a:gd name="adj2" fmla="val 19800000"/>
            <a:gd name="adj3" fmla="val 4526"/>
          </a:avLst>
        </a:prstGeom>
        <a:solidFill>
          <a:schemeClr val="dk2">
            <a:tint val="60000"/>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4D307D7-6885-4883-82D9-85428965314F}">
      <dsp:nvSpPr>
        <dsp:cNvPr id="0" name=""/>
        <dsp:cNvSpPr/>
      </dsp:nvSpPr>
      <dsp:spPr>
        <a:xfrm>
          <a:off x="3237619" y="1655799"/>
          <a:ext cx="1762050" cy="1762050"/>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الفاعلين في الاقتصاد الاجتماعي التضامني</a:t>
          </a:r>
          <a:endParaRPr lang="fr-CA" sz="1800" b="1" kern="1200">
            <a:latin typeface="Simplified Arabic" panose="02020603050405020304" pitchFamily="18" charset="-78"/>
            <a:cs typeface="Simplified Arabic" panose="02020603050405020304" pitchFamily="18" charset="-78"/>
          </a:endParaRPr>
        </a:p>
      </dsp:txBody>
      <dsp:txXfrm>
        <a:off x="3495665" y="1913845"/>
        <a:ext cx="1245958" cy="1245958"/>
      </dsp:txXfrm>
    </dsp:sp>
    <dsp:sp modelId="{D84C5DFC-440F-478E-BC72-4FE86C801FA0}">
      <dsp:nvSpPr>
        <dsp:cNvPr id="0" name=""/>
        <dsp:cNvSpPr/>
      </dsp:nvSpPr>
      <dsp:spPr>
        <a:xfrm>
          <a:off x="3130274" y="2432"/>
          <a:ext cx="1976740"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التعاونيات</a:t>
          </a:r>
          <a:r>
            <a:rPr lang="fr-FR" sz="1800" b="1" kern="1200">
              <a:latin typeface="Simplified Arabic" panose="02020603050405020304" pitchFamily="18" charset="-78"/>
              <a:cs typeface="Simplified Arabic" panose="02020603050405020304" pitchFamily="18" charset="-78"/>
            </a:rPr>
            <a:t>Coopératives</a:t>
          </a:r>
          <a:endParaRPr lang="fr-CA" sz="1800" b="1" kern="1200">
            <a:latin typeface="Simplified Arabic" panose="02020603050405020304" pitchFamily="18" charset="-78"/>
            <a:cs typeface="Simplified Arabic" panose="02020603050405020304" pitchFamily="18" charset="-78"/>
          </a:endParaRPr>
        </a:p>
      </dsp:txBody>
      <dsp:txXfrm>
        <a:off x="3419761" y="183064"/>
        <a:ext cx="1397766" cy="872171"/>
      </dsp:txXfrm>
    </dsp:sp>
    <dsp:sp modelId="{5B1EB89F-CD75-4030-A603-5C308BDFA8E5}">
      <dsp:nvSpPr>
        <dsp:cNvPr id="0" name=""/>
        <dsp:cNvSpPr/>
      </dsp:nvSpPr>
      <dsp:spPr>
        <a:xfrm>
          <a:off x="4810974" y="961270"/>
          <a:ext cx="1936851"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endParaRPr lang="ar-DZ" sz="1800" b="1" kern="1200">
            <a:latin typeface="Simplified Arabic" panose="02020603050405020304" pitchFamily="18" charset="-78"/>
            <a:cs typeface="Simplified Arabic" panose="02020603050405020304" pitchFamily="18" charset="-78"/>
          </a:endParaRPr>
        </a:p>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الجمعيات</a:t>
          </a:r>
          <a:r>
            <a:rPr lang="fr-FR" sz="1800" b="1" kern="1200">
              <a:latin typeface="Simplified Arabic" panose="02020603050405020304" pitchFamily="18" charset="-78"/>
              <a:cs typeface="Simplified Arabic" panose="02020603050405020304" pitchFamily="18" charset="-78"/>
            </a:rPr>
            <a:t>Associations</a:t>
          </a:r>
          <a:endParaRPr lang="ar-DZ" sz="1800" b="1" kern="1200">
            <a:latin typeface="Simplified Arabic" panose="02020603050405020304" pitchFamily="18" charset="-78"/>
            <a:cs typeface="Simplified Arabic" panose="02020603050405020304" pitchFamily="18" charset="-78"/>
          </a:endParaRPr>
        </a:p>
        <a:p>
          <a:pPr marL="0" lvl="0" indent="0" algn="ctr" defTabSz="800100" rtl="1">
            <a:lnSpc>
              <a:spcPct val="90000"/>
            </a:lnSpc>
            <a:spcBef>
              <a:spcPct val="0"/>
            </a:spcBef>
            <a:spcAft>
              <a:spcPct val="35000"/>
            </a:spcAft>
            <a:buNone/>
          </a:pPr>
          <a:endParaRPr lang="fr-CA" sz="1800" b="1" kern="1200">
            <a:latin typeface="Simplified Arabic" panose="02020603050405020304" pitchFamily="18" charset="-78"/>
            <a:cs typeface="Simplified Arabic" panose="02020603050405020304" pitchFamily="18" charset="-78"/>
          </a:endParaRPr>
        </a:p>
      </dsp:txBody>
      <dsp:txXfrm>
        <a:off x="5094619" y="1141902"/>
        <a:ext cx="1369561" cy="872171"/>
      </dsp:txXfrm>
    </dsp:sp>
    <dsp:sp modelId="{FE1777B8-42E0-4A20-AA6E-5BDC29C058C5}">
      <dsp:nvSpPr>
        <dsp:cNvPr id="0" name=""/>
        <dsp:cNvSpPr/>
      </dsp:nvSpPr>
      <dsp:spPr>
        <a:xfrm>
          <a:off x="4856642" y="2878944"/>
          <a:ext cx="1845515"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رائدات الأعمال الاجتماعية</a:t>
          </a:r>
          <a:endParaRPr lang="fr-CA" sz="1800" b="1" kern="1200">
            <a:latin typeface="Simplified Arabic" panose="02020603050405020304" pitchFamily="18" charset="-78"/>
            <a:cs typeface="Simplified Arabic" panose="02020603050405020304" pitchFamily="18" charset="-78"/>
          </a:endParaRPr>
        </a:p>
      </dsp:txBody>
      <dsp:txXfrm>
        <a:off x="5126911" y="3059576"/>
        <a:ext cx="1304977" cy="872171"/>
      </dsp:txXfrm>
    </dsp:sp>
    <dsp:sp modelId="{FA8BF849-1CE6-497B-9F18-CC1CB847EEA4}">
      <dsp:nvSpPr>
        <dsp:cNvPr id="0" name=""/>
        <dsp:cNvSpPr/>
      </dsp:nvSpPr>
      <dsp:spPr>
        <a:xfrm>
          <a:off x="3164188" y="3837781"/>
          <a:ext cx="1908913"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الشركات التجارية ذات المنفعة الاجتماعية</a:t>
          </a:r>
          <a:endParaRPr lang="fr-CA" sz="1800" b="1" kern="1200">
            <a:latin typeface="Simplified Arabic" panose="02020603050405020304" pitchFamily="18" charset="-78"/>
            <a:cs typeface="Simplified Arabic" panose="02020603050405020304" pitchFamily="18" charset="-78"/>
          </a:endParaRPr>
        </a:p>
      </dsp:txBody>
      <dsp:txXfrm>
        <a:off x="3443742" y="4018413"/>
        <a:ext cx="1349805" cy="872171"/>
      </dsp:txXfrm>
    </dsp:sp>
    <dsp:sp modelId="{CA34940B-A6C7-4BBC-BF09-9A7E6A009EB4}">
      <dsp:nvSpPr>
        <dsp:cNvPr id="0" name=""/>
        <dsp:cNvSpPr/>
      </dsp:nvSpPr>
      <dsp:spPr>
        <a:xfrm>
          <a:off x="1481774" y="2878944"/>
          <a:ext cx="1952232"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المؤسسات</a:t>
          </a:r>
          <a:r>
            <a:rPr lang="fr-FR" sz="1800" b="1" kern="1200">
              <a:latin typeface="Simplified Arabic" panose="02020603050405020304" pitchFamily="18" charset="-78"/>
              <a:cs typeface="Simplified Arabic" panose="02020603050405020304" pitchFamily="18" charset="-78"/>
            </a:rPr>
            <a:t>Fondations</a:t>
          </a:r>
          <a:endParaRPr lang="fr-CA" sz="1800" b="1" kern="1200">
            <a:latin typeface="Simplified Arabic" panose="02020603050405020304" pitchFamily="18" charset="-78"/>
            <a:cs typeface="Simplified Arabic" panose="02020603050405020304" pitchFamily="18" charset="-78"/>
          </a:endParaRPr>
        </a:p>
      </dsp:txBody>
      <dsp:txXfrm>
        <a:off x="1767672" y="3059576"/>
        <a:ext cx="1380436" cy="872171"/>
      </dsp:txXfrm>
    </dsp:sp>
    <dsp:sp modelId="{93412F90-D5A3-4821-9BD1-A17B8E480815}">
      <dsp:nvSpPr>
        <dsp:cNvPr id="0" name=""/>
        <dsp:cNvSpPr/>
      </dsp:nvSpPr>
      <dsp:spPr>
        <a:xfrm>
          <a:off x="1538586" y="961270"/>
          <a:ext cx="1838608" cy="1233435"/>
        </a:xfrm>
        <a:prstGeom prst="ellips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1">
            <a:lnSpc>
              <a:spcPct val="90000"/>
            </a:lnSpc>
            <a:spcBef>
              <a:spcPct val="0"/>
            </a:spcBef>
            <a:spcAft>
              <a:spcPct val="35000"/>
            </a:spcAft>
            <a:buNone/>
          </a:pPr>
          <a:r>
            <a:rPr lang="ar-DZ" sz="1800" b="1" kern="1200">
              <a:latin typeface="Simplified Arabic" panose="02020603050405020304" pitchFamily="18" charset="-78"/>
              <a:cs typeface="Simplified Arabic" panose="02020603050405020304" pitchFamily="18" charset="-78"/>
            </a:rPr>
            <a:t>التعاضديات</a:t>
          </a:r>
          <a:r>
            <a:rPr lang="fr-FR" sz="1800" b="1" kern="1200">
              <a:latin typeface="Simplified Arabic" panose="02020603050405020304" pitchFamily="18" charset="-78"/>
              <a:cs typeface="Simplified Arabic" panose="02020603050405020304" pitchFamily="18" charset="-78"/>
            </a:rPr>
            <a:t>Mutuelles</a:t>
          </a:r>
          <a:endParaRPr lang="fr-CA" sz="1800" b="1" kern="1200">
            <a:latin typeface="Simplified Arabic" panose="02020603050405020304" pitchFamily="18" charset="-78"/>
            <a:cs typeface="Simplified Arabic" panose="02020603050405020304" pitchFamily="18" charset="-78"/>
          </a:endParaRPr>
        </a:p>
      </dsp:txBody>
      <dsp:txXfrm>
        <a:off x="1807844" y="1141902"/>
        <a:ext cx="1300092" cy="8721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F4522F-7D66-4CD8-8150-E988DD1E582D}">
      <dsp:nvSpPr>
        <dsp:cNvPr id="0" name=""/>
        <dsp:cNvSpPr/>
      </dsp:nvSpPr>
      <dsp:spPr>
        <a:xfrm>
          <a:off x="0" y="162018"/>
          <a:ext cx="7200800" cy="4500499"/>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39F9E8-8FFC-48F9-B376-02C48FB71205}">
      <dsp:nvSpPr>
        <dsp:cNvPr id="0" name=""/>
        <dsp:cNvSpPr/>
      </dsp:nvSpPr>
      <dsp:spPr>
        <a:xfrm>
          <a:off x="709278" y="3508589"/>
          <a:ext cx="165618" cy="165618"/>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441633-DDCD-40B4-A4CD-009075EE5BE6}">
      <dsp:nvSpPr>
        <dsp:cNvPr id="0" name=""/>
        <dsp:cNvSpPr/>
      </dsp:nvSpPr>
      <dsp:spPr>
        <a:xfrm>
          <a:off x="587004" y="3591399"/>
          <a:ext cx="1353472" cy="10711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758" tIns="0" rIns="0" bIns="0" numCol="1" spcCol="1270" anchor="t" anchorCtr="0">
          <a:noAutofit/>
        </a:bodyPr>
        <a:lstStyle/>
        <a:p>
          <a:pPr marL="0" lvl="0" indent="0" algn="ctr" defTabSz="889000" rtl="1">
            <a:lnSpc>
              <a:spcPct val="90000"/>
            </a:lnSpc>
            <a:spcBef>
              <a:spcPct val="0"/>
            </a:spcBef>
            <a:spcAft>
              <a:spcPct val="35000"/>
            </a:spcAft>
            <a:buNone/>
          </a:pPr>
          <a:r>
            <a:rPr lang="ar-DZ" sz="2000" b="1" kern="1200">
              <a:latin typeface="Simplified Arabic" panose="02020603050405020304" pitchFamily="18" charset="-78"/>
              <a:cs typeface="Simplified Arabic" panose="02020603050405020304" pitchFamily="18" charset="-78"/>
            </a:rPr>
            <a:t>الاستقلال الذاتي والاستقلالية</a:t>
          </a:r>
          <a:endParaRPr lang="fr-CA" sz="2000" b="1" kern="1200">
            <a:latin typeface="Simplified Arabic" panose="02020603050405020304" pitchFamily="18" charset="-78"/>
            <a:cs typeface="Simplified Arabic" panose="02020603050405020304" pitchFamily="18" charset="-78"/>
          </a:endParaRPr>
        </a:p>
      </dsp:txBody>
      <dsp:txXfrm>
        <a:off x="587004" y="3591399"/>
        <a:ext cx="1353472" cy="1071118"/>
      </dsp:txXfrm>
    </dsp:sp>
    <dsp:sp modelId="{0F222668-563A-44B8-97C0-1653014E4C27}">
      <dsp:nvSpPr>
        <dsp:cNvPr id="0" name=""/>
        <dsp:cNvSpPr/>
      </dsp:nvSpPr>
      <dsp:spPr>
        <a:xfrm>
          <a:off x="1605778" y="2647194"/>
          <a:ext cx="259228" cy="259228"/>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805B8-7F91-4B42-916C-230C9364DCBF}">
      <dsp:nvSpPr>
        <dsp:cNvPr id="0" name=""/>
        <dsp:cNvSpPr/>
      </dsp:nvSpPr>
      <dsp:spPr>
        <a:xfrm>
          <a:off x="1735392" y="2776808"/>
          <a:ext cx="1195332" cy="18857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360" tIns="0" rIns="0" bIns="0" numCol="1" spcCol="1270" anchor="t" anchorCtr="0">
          <a:noAutofit/>
        </a:bodyPr>
        <a:lstStyle/>
        <a:p>
          <a:pPr marL="0" lvl="0" indent="0" algn="ctr" defTabSz="889000" rtl="1">
            <a:lnSpc>
              <a:spcPct val="90000"/>
            </a:lnSpc>
            <a:spcBef>
              <a:spcPct val="0"/>
            </a:spcBef>
            <a:spcAft>
              <a:spcPct val="35000"/>
            </a:spcAft>
            <a:buNone/>
          </a:pPr>
          <a:r>
            <a:rPr lang="ar-DZ" sz="2000" b="1" kern="1200">
              <a:latin typeface="Simplified Arabic" panose="02020603050405020304" pitchFamily="18" charset="-78"/>
              <a:cs typeface="Simplified Arabic" panose="02020603050405020304" pitchFamily="18" charset="-78"/>
            </a:rPr>
            <a:t>التعاون الطوعي</a:t>
          </a:r>
          <a:endParaRPr lang="fr-CA" sz="2000" b="1" kern="1200">
            <a:latin typeface="Simplified Arabic" panose="02020603050405020304" pitchFamily="18" charset="-78"/>
            <a:cs typeface="Simplified Arabic" panose="02020603050405020304" pitchFamily="18" charset="-78"/>
          </a:endParaRPr>
        </a:p>
      </dsp:txBody>
      <dsp:txXfrm>
        <a:off x="1735392" y="2776808"/>
        <a:ext cx="1195332" cy="1885709"/>
      </dsp:txXfrm>
    </dsp:sp>
    <dsp:sp modelId="{04FA16D3-CFA7-4A54-B209-D528E778B89B}">
      <dsp:nvSpPr>
        <dsp:cNvPr id="0" name=""/>
        <dsp:cNvSpPr/>
      </dsp:nvSpPr>
      <dsp:spPr>
        <a:xfrm>
          <a:off x="2757906" y="1960417"/>
          <a:ext cx="345638" cy="345638"/>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E8E961-2782-4EA5-8A90-1810E927D633}">
      <dsp:nvSpPr>
        <dsp:cNvPr id="0" name=""/>
        <dsp:cNvSpPr/>
      </dsp:nvSpPr>
      <dsp:spPr>
        <a:xfrm>
          <a:off x="2930725" y="2133237"/>
          <a:ext cx="1389754" cy="252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147" tIns="0" rIns="0" bIns="0" numCol="1" spcCol="1270" anchor="t" anchorCtr="0">
          <a:noAutofit/>
        </a:bodyPr>
        <a:lstStyle/>
        <a:p>
          <a:pPr marL="0" lvl="0" indent="0" algn="ctr" defTabSz="889000" rtl="1">
            <a:lnSpc>
              <a:spcPct val="90000"/>
            </a:lnSpc>
            <a:spcBef>
              <a:spcPct val="0"/>
            </a:spcBef>
            <a:spcAft>
              <a:spcPct val="35000"/>
            </a:spcAft>
            <a:buNone/>
          </a:pPr>
          <a:r>
            <a:rPr lang="ar-DZ" sz="2000" b="1" kern="1200">
              <a:latin typeface="Simplified Arabic" panose="02020603050405020304" pitchFamily="18" charset="-78"/>
              <a:cs typeface="Simplified Arabic" panose="02020603050405020304" pitchFamily="18" charset="-78"/>
            </a:rPr>
            <a:t>الإدارة الديمقراطية والتشاركية</a:t>
          </a:r>
          <a:endParaRPr lang="fr-CA" sz="2000" b="1" kern="1200">
            <a:latin typeface="Simplified Arabic" panose="02020603050405020304" pitchFamily="18" charset="-78"/>
            <a:cs typeface="Simplified Arabic" panose="02020603050405020304" pitchFamily="18" charset="-78"/>
          </a:endParaRPr>
        </a:p>
      </dsp:txBody>
      <dsp:txXfrm>
        <a:off x="2930725" y="2133237"/>
        <a:ext cx="1389754" cy="2529280"/>
      </dsp:txXfrm>
    </dsp:sp>
    <dsp:sp modelId="{3900F76E-7554-4449-AAC6-B826201153F5}">
      <dsp:nvSpPr>
        <dsp:cNvPr id="0" name=""/>
        <dsp:cNvSpPr/>
      </dsp:nvSpPr>
      <dsp:spPr>
        <a:xfrm>
          <a:off x="4097255" y="1423958"/>
          <a:ext cx="446449" cy="446449"/>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668A7F-03DB-4EC4-9144-4862240210C3}">
      <dsp:nvSpPr>
        <dsp:cNvPr id="0" name=""/>
        <dsp:cNvSpPr/>
      </dsp:nvSpPr>
      <dsp:spPr>
        <a:xfrm>
          <a:off x="4320480" y="1647183"/>
          <a:ext cx="1440160" cy="3015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6564" tIns="0" rIns="0" bIns="0" numCol="1" spcCol="1270" anchor="t" anchorCtr="0">
          <a:noAutofit/>
        </a:bodyPr>
        <a:lstStyle/>
        <a:p>
          <a:pPr marL="0" lvl="0" indent="0" algn="ctr" defTabSz="889000" rtl="1">
            <a:lnSpc>
              <a:spcPct val="90000"/>
            </a:lnSpc>
            <a:spcBef>
              <a:spcPct val="0"/>
            </a:spcBef>
            <a:spcAft>
              <a:spcPct val="35000"/>
            </a:spcAft>
            <a:buNone/>
          </a:pPr>
          <a:r>
            <a:rPr lang="ar-DZ" sz="2000" b="1" kern="1200">
              <a:latin typeface="Simplified Arabic" panose="02020603050405020304" pitchFamily="18" charset="-78"/>
              <a:cs typeface="Simplified Arabic" panose="02020603050405020304" pitchFamily="18" charset="-78"/>
            </a:rPr>
            <a:t>حظر وتقييد توزيع الأرباح</a:t>
          </a:r>
          <a:endParaRPr lang="fr-CA" sz="2000" b="1" kern="1200">
            <a:latin typeface="Simplified Arabic" panose="02020603050405020304" pitchFamily="18" charset="-78"/>
            <a:cs typeface="Simplified Arabic" panose="02020603050405020304" pitchFamily="18" charset="-78"/>
          </a:endParaRPr>
        </a:p>
      </dsp:txBody>
      <dsp:txXfrm>
        <a:off x="4320480" y="1647183"/>
        <a:ext cx="1440160" cy="3015335"/>
      </dsp:txXfrm>
    </dsp:sp>
    <dsp:sp modelId="{41707CD2-7EAD-4FD7-AAEF-D0F7FA2F39A3}">
      <dsp:nvSpPr>
        <dsp:cNvPr id="0" name=""/>
        <dsp:cNvSpPr/>
      </dsp:nvSpPr>
      <dsp:spPr>
        <a:xfrm>
          <a:off x="5476208" y="1065718"/>
          <a:ext cx="568863" cy="568863"/>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D0F5F5-FC76-4027-9B57-946620D5A436}">
      <dsp:nvSpPr>
        <dsp:cNvPr id="0" name=""/>
        <dsp:cNvSpPr/>
      </dsp:nvSpPr>
      <dsp:spPr>
        <a:xfrm>
          <a:off x="5760639" y="1206972"/>
          <a:ext cx="1440160" cy="18550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1429" tIns="0" rIns="0" bIns="0" numCol="1" spcCol="1270" anchor="t" anchorCtr="0">
          <a:noAutofit/>
        </a:bodyPr>
        <a:lstStyle/>
        <a:p>
          <a:pPr marL="0" lvl="0" indent="0" algn="ctr" defTabSz="889000" rtl="1">
            <a:lnSpc>
              <a:spcPct val="90000"/>
            </a:lnSpc>
            <a:spcBef>
              <a:spcPct val="0"/>
            </a:spcBef>
            <a:spcAft>
              <a:spcPct val="35000"/>
            </a:spcAft>
            <a:buNone/>
          </a:pPr>
          <a:r>
            <a:rPr lang="ar-DZ" sz="2000" b="1" kern="1200" dirty="0">
              <a:latin typeface="Simplified Arabic" panose="02020603050405020304" pitchFamily="18" charset="-78"/>
              <a:cs typeface="Simplified Arabic" panose="02020603050405020304" pitchFamily="18" charset="-78"/>
            </a:rPr>
            <a:t>الهدف الاجتماعي أو المصلحة </a:t>
          </a:r>
          <a:r>
            <a:rPr lang="ar-DZ" sz="2000" b="1" kern="1200" dirty="0" err="1">
              <a:latin typeface="Simplified Arabic" panose="02020603050405020304" pitchFamily="18" charset="-78"/>
              <a:cs typeface="Simplified Arabic" panose="02020603050405020304" pitchFamily="18" charset="-78"/>
            </a:rPr>
            <a:t>العامةلانسان</a:t>
          </a:r>
          <a:endParaRPr lang="fr-CA" sz="2000" b="1" kern="1200" dirty="0">
            <a:latin typeface="Simplified Arabic" panose="02020603050405020304" pitchFamily="18" charset="-78"/>
            <a:cs typeface="Simplified Arabic" panose="02020603050405020304" pitchFamily="18" charset="-78"/>
          </a:endParaRPr>
        </a:p>
      </dsp:txBody>
      <dsp:txXfrm>
        <a:off x="5760639" y="1206972"/>
        <a:ext cx="1440160" cy="185509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81CA75-B2F2-4F28-9A68-14DDC5791153}" type="datetimeFigureOut">
              <a:rPr lang="fr-CA" smtClean="0"/>
              <a:t>2024-08-11</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942E56-85A5-4F5E-A72B-7C03F10829D0}" type="slidenum">
              <a:rPr lang="fr-CA" smtClean="0"/>
              <a:t>‹#›</a:t>
            </a:fld>
            <a:endParaRPr lang="fr-CA"/>
          </a:p>
        </p:txBody>
      </p:sp>
    </p:spTree>
    <p:extLst>
      <p:ext uri="{BB962C8B-B14F-4D97-AF65-F5344CB8AC3E}">
        <p14:creationId xmlns:p14="http://schemas.microsoft.com/office/powerpoint/2010/main" val="1820566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fr-CA"/>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3171517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2440456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109654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1646362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4089426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p:cNvSpPr>
          <p:nvPr>
            <p:ph type="dt" sz="half" idx="10"/>
          </p:nvPr>
        </p:nvSpPr>
        <p:spPr/>
        <p:txBody>
          <a:bodyPr/>
          <a:lstStyle/>
          <a:p>
            <a:r>
              <a:rPr lang="fr-FR"/>
              <a:t>2024-07-22</a:t>
            </a:r>
            <a:endParaRPr lang="fr-CA"/>
          </a:p>
        </p:txBody>
      </p:sp>
      <p:sp>
        <p:nvSpPr>
          <p:cNvPr id="6" name="Espace réservé du pied de page 5"/>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7" name="Espace réservé du numéro de diapositive 6"/>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2536958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p:cNvSpPr>
            <a:spLocks noGrp="1"/>
          </p:cNvSpPr>
          <p:nvPr>
            <p:ph type="dt" sz="half" idx="10"/>
          </p:nvPr>
        </p:nvSpPr>
        <p:spPr/>
        <p:txBody>
          <a:bodyPr/>
          <a:lstStyle/>
          <a:p>
            <a:r>
              <a:rPr lang="fr-FR"/>
              <a:t>2024-07-22</a:t>
            </a:r>
            <a:endParaRPr lang="fr-CA"/>
          </a:p>
        </p:txBody>
      </p:sp>
      <p:sp>
        <p:nvSpPr>
          <p:cNvPr id="8" name="Espace réservé du pied de page 7"/>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9" name="Espace réservé du numéro de diapositive 8"/>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4027268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e la date 2"/>
          <p:cNvSpPr>
            <a:spLocks noGrp="1"/>
          </p:cNvSpPr>
          <p:nvPr>
            <p:ph type="dt" sz="half" idx="10"/>
          </p:nvPr>
        </p:nvSpPr>
        <p:spPr/>
        <p:txBody>
          <a:bodyPr/>
          <a:lstStyle/>
          <a:p>
            <a:r>
              <a:rPr lang="fr-FR"/>
              <a:t>2024-07-22</a:t>
            </a:r>
            <a:endParaRPr lang="fr-CA"/>
          </a:p>
        </p:txBody>
      </p:sp>
      <p:sp>
        <p:nvSpPr>
          <p:cNvPr id="4" name="Espace réservé du pied de page 3"/>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5" name="Espace réservé du numéro de diapositive 4"/>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2346092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a:t>2024-07-22</a:t>
            </a:r>
            <a:endParaRPr lang="fr-CA"/>
          </a:p>
        </p:txBody>
      </p:sp>
      <p:sp>
        <p:nvSpPr>
          <p:cNvPr id="3" name="Espace réservé du pied de page 2"/>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4" name="Espace réservé du numéro de diapositive 3"/>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683783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2024-07-22</a:t>
            </a:r>
            <a:endParaRPr lang="fr-CA"/>
          </a:p>
        </p:txBody>
      </p:sp>
      <p:sp>
        <p:nvSpPr>
          <p:cNvPr id="6" name="Espace réservé du pied de page 5"/>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7" name="Espace réservé du numéro de diapositive 6"/>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1262769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r>
              <a:rPr lang="fr-FR"/>
              <a:t>2024-07-22</a:t>
            </a:r>
            <a:endParaRPr lang="fr-CA"/>
          </a:p>
        </p:txBody>
      </p:sp>
      <p:sp>
        <p:nvSpPr>
          <p:cNvPr id="6" name="Espace réservé du pied de page 5"/>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7" name="Espace réservé du numéro de diapositive 6"/>
          <p:cNvSpPr>
            <a:spLocks noGrp="1"/>
          </p:cNvSpPr>
          <p:nvPr>
            <p:ph type="sldNum" sz="quarter" idx="12"/>
          </p:nvPr>
        </p:nvSpPr>
        <p:spPr/>
        <p:txBody>
          <a:bodyPr/>
          <a:lstStyle/>
          <a:p>
            <a:fld id="{E5FEF77A-1E31-447F-B3E3-7B1521EF2C4B}" type="slidenum">
              <a:rPr lang="fr-CA" smtClean="0"/>
              <a:t>‹#›</a:t>
            </a:fld>
            <a:endParaRPr lang="fr-CA"/>
          </a:p>
        </p:txBody>
      </p:sp>
    </p:spTree>
    <p:extLst>
      <p:ext uri="{BB962C8B-B14F-4D97-AF65-F5344CB8AC3E}">
        <p14:creationId xmlns:p14="http://schemas.microsoft.com/office/powerpoint/2010/main" val="631691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5000">
              <a:schemeClr val="bg1"/>
            </a:gs>
            <a:gs pos="89000">
              <a:srgbClr val="00206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2024-07-22</a:t>
            </a:r>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FEF77A-1E31-447F-B3E3-7B1521EF2C4B}" type="slidenum">
              <a:rPr lang="fr-CA" smtClean="0"/>
              <a:t>‹#›</a:t>
            </a:fld>
            <a:endParaRPr lang="fr-CA"/>
          </a:p>
        </p:txBody>
      </p:sp>
    </p:spTree>
    <p:extLst>
      <p:ext uri="{BB962C8B-B14F-4D97-AF65-F5344CB8AC3E}">
        <p14:creationId xmlns:p14="http://schemas.microsoft.com/office/powerpoint/2010/main" val="296940662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les-crises.fr/wp-content/uploads/2023/05/Figure-1.jpg" TargetMode="Externa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2132856"/>
            <a:ext cx="7632848" cy="2304256"/>
          </a:xfrm>
          <a:solidFill>
            <a:schemeClr val="tx2">
              <a:lumMod val="75000"/>
            </a:schemeClr>
          </a:solidFill>
        </p:spPr>
        <p:txBody>
          <a:bodyPr/>
          <a:lstStyle/>
          <a:p>
            <a:pPr rtl="1"/>
            <a:r>
              <a:rPr lang="ar-DZ" b="1" dirty="0">
                <a:solidFill>
                  <a:schemeClr val="bg1"/>
                </a:solidFill>
                <a:latin typeface="Simplified Arabic" panose="02020603050405020304" pitchFamily="18" charset="-78"/>
                <a:cs typeface="Simplified Arabic" panose="02020603050405020304" pitchFamily="18" charset="-78"/>
              </a:rPr>
              <a:t>الاقتصاد الاجتماعي والتضامني ودوره في مواجهة الأزمات الاقتصادية والاجتماعية</a:t>
            </a:r>
            <a:endParaRPr lang="fr-CA" b="1" dirty="0">
              <a:solidFill>
                <a:schemeClr val="bg1"/>
              </a:solidFill>
              <a:latin typeface="Simplified Arabic" panose="02020603050405020304" pitchFamily="18" charset="-78"/>
              <a:cs typeface="Simplified Arabic" panose="02020603050405020304" pitchFamily="18" charset="-78"/>
            </a:endParaRPr>
          </a:p>
        </p:txBody>
      </p:sp>
      <p:sp>
        <p:nvSpPr>
          <p:cNvPr id="3" name="Sous-titre 2"/>
          <p:cNvSpPr>
            <a:spLocks noGrp="1"/>
          </p:cNvSpPr>
          <p:nvPr>
            <p:ph type="subTitle" idx="1"/>
          </p:nvPr>
        </p:nvSpPr>
        <p:spPr>
          <a:xfrm>
            <a:off x="457200" y="4941168"/>
            <a:ext cx="3970784" cy="1152128"/>
          </a:xfrm>
          <a:solidFill>
            <a:srgbClr val="002060"/>
          </a:solidFill>
        </p:spPr>
        <p:txBody>
          <a:bodyPr>
            <a:noAutofit/>
          </a:bodyPr>
          <a:lstStyle/>
          <a:p>
            <a:pPr rtl="1"/>
            <a:r>
              <a:rPr lang="ar-DZ" sz="1800" b="1" dirty="0">
                <a:solidFill>
                  <a:schemeClr val="bg1"/>
                </a:solidFill>
                <a:latin typeface="Simplified Arabic" panose="02020603050405020304" pitchFamily="18" charset="-78"/>
                <a:cs typeface="Simplified Arabic" panose="02020603050405020304" pitchFamily="18" charset="-78"/>
              </a:rPr>
              <a:t>د. أحمين شفير</a:t>
            </a:r>
          </a:p>
          <a:p>
            <a:pPr rtl="1"/>
            <a:r>
              <a:rPr lang="ar-DZ" sz="1800" b="1" dirty="0">
                <a:solidFill>
                  <a:schemeClr val="bg1"/>
                </a:solidFill>
                <a:latin typeface="Simplified Arabic" panose="02020603050405020304" pitchFamily="18" charset="-78"/>
                <a:cs typeface="Simplified Arabic" panose="02020603050405020304" pitchFamily="18" charset="-78"/>
              </a:rPr>
              <a:t>أستاذ بجامعة الجزائر 3</a:t>
            </a:r>
          </a:p>
          <a:p>
            <a:pPr rtl="1"/>
            <a:r>
              <a:rPr lang="ar-DZ" sz="1800" b="1" dirty="0">
                <a:solidFill>
                  <a:schemeClr val="bg1"/>
                </a:solidFill>
                <a:latin typeface="Simplified Arabic" panose="02020603050405020304" pitchFamily="18" charset="-78"/>
                <a:cs typeface="Simplified Arabic" panose="02020603050405020304" pitchFamily="18" charset="-78"/>
              </a:rPr>
              <a:t>خبير ومستشار اقتصادي</a:t>
            </a:r>
            <a:endParaRPr lang="fr-CA" sz="1800" b="1" dirty="0">
              <a:solidFill>
                <a:schemeClr val="bg1"/>
              </a:solidFill>
              <a:latin typeface="Simplified Arabic" panose="02020603050405020304" pitchFamily="18" charset="-78"/>
              <a:cs typeface="Simplified Arabic" panose="02020603050405020304" pitchFamily="18" charset="-78"/>
            </a:endParaRPr>
          </a:p>
        </p:txBody>
      </p:sp>
      <p:pic>
        <p:nvPicPr>
          <p:cNvPr id="5" name="Image 4"/>
          <p:cNvPicPr/>
          <p:nvPr/>
        </p:nvPicPr>
        <p:blipFill>
          <a:blip r:embed="rId2"/>
          <a:srcRect l="62976" t="15502" r="5619" b="68389"/>
          <a:stretch>
            <a:fillRect/>
          </a:stretch>
        </p:blipFill>
        <p:spPr bwMode="auto">
          <a:xfrm>
            <a:off x="2914650" y="620688"/>
            <a:ext cx="3314700" cy="954405"/>
          </a:xfrm>
          <a:prstGeom prst="rect">
            <a:avLst/>
          </a:prstGeom>
          <a:noFill/>
          <a:ln w="9525">
            <a:noFill/>
            <a:miter lim="800000"/>
            <a:headEnd/>
            <a:tailEnd/>
          </a:ln>
        </p:spPr>
      </p:pic>
    </p:spTree>
    <p:extLst>
      <p:ext uri="{BB962C8B-B14F-4D97-AF65-F5344CB8AC3E}">
        <p14:creationId xmlns:p14="http://schemas.microsoft.com/office/powerpoint/2010/main" val="286672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circle(in)">
                                      <p:cBhvr>
                                        <p:cTn id="18" dur="2000"/>
                                        <p:tgtEl>
                                          <p:spTgt spid="3">
                                            <p:bg/>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circle(in)">
                                      <p:cBhvr>
                                        <p:cTn id="23" dur="2000"/>
                                        <p:tgtEl>
                                          <p:spTgt spid="3">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circle(in)">
                                      <p:cBhvr>
                                        <p:cTn id="28" dur="20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circle(in)">
                                      <p:cBhvr>
                                        <p:cTn id="3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10</a:t>
            </a:fld>
            <a:endParaRPr lang="fr-CA"/>
          </a:p>
        </p:txBody>
      </p:sp>
      <p:sp>
        <p:nvSpPr>
          <p:cNvPr id="3" name="Espace réservé du contenu 2"/>
          <p:cNvSpPr>
            <a:spLocks noGrp="1"/>
          </p:cNvSpPr>
          <p:nvPr>
            <p:ph idx="1"/>
          </p:nvPr>
        </p:nvSpPr>
        <p:spPr>
          <a:xfrm>
            <a:off x="457200" y="764704"/>
            <a:ext cx="8229600" cy="5472608"/>
          </a:xfrm>
        </p:spPr>
        <p:txBody>
          <a:bodyPr>
            <a:normAutofit lnSpcReduction="10000"/>
          </a:bodyPr>
          <a:lstStyle/>
          <a:p>
            <a:pPr marL="457200" indent="-457200" algn="just" rtl="1">
              <a:buClr>
                <a:schemeClr val="tx1"/>
              </a:buClr>
              <a:buFont typeface="+mj-lt"/>
              <a:buAutoNum type="arabicPeriod" startAt="4"/>
            </a:pPr>
            <a:r>
              <a:rPr lang="ar-DZ" sz="2400" b="1" u="sng" dirty="0"/>
              <a:t>تعاريف الاقتصاد الاجتماعي والتضامني وأهدافه ومبادئه</a:t>
            </a:r>
            <a:r>
              <a:rPr lang="ar-DZ" sz="2400" b="1" dirty="0"/>
              <a:t>:</a:t>
            </a:r>
          </a:p>
          <a:p>
            <a:pPr algn="just" rtl="1">
              <a:buFont typeface="Calibri" panose="020F0502020204030204" pitchFamily="34" charset="0"/>
              <a:buChar char="•"/>
            </a:pPr>
            <a:r>
              <a:rPr lang="ar-DZ" sz="2400" b="1" dirty="0">
                <a:solidFill>
                  <a:srgbClr val="000000"/>
                </a:solidFill>
              </a:rPr>
              <a:t>فيما يخص المبادئ التي يقوم عليها الاقتصاد الاجتماعي والتضامني، ت</a:t>
            </a:r>
            <a:r>
              <a:rPr lang="ar-SA" sz="2400" b="1" dirty="0">
                <a:solidFill>
                  <a:srgbClr val="000000"/>
                </a:solidFill>
              </a:rPr>
              <a:t>لخص منظمة العمل الدولية خمس مبادئ عامة تحتل مكانة بارزة في التشريعات الوطنية بشأن الاقتصاد الاجتماعي والتضامني:</a:t>
            </a:r>
            <a:endParaRPr lang="ar-DZ" sz="2400" b="1" dirty="0">
              <a:solidFill>
                <a:srgbClr val="000000"/>
              </a:solidFill>
            </a:endParaRPr>
          </a:p>
          <a:p>
            <a:pPr marL="0" indent="0" algn="just" rtl="1">
              <a:buNone/>
            </a:pPr>
            <a:endParaRPr lang="ar-DZ" sz="2400" b="1" dirty="0">
              <a:solidFill>
                <a:srgbClr val="000000"/>
              </a:solidFill>
            </a:endParaRPr>
          </a:p>
          <a:p>
            <a:pPr marL="982663" indent="-542925" algn="just" rtl="1">
              <a:buClr>
                <a:schemeClr val="tx1"/>
              </a:buClr>
              <a:buFont typeface="Wingdings" panose="05000000000000000000" pitchFamily="2" charset="2"/>
              <a:buChar char="q"/>
            </a:pPr>
            <a:r>
              <a:rPr lang="ar-SA" sz="2400" b="1" dirty="0"/>
              <a:t>الهدف الاجتماعي أو المصلحة العامة</a:t>
            </a:r>
            <a:r>
              <a:rPr lang="ar-SA" sz="2400" dirty="0"/>
              <a:t>: </a:t>
            </a:r>
            <a:r>
              <a:rPr lang="ar-SA" sz="2400" dirty="0">
                <a:solidFill>
                  <a:srgbClr val="000000"/>
                </a:solidFill>
              </a:rPr>
              <a:t>تهدف الوحدات النشطة في هذا الاقتصاد عموما إلى تلبية احتياجات أعضاء أو احتياجات المجتمع وليس إلى تحقيق الربح</a:t>
            </a:r>
            <a:r>
              <a:rPr lang="ar-DZ" sz="2400" dirty="0">
                <a:solidFill>
                  <a:srgbClr val="000000"/>
                </a:solidFill>
              </a:rPr>
              <a:t>،</a:t>
            </a:r>
          </a:p>
          <a:p>
            <a:pPr marL="982663" indent="-542925" algn="just" rtl="1">
              <a:buClr>
                <a:schemeClr val="tx1"/>
              </a:buClr>
              <a:buFont typeface="Wingdings" panose="05000000000000000000" pitchFamily="2" charset="2"/>
              <a:buChar char="q"/>
            </a:pPr>
            <a:r>
              <a:rPr lang="ar-SA" sz="2400" b="1" dirty="0"/>
              <a:t>حظر أو تقييد توزيع الأرباح</a:t>
            </a:r>
            <a:r>
              <a:rPr lang="ar-SA" sz="2400" dirty="0"/>
              <a:t>: </a:t>
            </a:r>
            <a:r>
              <a:rPr lang="ar-SA" sz="2400" dirty="0">
                <a:solidFill>
                  <a:srgbClr val="000000"/>
                </a:solidFill>
              </a:rPr>
              <a:t>تلزم الكثير من القوانين الوطنية حضر توزيع الأرباح وتجبر على عادة استثمارها لضمان نشاط الوحدات وتطويرها</a:t>
            </a:r>
            <a:r>
              <a:rPr lang="ar-DZ" sz="2400" dirty="0">
                <a:solidFill>
                  <a:srgbClr val="000000"/>
                </a:solidFill>
              </a:rPr>
              <a:t>،</a:t>
            </a:r>
          </a:p>
          <a:p>
            <a:pPr marL="982663" indent="-542925" algn="just" rtl="1">
              <a:buClr>
                <a:schemeClr val="tx1"/>
              </a:buClr>
              <a:buFont typeface="Wingdings" panose="05000000000000000000" pitchFamily="2" charset="2"/>
              <a:buChar char="q"/>
            </a:pPr>
            <a:r>
              <a:rPr lang="ar-SA" sz="2400" b="1" dirty="0"/>
              <a:t>الإدارة الديمقراطية والتشاركية</a:t>
            </a:r>
            <a:r>
              <a:rPr lang="ar-DZ" sz="2400" b="1" dirty="0"/>
              <a:t> والشفافة،</a:t>
            </a:r>
          </a:p>
          <a:p>
            <a:pPr marL="982663" indent="-542925" algn="just" rtl="1">
              <a:buClr>
                <a:schemeClr val="tx1"/>
              </a:buClr>
              <a:buFont typeface="Wingdings" panose="05000000000000000000" pitchFamily="2" charset="2"/>
              <a:buChar char="q"/>
            </a:pPr>
            <a:r>
              <a:rPr lang="ar-SA" sz="2400" b="1" dirty="0"/>
              <a:t>التعاون الطوعي</a:t>
            </a:r>
            <a:r>
              <a:rPr lang="ar-DZ" sz="2400" b="1" dirty="0"/>
              <a:t>،</a:t>
            </a:r>
          </a:p>
          <a:p>
            <a:pPr marL="982663" indent="-542925" algn="just" rtl="1">
              <a:buClr>
                <a:schemeClr val="tx1"/>
              </a:buClr>
              <a:buFont typeface="Wingdings" panose="05000000000000000000" pitchFamily="2" charset="2"/>
              <a:buChar char="q"/>
            </a:pPr>
            <a:r>
              <a:rPr lang="ar-SA" sz="2400" b="1" dirty="0"/>
              <a:t>الاستقلال الذاتي والاستقلالية</a:t>
            </a:r>
            <a:endParaRPr lang="ar-DZ" sz="2400" dirty="0">
              <a:solidFill>
                <a:srgbClr val="000000"/>
              </a:solidFill>
            </a:endParaRPr>
          </a:p>
          <a:p>
            <a:pPr marL="982663" indent="-542925" algn="just" rtl="1">
              <a:buClr>
                <a:schemeClr val="tx1"/>
              </a:buClr>
              <a:buFont typeface="Wingdings" panose="05000000000000000000" pitchFamily="2" charset="2"/>
              <a:buChar char="q"/>
            </a:pPr>
            <a:endParaRPr lang="fr-CA" sz="2400" b="1" dirty="0">
              <a:solidFill>
                <a:srgbClr val="000000"/>
              </a:solidFill>
            </a:endParaRPr>
          </a:p>
        </p:txBody>
      </p:sp>
    </p:spTree>
    <p:extLst>
      <p:ext uri="{BB962C8B-B14F-4D97-AF65-F5344CB8AC3E}">
        <p14:creationId xmlns:p14="http://schemas.microsoft.com/office/powerpoint/2010/main" val="994585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11</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439738" indent="0" algn="just" rtl="1">
              <a:buClr>
                <a:schemeClr val="tx1"/>
              </a:buClr>
              <a:buNone/>
            </a:pPr>
            <a:endParaRPr lang="fr-CA" sz="2400" dirty="0"/>
          </a:p>
          <a:p>
            <a:pPr marL="439738" indent="0" algn="just" rtl="1">
              <a:buClr>
                <a:schemeClr val="tx1"/>
              </a:buClr>
              <a:buNone/>
            </a:pPr>
            <a:endParaRPr lang="fr-CA" sz="2400" dirty="0"/>
          </a:p>
          <a:p>
            <a:pPr marL="439738" indent="0" algn="just" rtl="1">
              <a:buClr>
                <a:schemeClr val="tx1"/>
              </a:buClr>
              <a:buNone/>
            </a:pPr>
            <a:endParaRPr lang="fr-CA" sz="2400" b="1" dirty="0">
              <a:solidFill>
                <a:srgbClr val="000000"/>
              </a:solidFill>
            </a:endParaRPr>
          </a:p>
        </p:txBody>
      </p:sp>
      <p:graphicFrame>
        <p:nvGraphicFramePr>
          <p:cNvPr id="7" name="Diagramme 6"/>
          <p:cNvGraphicFramePr/>
          <p:nvPr>
            <p:extLst>
              <p:ext uri="{D42A27DB-BD31-4B8C-83A1-F6EECF244321}">
                <p14:modId xmlns:p14="http://schemas.microsoft.com/office/powerpoint/2010/main" val="3037557080"/>
              </p:ext>
            </p:extLst>
          </p:nvPr>
        </p:nvGraphicFramePr>
        <p:xfrm>
          <a:off x="899593" y="1196752"/>
          <a:ext cx="72008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481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nodePh="1">
                                  <p:stCondLst>
                                    <p:cond delay="0"/>
                                  </p:stCondLst>
                                  <p:endCondLst>
                                    <p:cond evt="begin" delay="0">
                                      <p:tn val="9"/>
                                    </p:cond>
                                  </p:end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500" fill="hold"/>
                                        <p:tgtEl>
                                          <p:spTgt spid="7"/>
                                        </p:tgtEl>
                                        <p:attrNameLst>
                                          <p:attrName>ppt_w</p:attrName>
                                        </p:attrNameLst>
                                      </p:cBhvr>
                                      <p:tavLst>
                                        <p:tav tm="0">
                                          <p:val>
                                            <p:fltVal val="0"/>
                                          </p:val>
                                        </p:tav>
                                        <p:tav tm="100000">
                                          <p:val>
                                            <p:strVal val="#ppt_w"/>
                                          </p:val>
                                        </p:tav>
                                      </p:tavLst>
                                    </p:anim>
                                    <p:anim calcmode="lin" valueType="num">
                                      <p:cBhvr>
                                        <p:cTn id="18" dur="1500" fill="hold"/>
                                        <p:tgtEl>
                                          <p:spTgt spid="7"/>
                                        </p:tgtEl>
                                        <p:attrNameLst>
                                          <p:attrName>ppt_h</p:attrName>
                                        </p:attrNameLst>
                                      </p:cBhvr>
                                      <p:tavLst>
                                        <p:tav tm="0">
                                          <p:val>
                                            <p:fltVal val="0"/>
                                          </p:val>
                                        </p:tav>
                                        <p:tav tm="100000">
                                          <p:val>
                                            <p:strVal val="#ppt_h"/>
                                          </p:val>
                                        </p:tav>
                                      </p:tavLst>
                                    </p:anim>
                                    <p:animEffect transition="in" filter="fade">
                                      <p:cBhvr>
                                        <p:cTn id="19"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7"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12</a:t>
            </a:fld>
            <a:endParaRPr lang="fr-CA"/>
          </a:p>
        </p:txBody>
      </p:sp>
      <p:sp>
        <p:nvSpPr>
          <p:cNvPr id="3" name="Espace réservé du contenu 2"/>
          <p:cNvSpPr>
            <a:spLocks noGrp="1"/>
          </p:cNvSpPr>
          <p:nvPr>
            <p:ph idx="1"/>
          </p:nvPr>
        </p:nvSpPr>
        <p:spPr>
          <a:xfrm>
            <a:off x="457200" y="764704"/>
            <a:ext cx="8229600" cy="5472608"/>
          </a:xfrm>
        </p:spPr>
        <p:txBody>
          <a:bodyPr>
            <a:normAutofit fontScale="92500" lnSpcReduction="10000"/>
          </a:bodyPr>
          <a:lstStyle/>
          <a:p>
            <a:pPr marL="896938" indent="-457200" algn="just" rtl="1">
              <a:buClr>
                <a:schemeClr val="tx1"/>
              </a:buClr>
              <a:buFont typeface="+mj-lt"/>
              <a:buAutoNum type="arabicPeriod" startAt="5"/>
            </a:pPr>
            <a:endParaRPr lang="ar-DZ" sz="2400" b="1" u="sng" dirty="0"/>
          </a:p>
          <a:p>
            <a:pPr marL="541338" indent="-457200" algn="just" rtl="1">
              <a:buClr>
                <a:schemeClr val="tx1"/>
              </a:buClr>
              <a:buFont typeface="+mj-lt"/>
              <a:buAutoNum type="arabicPeriod" startAt="5"/>
            </a:pPr>
            <a:r>
              <a:rPr lang="ar-DZ" sz="2400" b="1" u="sng" dirty="0"/>
              <a:t>الاعتراف الدولي بالاقتصاد الاجتماعي التضامني ومأسسته</a:t>
            </a:r>
            <a:r>
              <a:rPr lang="ar-DZ" sz="2400" dirty="0"/>
              <a:t>: </a:t>
            </a:r>
          </a:p>
          <a:p>
            <a:pPr marL="84138" indent="0" algn="just" rtl="1">
              <a:buClr>
                <a:schemeClr val="tx1"/>
              </a:buClr>
              <a:buNone/>
            </a:pPr>
            <a:r>
              <a:rPr lang="ar-DZ" sz="2400" b="1" dirty="0">
                <a:solidFill>
                  <a:srgbClr val="000000"/>
                </a:solidFill>
                <a:latin typeface="Simplified Arabic" panose="02020603050405020304" pitchFamily="18" charset="-78"/>
                <a:cs typeface="Simplified Arabic" panose="02020603050405020304" pitchFamily="18" charset="-78"/>
              </a:rPr>
              <a:t>بالرغم من الجذور القديمة للاقتصاد الاجتماعي والتضامني في كل أنحاء العالم، إلا أنه عرف اهتماما خاصا منذ الأزمة المالية والاقتصادية لسنة 2008 وتداعياتها الاقتصادية والاجتماعية وتزايد بعد أزمة "كوفيد 19". ويظهر هذا الاهتمام في عدد الوثائق والتقارير والدراسات التي أنجزتها وصادقت عليها عددا من المنظمات الأممية والهيئات الدولية، وكذا المأسسة التي عرفها هذا الاقتصاد في عدد كبير من البلدان.</a:t>
            </a:r>
          </a:p>
          <a:p>
            <a:pPr marL="427038" algn="just" rtl="1">
              <a:buClr>
                <a:schemeClr val="tx1"/>
              </a:buClr>
              <a:buFont typeface="Wingdings" panose="05000000000000000000" pitchFamily="2" charset="2"/>
              <a:buChar char="§"/>
            </a:pPr>
            <a:r>
              <a:rPr lang="ar-DZ" sz="2400" b="1" u="sng" dirty="0">
                <a:latin typeface="Simplified Arabic" panose="02020603050405020304" pitchFamily="18" charset="-78"/>
                <a:cs typeface="Simplified Arabic" panose="02020603050405020304" pitchFamily="18" charset="-78"/>
              </a:rPr>
              <a:t>الأمم المتحدة: </a:t>
            </a:r>
          </a:p>
          <a:p>
            <a:pPr marL="812800" indent="-373063" algn="just" rtl="1">
              <a:buClr>
                <a:schemeClr val="tx1"/>
              </a:buClr>
            </a:pPr>
            <a:r>
              <a:rPr lang="ar-DZ" sz="2400" b="1" dirty="0">
                <a:solidFill>
                  <a:srgbClr val="000000"/>
                </a:solidFill>
              </a:rPr>
              <a:t>أعلنت الأمم المتحدة </a:t>
            </a:r>
            <a:r>
              <a:rPr lang="ar-SA" sz="2400" b="1" dirty="0">
                <a:solidFill>
                  <a:srgbClr val="000000"/>
                </a:solidFill>
              </a:rPr>
              <a:t>سنة 2012 " السنة الدولية للتعاونيات"، اعترافا بدورها في التنمية الاقتصادية والنضال ضد الفقر وإنشاء الشغل</a:t>
            </a:r>
            <a:r>
              <a:rPr lang="ar-DZ" sz="2400" b="1" dirty="0">
                <a:solidFill>
                  <a:srgbClr val="000000"/>
                </a:solidFill>
              </a:rPr>
              <a:t>.</a:t>
            </a:r>
          </a:p>
          <a:p>
            <a:pPr marL="812800" indent="-373063" algn="just" rtl="1">
              <a:buClr>
                <a:schemeClr val="tx1"/>
              </a:buClr>
            </a:pPr>
            <a:r>
              <a:rPr lang="ar-SA" sz="2400" b="1" dirty="0">
                <a:solidFill>
                  <a:srgbClr val="000000"/>
                </a:solidFill>
              </a:rPr>
              <a:t>سنة 2013 أنشأت مجموعة عمل الأمم المتحدة المشتركة بين الوكالات بشأن الاقتصاد الاجتماعي والتضامني</a:t>
            </a:r>
            <a:r>
              <a:rPr lang="fr-CA" sz="2400" b="1" dirty="0">
                <a:solidFill>
                  <a:srgbClr val="000000"/>
                </a:solidFill>
              </a:rPr>
              <a:t>UNTFSSE)</a:t>
            </a:r>
            <a:r>
              <a:rPr lang="ar-SA" sz="2400" b="1" dirty="0">
                <a:solidFill>
                  <a:srgbClr val="000000"/>
                </a:solidFill>
              </a:rPr>
              <a:t>) من أجل الترويج للإقتصاد الاجتماعي التضامني في الأوساط السياسية والمعرفية على المستوى</a:t>
            </a:r>
            <a:endParaRPr lang="ar-DZ" sz="2400" b="1" dirty="0">
              <a:solidFill>
                <a:srgbClr val="000000"/>
              </a:solidFill>
            </a:endParaRPr>
          </a:p>
          <a:p>
            <a:pPr marL="812800" indent="-373063" algn="just" rtl="1">
              <a:buClr>
                <a:schemeClr val="tx1"/>
              </a:buClr>
            </a:pPr>
            <a:r>
              <a:rPr lang="ar-SA" sz="2400" b="1" dirty="0">
                <a:solidFill>
                  <a:srgbClr val="000000"/>
                </a:solidFill>
              </a:rPr>
              <a:t>في 18 فيفري 2023 صادقت الجمعية العامة للأمم المتحدة على التوصية رقم 77/281 الرامية "لترقية الاقتصاد الاجتماعي والتضامني من أجل التنمية المستدامة آفاق 2030.</a:t>
            </a:r>
            <a:endParaRPr lang="fr-CA" sz="2400" b="1" dirty="0">
              <a:solidFill>
                <a:srgbClr val="000000"/>
              </a:solidFill>
            </a:endParaRPr>
          </a:p>
          <a:p>
            <a:pPr marL="439737" indent="0" algn="just" rtl="1">
              <a:buClr>
                <a:schemeClr val="tx1"/>
              </a:buClr>
              <a:buNone/>
            </a:pPr>
            <a:endParaRPr lang="fr-CA" sz="2400" b="1" u="sng" dirty="0">
              <a:solidFill>
                <a:srgbClr val="000000"/>
              </a:solidFill>
              <a:latin typeface="Simplified Arabic" panose="02020603050405020304" pitchFamily="18" charset="-78"/>
              <a:cs typeface="Simplified Arabic" panose="02020603050405020304" pitchFamily="18" charset="-78"/>
            </a:endParaRPr>
          </a:p>
          <a:p>
            <a:pPr marL="84138" indent="0" algn="just" rtl="1">
              <a:buClr>
                <a:schemeClr val="tx1"/>
              </a:buClr>
              <a:buNone/>
            </a:pPr>
            <a:endParaRPr lang="fr-CA" sz="2400" b="1" dirty="0">
              <a:solidFill>
                <a:srgbClr val="000000"/>
              </a:solidFill>
            </a:endParaRPr>
          </a:p>
        </p:txBody>
      </p:sp>
    </p:spTree>
    <p:extLst>
      <p:ext uri="{BB962C8B-B14F-4D97-AF65-F5344CB8AC3E}">
        <p14:creationId xmlns:p14="http://schemas.microsoft.com/office/powerpoint/2010/main" val="24026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circle(in)">
                                      <p:cBhvr>
                                        <p:cTn id="40" dur="2000"/>
                                        <p:tgtEl>
                                          <p:spTgt spid="3">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circle(in)">
                                      <p:cBhvr>
                                        <p:cTn id="45" dur="2000"/>
                                        <p:tgtEl>
                                          <p:spTgt spid="3">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circle(in)">
                                      <p:cBhvr>
                                        <p:cTn id="50"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13</a:t>
            </a:fld>
            <a:endParaRPr lang="fr-CA"/>
          </a:p>
        </p:txBody>
      </p:sp>
      <p:sp>
        <p:nvSpPr>
          <p:cNvPr id="3" name="Espace réservé du contenu 2"/>
          <p:cNvSpPr>
            <a:spLocks noGrp="1"/>
          </p:cNvSpPr>
          <p:nvPr>
            <p:ph idx="1"/>
          </p:nvPr>
        </p:nvSpPr>
        <p:spPr>
          <a:xfrm>
            <a:off x="457200" y="764704"/>
            <a:ext cx="8229600" cy="5472608"/>
          </a:xfrm>
        </p:spPr>
        <p:txBody>
          <a:bodyPr>
            <a:normAutofit fontScale="32500" lnSpcReduction="20000"/>
          </a:bodyPr>
          <a:lstStyle/>
          <a:p>
            <a:pPr marL="427038" algn="just" rtl="1">
              <a:buClr>
                <a:schemeClr val="tx1"/>
              </a:buClr>
              <a:buFont typeface="Wingdings" panose="05000000000000000000" pitchFamily="2" charset="2"/>
              <a:buChar char="§"/>
            </a:pPr>
            <a:r>
              <a:rPr lang="ar-DZ" sz="6000" b="1" u="sng" dirty="0">
                <a:latin typeface="Simplified Arabic" panose="02020603050405020304" pitchFamily="18" charset="-78"/>
                <a:cs typeface="Simplified Arabic" panose="02020603050405020304" pitchFamily="18" charset="-78"/>
              </a:rPr>
              <a:t>منظمة العمل الدولية</a:t>
            </a:r>
            <a:r>
              <a:rPr lang="ar-DZ" sz="6000" b="1" dirty="0">
                <a:latin typeface="Simplified Arabic" panose="02020603050405020304" pitchFamily="18" charset="-78"/>
                <a:cs typeface="Simplified Arabic" panose="02020603050405020304" pitchFamily="18" charset="-78"/>
              </a:rPr>
              <a:t>:</a:t>
            </a:r>
            <a:r>
              <a:rPr lang="ar-DZ" sz="6000" b="1" u="sng" dirty="0">
                <a:latin typeface="Simplified Arabic" panose="02020603050405020304" pitchFamily="18" charset="-78"/>
                <a:cs typeface="Simplified Arabic" panose="02020603050405020304" pitchFamily="18" charset="-78"/>
              </a:rPr>
              <a:t> </a:t>
            </a:r>
          </a:p>
          <a:p>
            <a:pPr marL="84138" indent="0" algn="just" rtl="1">
              <a:buClr>
                <a:schemeClr val="tx1"/>
              </a:buClr>
              <a:buNone/>
            </a:pPr>
            <a:endParaRPr lang="ar-DZ" sz="6000" b="1" u="sng" dirty="0">
              <a:latin typeface="Simplified Arabic" panose="02020603050405020304" pitchFamily="18" charset="-78"/>
              <a:cs typeface="Simplified Arabic" panose="02020603050405020304" pitchFamily="18" charset="-78"/>
            </a:endParaRPr>
          </a:p>
          <a:p>
            <a:pPr marL="71120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أنشأت سنة 1920 (أي سنة بعد تأسيسها سنة 1919) "وحدة التعاونيات التابعة لمنظمة العمل الدولية" وأول وثيقة تشير بشكل صريح لمؤسسات الاقتصاد الاجتماعي تمّ المصادقة عليها سنة 1922.</a:t>
            </a:r>
            <a:endParaRPr lang="ar-DZ"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التوصية رقم 193 حول ترقية التعاونيات المصادق عليها سنة 2002</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اعلان منظمة العمل الدولية سنة 2008 حول العدالة الاجتماعية ومن عولمة منصفة</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وثيقة الاجتماع الإقليمي الإفريقي الثاني عشر سنة 2011 بجنوب افريقيا الموضوع 4: الخروج من السمة غير المنظمة دور الاقتصاد الاجتماعي</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اعلان 2019 بمناسبة مئوية المنظمة حول مستقبل العمل</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فيفري 2019 نظمت م.ع.د مؤتمرا حول الاقتصاد الاجتماعي في جنوب افريقيا، أكد فيها مديرها العام على أهمية مؤسسات الاقتصاد الاجتماعي التضامني التي ترتكز على مقاربة تضع الانسان في صلب اهتمامها من أجل رفع تحديات عالم في تحول. "منظمات الاقتصاد الاجتماعي التضامني هي في موضع جيّد لتصبح عنصرا اساسيا في تحقيق برنامج التنمية المستدامة 2030، معتمدة على مقارباتها التي تقوم على القيم المتمركزة حول الانسان، هي بإمكانها أن تساعد على بناء اقتصاد جديد يجتهد للوصول إلى تحقيق العدالة الاجتماعية وإلى العمل اللائق".</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القرار بشأن العمل اللائق والاقتصاد الاجتماعي والتضامني السادس لمؤتمر العمل الدولي الدورة 110 فيفري سنة 2022 والذي تضمن طلب إعداد استراتيجية وخطة عمل بشأن العمل اللائق والاقتصاد الاجتماعي والتضامني.</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SA" sz="4900" b="1" dirty="0">
                <a:solidFill>
                  <a:srgbClr val="000000"/>
                </a:solidFill>
                <a:latin typeface="Simplified Arabic" panose="02020603050405020304" pitchFamily="18" charset="-78"/>
                <a:cs typeface="Simplified Arabic" panose="02020603050405020304" pitchFamily="18" charset="-78"/>
              </a:rPr>
              <a:t>وثيقة ضمن البند الثالث من جدول أعمال اجتماع مجلس إدارة المنظمة في نوفمبر 2022 (الدورة 346) حول متابعة القرار بشأن العمل اللائق والاقتصاد الاجتماعي والتضامني. تتضمن هذه الوثيقة الاستراتيجية وخطة العمل المقترحتين بشأن العمل اللائق والاقتصاد الاجتماعي والتضامني لإنفاذ الاستنتاجات التي اعتمدها مؤتمر العمل الدولي في دورته رقم 110.</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lvl="0" indent="-271463" algn="just" rtl="1">
              <a:buClr>
                <a:schemeClr val="tx1"/>
              </a:buClr>
            </a:pPr>
            <a:r>
              <a:rPr lang="ar-DZ" sz="4900" b="1" dirty="0">
                <a:solidFill>
                  <a:srgbClr val="000000"/>
                </a:solidFill>
                <a:latin typeface="Simplified Arabic" panose="02020603050405020304" pitchFamily="18" charset="-78"/>
                <a:cs typeface="Simplified Arabic" panose="02020603050405020304" pitchFamily="18" charset="-78"/>
              </a:rPr>
              <a:t>الوثيقة المنبثقة عن الجلسة 15 للمؤتمر الدولي 21 حول إحصاءات العمل، تحت عنوان: "قياس الاقتصاد الاجتماعي والتضامني: ورقة طريق من أجل توجيهات بشأن إحصائيات الاقتصاد الاجتماعي التضامني، جنيف، أكتوبر 2023.</a:t>
            </a: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indent="-271463" algn="just" rtl="1">
              <a:buClr>
                <a:schemeClr val="tx1"/>
              </a:buClr>
            </a:pPr>
            <a:endParaRPr lang="fr-CA" sz="4000" b="1" u="sng" dirty="0">
              <a:solidFill>
                <a:srgbClr val="000000"/>
              </a:solidFill>
              <a:latin typeface="Simplified Arabic" panose="02020603050405020304" pitchFamily="18" charset="-78"/>
              <a:cs typeface="Simplified Arabic" panose="02020603050405020304" pitchFamily="18" charset="-78"/>
            </a:endParaRPr>
          </a:p>
          <a:p>
            <a:pPr marL="84138" indent="0" algn="just" rtl="1">
              <a:buClr>
                <a:schemeClr val="tx1"/>
              </a:buClr>
              <a:buNone/>
            </a:pPr>
            <a:endParaRPr lang="fr-CA" sz="2400" b="1" dirty="0">
              <a:solidFill>
                <a:srgbClr val="000000"/>
              </a:solidFill>
            </a:endParaRPr>
          </a:p>
        </p:txBody>
      </p:sp>
    </p:spTree>
    <p:extLst>
      <p:ext uri="{BB962C8B-B14F-4D97-AF65-F5344CB8AC3E}">
        <p14:creationId xmlns:p14="http://schemas.microsoft.com/office/powerpoint/2010/main" val="1585698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circle(in)">
                                      <p:cBhvr>
                                        <p:cTn id="29" dur="2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circle(in)">
                                      <p:cBhvr>
                                        <p:cTn id="34" dur="2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circle(in)">
                                      <p:cBhvr>
                                        <p:cTn id="39" dur="20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circle(in)">
                                      <p:cBhvr>
                                        <p:cTn id="44" dur="2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6" presetClass="entr" presetSubtype="16"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circle(in)">
                                      <p:cBhvr>
                                        <p:cTn id="49" dur="2000"/>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6" presetClass="entr" presetSubtype="16"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circle(in)">
                                      <p:cBhvr>
                                        <p:cTn id="54" dur="2000"/>
                                        <p:tgtEl>
                                          <p:spTgt spid="3">
                                            <p:txEl>
                                              <p:pRg st="7" end="7"/>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6" presetClass="entr" presetSubtype="16"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circle(in)">
                                      <p:cBhvr>
                                        <p:cTn id="59" dur="2000"/>
                                        <p:tgtEl>
                                          <p:spTgt spid="3">
                                            <p:txEl>
                                              <p:pRg st="8" end="8"/>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6" presetClass="entr" presetSubtype="16" fill="hold" nodeType="clickEffect">
                                  <p:stCondLst>
                                    <p:cond delay="0"/>
                                  </p:stCondLst>
                                  <p:childTnLst>
                                    <p:set>
                                      <p:cBhvr>
                                        <p:cTn id="63" dur="1" fill="hold">
                                          <p:stCondLst>
                                            <p:cond delay="0"/>
                                          </p:stCondLst>
                                        </p:cTn>
                                        <p:tgtEl>
                                          <p:spTgt spid="3">
                                            <p:txEl>
                                              <p:pRg st="9" end="9"/>
                                            </p:txEl>
                                          </p:spTgt>
                                        </p:tgtEl>
                                        <p:attrNameLst>
                                          <p:attrName>style.visibility</p:attrName>
                                        </p:attrNameLst>
                                      </p:cBhvr>
                                      <p:to>
                                        <p:strVal val="visible"/>
                                      </p:to>
                                    </p:set>
                                    <p:animEffect transition="in" filter="circle(in)">
                                      <p:cBhvr>
                                        <p:cTn id="64" dur="2000"/>
                                        <p:tgtEl>
                                          <p:spTgt spid="3">
                                            <p:txEl>
                                              <p:pRg st="9" end="9"/>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6" presetClass="entr" presetSubtype="16" fill="hold" nodeType="clickEffect">
                                  <p:stCondLst>
                                    <p:cond delay="0"/>
                                  </p:stCondLst>
                                  <p:childTnLst>
                                    <p:set>
                                      <p:cBhvr>
                                        <p:cTn id="68" dur="1" fill="hold">
                                          <p:stCondLst>
                                            <p:cond delay="0"/>
                                          </p:stCondLst>
                                        </p:cTn>
                                        <p:tgtEl>
                                          <p:spTgt spid="3">
                                            <p:txEl>
                                              <p:pRg st="10" end="10"/>
                                            </p:txEl>
                                          </p:spTgt>
                                        </p:tgtEl>
                                        <p:attrNameLst>
                                          <p:attrName>style.visibility</p:attrName>
                                        </p:attrNameLst>
                                      </p:cBhvr>
                                      <p:to>
                                        <p:strVal val="visible"/>
                                      </p:to>
                                    </p:set>
                                    <p:animEffect transition="in" filter="circle(in)">
                                      <p:cBhvr>
                                        <p:cTn id="69"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14</a:t>
            </a:fld>
            <a:endParaRPr lang="fr-CA"/>
          </a:p>
        </p:txBody>
      </p:sp>
      <p:sp>
        <p:nvSpPr>
          <p:cNvPr id="3" name="Espace réservé du contenu 2"/>
          <p:cNvSpPr>
            <a:spLocks noGrp="1"/>
          </p:cNvSpPr>
          <p:nvPr>
            <p:ph idx="1"/>
          </p:nvPr>
        </p:nvSpPr>
        <p:spPr>
          <a:xfrm>
            <a:off x="457200" y="764704"/>
            <a:ext cx="8229600" cy="5472608"/>
          </a:xfrm>
        </p:spPr>
        <p:txBody>
          <a:bodyPr>
            <a:normAutofit fontScale="92500" lnSpcReduction="20000"/>
          </a:bodyPr>
          <a:lstStyle/>
          <a:p>
            <a:pPr marL="541338" lvl="0" indent="-457200" algn="just" rtl="1">
              <a:buClr>
                <a:schemeClr val="tx1"/>
              </a:buClr>
              <a:buFont typeface="+mj-lt"/>
              <a:buAutoNum type="arabicPeriod" startAt="6"/>
            </a:pPr>
            <a:r>
              <a:rPr lang="ar-SA" sz="2400" b="1" u="sng" dirty="0"/>
              <a:t>الظروف التاريخية لنشأة الاقتصاد الاجتماعي والتضامني وتطوره</a:t>
            </a:r>
            <a:r>
              <a:rPr lang="ar-SA" sz="2400" b="1" dirty="0"/>
              <a:t>:</a:t>
            </a:r>
            <a:endParaRPr lang="ar-DZ" sz="2400" b="1" dirty="0"/>
          </a:p>
          <a:p>
            <a:pPr marL="84138" lvl="0" indent="0" algn="just" rtl="1">
              <a:buClr>
                <a:schemeClr val="tx1"/>
              </a:buClr>
              <a:buNone/>
            </a:pPr>
            <a:endParaRPr lang="fr-CA" sz="2400" dirty="0"/>
          </a:p>
          <a:p>
            <a:pPr algn="just" rtl="1"/>
            <a:r>
              <a:rPr lang="ar-SA" sz="2400" b="1" dirty="0">
                <a:solidFill>
                  <a:srgbClr val="000000"/>
                </a:solidFill>
              </a:rPr>
              <a:t>الممارسات الاقتصادية </a:t>
            </a:r>
            <a:r>
              <a:rPr lang="ar-DZ" sz="2400" b="1" dirty="0">
                <a:solidFill>
                  <a:srgbClr val="000000"/>
                </a:solidFill>
              </a:rPr>
              <a:t>الجماعية و</a:t>
            </a:r>
            <a:r>
              <a:rPr lang="ar-SA" sz="2400" b="1" dirty="0">
                <a:solidFill>
                  <a:srgbClr val="000000"/>
                </a:solidFill>
              </a:rPr>
              <a:t>التعاونية لها جذور قديمة يمكن ارجاعها إلى بداية التاريخ البشري، الأشكال الأولى لهذه الممارسات ظهرت في حضارة وادي الرافدين على شكل التعاون على خدمة الأرض، وفي الحضارة الإغريقية على شكل جمعيات ومؤسسات </a:t>
            </a:r>
            <a:r>
              <a:rPr lang="fr-CA" sz="2400" b="1" dirty="0">
                <a:solidFill>
                  <a:srgbClr val="000000"/>
                </a:solidFill>
              </a:rPr>
              <a:t>fondations</a:t>
            </a:r>
            <a:r>
              <a:rPr lang="ar-SA" sz="2400" b="1" dirty="0">
                <a:solidFill>
                  <a:srgbClr val="000000"/>
                </a:solidFill>
              </a:rPr>
              <a:t> انتاجية واستهلاكية، كما عرفت هذه الممارسات في القرون الوسطى سواء العربية الاسلامية مثل نظام "أهل الصنائع"، أو القرون الوسطى الأوروبية التي عرفت بإسم "نظام الطوائف المهنية </a:t>
            </a:r>
            <a:r>
              <a:rPr lang="fr-CA" sz="2400" b="1" dirty="0">
                <a:solidFill>
                  <a:srgbClr val="000000"/>
                </a:solidFill>
              </a:rPr>
              <a:t>Les guildes</a:t>
            </a:r>
            <a:r>
              <a:rPr lang="ar-SA" sz="2400" b="1" dirty="0">
                <a:solidFill>
                  <a:srgbClr val="000000"/>
                </a:solidFill>
              </a:rPr>
              <a:t>، وجمعيات الحرفيين، أو الجمعيات الخيرية. </a:t>
            </a:r>
            <a:endParaRPr lang="ar-DZ" sz="2400" b="1" dirty="0">
              <a:solidFill>
                <a:srgbClr val="000000"/>
              </a:solidFill>
            </a:endParaRPr>
          </a:p>
          <a:p>
            <a:pPr marL="0" indent="0" algn="just" rtl="1">
              <a:buNone/>
            </a:pPr>
            <a:endParaRPr lang="fr-CA" sz="2400" b="1" dirty="0">
              <a:solidFill>
                <a:srgbClr val="000000"/>
              </a:solidFill>
            </a:endParaRPr>
          </a:p>
          <a:p>
            <a:pPr algn="just" rtl="1"/>
            <a:r>
              <a:rPr lang="ar-SA" sz="2400" b="1" dirty="0">
                <a:solidFill>
                  <a:srgbClr val="000000"/>
                </a:solidFill>
              </a:rPr>
              <a:t>التاريخ والثقافة العربية والمغاربية، عرفت كذلك هذه الممارسات منذ فجر التاريخ، يمكن ذكر على سبيل المثال تقاليد "التويزة - التعاون" و"الوزيعة" عند أمازيغ شمال افريقيا خاصة في مواسم الحرث والحصاد و جني الزيتون وغيرها من الأشغال والأعمال التضامنية</a:t>
            </a:r>
            <a:r>
              <a:rPr lang="ar-DZ" sz="2400" b="1" dirty="0">
                <a:solidFill>
                  <a:srgbClr val="000000"/>
                </a:solidFill>
              </a:rPr>
              <a:t>.</a:t>
            </a:r>
          </a:p>
          <a:p>
            <a:pPr algn="just" rtl="1"/>
            <a:endParaRPr lang="ar-DZ" sz="2400" b="1" u="sng" dirty="0">
              <a:solidFill>
                <a:srgbClr val="000000"/>
              </a:solidFill>
              <a:latin typeface="Simplified Arabic" panose="02020603050405020304" pitchFamily="18" charset="-78"/>
              <a:cs typeface="Simplified Arabic" panose="02020603050405020304" pitchFamily="18" charset="-78"/>
            </a:endParaRPr>
          </a:p>
          <a:p>
            <a:pPr algn="just" rtl="1"/>
            <a:r>
              <a:rPr lang="ar-SA" sz="2400" b="1" dirty="0">
                <a:solidFill>
                  <a:srgbClr val="000000"/>
                </a:solidFill>
              </a:rPr>
              <a:t>لكن الثورة الصناعية الأولى (حوالي 1775) ونتائجها الاقتصادية والاجتماعية هي التي ستعطي دفعة قوية للإقتصاد الاجتماعي التضامني سواء على المستوى النظري والممارسة (مساهمة الاشتراكيين الطوباويين، وآخرون)</a:t>
            </a:r>
            <a:endParaRPr lang="ar-DZ" sz="2400" b="1" u="sng" dirty="0">
              <a:solidFill>
                <a:srgbClr val="000000"/>
              </a:solidFill>
              <a:latin typeface="Simplified Arabic" panose="02020603050405020304" pitchFamily="18" charset="-78"/>
              <a:cs typeface="Simplified Arabic" panose="02020603050405020304" pitchFamily="18" charset="-78"/>
            </a:endParaRPr>
          </a:p>
          <a:p>
            <a:pPr marL="439737" indent="0" algn="just" rtl="1">
              <a:buClr>
                <a:schemeClr val="tx1"/>
              </a:buClr>
              <a:buNone/>
            </a:pPr>
            <a:endParaRPr lang="fr-CA" sz="4900" b="1" dirty="0">
              <a:solidFill>
                <a:srgbClr val="000000"/>
              </a:solidFill>
              <a:latin typeface="Simplified Arabic" panose="02020603050405020304" pitchFamily="18" charset="-78"/>
              <a:cs typeface="Simplified Arabic" panose="02020603050405020304" pitchFamily="18" charset="-78"/>
            </a:endParaRPr>
          </a:p>
          <a:p>
            <a:pPr marL="711200" indent="-271463" algn="just" rtl="1">
              <a:buClr>
                <a:schemeClr val="tx1"/>
              </a:buClr>
            </a:pPr>
            <a:endParaRPr lang="fr-CA" sz="4000" b="1" u="sng" dirty="0">
              <a:solidFill>
                <a:srgbClr val="000000"/>
              </a:solidFill>
              <a:latin typeface="Simplified Arabic" panose="02020603050405020304" pitchFamily="18" charset="-78"/>
              <a:cs typeface="Simplified Arabic" panose="02020603050405020304" pitchFamily="18" charset="-78"/>
            </a:endParaRPr>
          </a:p>
          <a:p>
            <a:pPr marL="84138" indent="0" algn="just" rtl="1">
              <a:buClr>
                <a:schemeClr val="tx1"/>
              </a:buClr>
              <a:buNone/>
            </a:pPr>
            <a:endParaRPr lang="fr-CA" sz="2400" b="1" dirty="0">
              <a:solidFill>
                <a:srgbClr val="000000"/>
              </a:solidFill>
            </a:endParaRPr>
          </a:p>
        </p:txBody>
      </p:sp>
    </p:spTree>
    <p:extLst>
      <p:ext uri="{BB962C8B-B14F-4D97-AF65-F5344CB8AC3E}">
        <p14:creationId xmlns:p14="http://schemas.microsoft.com/office/powerpoint/2010/main" val="2760852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circle(in)">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15</a:t>
            </a:fld>
            <a:endParaRPr lang="fr-CA"/>
          </a:p>
        </p:txBody>
      </p:sp>
      <p:sp>
        <p:nvSpPr>
          <p:cNvPr id="3" name="Espace réservé du contenu 2"/>
          <p:cNvSpPr>
            <a:spLocks noGrp="1"/>
          </p:cNvSpPr>
          <p:nvPr>
            <p:ph idx="1"/>
          </p:nvPr>
        </p:nvSpPr>
        <p:spPr>
          <a:xfrm>
            <a:off x="457200" y="764704"/>
            <a:ext cx="8229600" cy="5472608"/>
          </a:xfrm>
        </p:spPr>
        <p:txBody>
          <a:bodyPr>
            <a:normAutofit fontScale="85000" lnSpcReduction="20000"/>
          </a:bodyPr>
          <a:lstStyle/>
          <a:p>
            <a:pPr marL="541338" lvl="0" indent="-457200" algn="just" rtl="1">
              <a:buClr>
                <a:schemeClr val="tx1"/>
              </a:buClr>
              <a:buFont typeface="+mj-lt"/>
              <a:buAutoNum type="arabicPeriod" startAt="6"/>
            </a:pPr>
            <a:r>
              <a:rPr lang="ar-SA" sz="2400" b="1" u="sng" dirty="0"/>
              <a:t>الظروف التاريخية لنشأة الاقتصاد الاجتماعي والتضامني وتطوره</a:t>
            </a:r>
            <a:r>
              <a:rPr lang="ar-SA" sz="2400" b="1" dirty="0"/>
              <a:t>:</a:t>
            </a:r>
            <a:endParaRPr lang="ar-DZ" sz="2400" b="1" dirty="0"/>
          </a:p>
          <a:p>
            <a:pPr marL="84138" lvl="0" indent="0" algn="just" rtl="1">
              <a:buClr>
                <a:schemeClr val="tx1"/>
              </a:buClr>
              <a:buNone/>
            </a:pPr>
            <a:endParaRPr lang="fr-CA" sz="2400" dirty="0"/>
          </a:p>
          <a:p>
            <a:pPr marL="782637" algn="just" rtl="1">
              <a:buClr>
                <a:schemeClr val="tx1"/>
              </a:buClr>
              <a:buFont typeface="Wingdings" panose="05000000000000000000" pitchFamily="2" charset="2"/>
              <a:buChar char="§"/>
            </a:pPr>
            <a:r>
              <a:rPr lang="ar-DZ" sz="2400" b="1" u="sng" dirty="0">
                <a:solidFill>
                  <a:srgbClr val="FF0000"/>
                </a:solidFill>
                <a:latin typeface="Simplified Arabic" panose="02020603050405020304" pitchFamily="18" charset="-78"/>
                <a:cs typeface="Simplified Arabic" panose="02020603050405020304" pitchFamily="18" charset="-78"/>
              </a:rPr>
              <a:t>بعض الملاحظات والانشغالات الفكرية</a:t>
            </a:r>
            <a:r>
              <a:rPr lang="ar-DZ" sz="2400" b="1" dirty="0">
                <a:solidFill>
                  <a:srgbClr val="000000"/>
                </a:solidFill>
                <a:latin typeface="Simplified Arabic" panose="02020603050405020304" pitchFamily="18" charset="-78"/>
                <a:cs typeface="Simplified Arabic" panose="02020603050405020304" pitchFamily="18" charset="-78"/>
              </a:rPr>
              <a:t>:</a:t>
            </a:r>
          </a:p>
          <a:p>
            <a:pPr marL="1084263" indent="-187325" algn="just" rtl="1">
              <a:buClr>
                <a:schemeClr val="tx1"/>
              </a:buClr>
            </a:pPr>
            <a:r>
              <a:rPr lang="ar-DZ" sz="2400" b="1" dirty="0">
                <a:solidFill>
                  <a:srgbClr val="000000"/>
                </a:solidFill>
                <a:latin typeface="Simplified Arabic" panose="02020603050405020304" pitchFamily="18" charset="-78"/>
                <a:cs typeface="Simplified Arabic" panose="02020603050405020304" pitchFamily="18" charset="-78"/>
              </a:rPr>
              <a:t>الاقتصاد الاجتماعي التضامني وليد النظام الرأسمالي ونتائجه وتناقضاته</a:t>
            </a:r>
          </a:p>
          <a:p>
            <a:pPr marL="1084263" indent="-187325" algn="just" rtl="1">
              <a:buClr>
                <a:schemeClr val="tx1"/>
              </a:buClr>
            </a:pPr>
            <a:endParaRPr lang="ar-DZ" sz="2400" b="1" dirty="0">
              <a:solidFill>
                <a:srgbClr val="000000"/>
              </a:solidFill>
              <a:latin typeface="Simplified Arabic" panose="02020603050405020304" pitchFamily="18" charset="-78"/>
              <a:cs typeface="Simplified Arabic" panose="02020603050405020304" pitchFamily="18" charset="-78"/>
            </a:endParaRPr>
          </a:p>
          <a:p>
            <a:pPr marL="1084263" indent="-187325" algn="just" rtl="1">
              <a:buClr>
                <a:schemeClr val="tx1"/>
              </a:buClr>
            </a:pPr>
            <a:r>
              <a:rPr lang="ar-DZ" sz="2400" b="1" dirty="0">
                <a:solidFill>
                  <a:srgbClr val="000000"/>
                </a:solidFill>
                <a:latin typeface="Simplified Arabic" panose="02020603050405020304" pitchFamily="18" charset="-78"/>
                <a:cs typeface="Simplified Arabic" panose="02020603050405020304" pitchFamily="18" charset="-78"/>
              </a:rPr>
              <a:t>هو وليد صراعات ونضالات عسيرة</a:t>
            </a:r>
          </a:p>
          <a:p>
            <a:pPr marL="1084263" indent="-187325" algn="just" rtl="1">
              <a:buClr>
                <a:schemeClr val="tx1"/>
              </a:buClr>
            </a:pPr>
            <a:endParaRPr lang="ar-DZ" sz="2400" b="1" dirty="0">
              <a:solidFill>
                <a:srgbClr val="000000"/>
              </a:solidFill>
              <a:latin typeface="Simplified Arabic" panose="02020603050405020304" pitchFamily="18" charset="-78"/>
              <a:cs typeface="Simplified Arabic" panose="02020603050405020304" pitchFamily="18" charset="-78"/>
            </a:endParaRPr>
          </a:p>
          <a:p>
            <a:pPr marL="1084263" indent="-187325" algn="just" rtl="1">
              <a:buClr>
                <a:schemeClr val="tx1"/>
              </a:buClr>
            </a:pPr>
            <a:r>
              <a:rPr lang="ar-DZ" sz="2400" b="1" dirty="0">
                <a:solidFill>
                  <a:srgbClr val="000000"/>
                </a:solidFill>
                <a:latin typeface="Simplified Arabic" panose="02020603050405020304" pitchFamily="18" charset="-78"/>
                <a:cs typeface="Simplified Arabic" panose="02020603050405020304" pitchFamily="18" charset="-78"/>
              </a:rPr>
              <a:t>الاقتصاد الاجتماعي التضامني يتطور أو يتقلص حسب الوفاقات المؤسساتية الناتجة عن أزمات الرأسمالية</a:t>
            </a:r>
          </a:p>
          <a:p>
            <a:pPr marL="1084263" indent="-187325" algn="just" rtl="1">
              <a:buClr>
                <a:schemeClr val="tx1"/>
              </a:buClr>
            </a:pPr>
            <a:endParaRPr lang="ar-DZ" sz="2400" b="1" dirty="0">
              <a:solidFill>
                <a:srgbClr val="000000"/>
              </a:solidFill>
              <a:latin typeface="Simplified Arabic" panose="02020603050405020304" pitchFamily="18" charset="-78"/>
              <a:cs typeface="Simplified Arabic" panose="02020603050405020304" pitchFamily="18" charset="-78"/>
            </a:endParaRPr>
          </a:p>
          <a:p>
            <a:pPr marL="1084263" indent="-187325" algn="just" rtl="1">
              <a:buClr>
                <a:schemeClr val="tx1"/>
              </a:buClr>
            </a:pPr>
            <a:r>
              <a:rPr lang="ar-SA" sz="2400" b="1" dirty="0">
                <a:solidFill>
                  <a:srgbClr val="000000"/>
                </a:solidFill>
              </a:rPr>
              <a:t>الاقتصاد الاجتماعي والتضامني، بشكل إرادي أو غير إرادي وبشكل واع أو غير واع، يطرح نفسه كنموذج بديل للرأسمالية، السؤال هو هل هذا الاقتصاد هو قادر موضوعيا على أن يضطلع بهذه المهمة؟ هل هو مستعدا لصياغة نموذج نظري وتطبيقي قادر على تجاوز الرأسمالية؟ أم أنه يكتفي بالبقاء ك "قطاعا ثالثا" مصلحا لاختلالات الرأسمالية ومخففا لأزماتها حينما تستدعيه؟</a:t>
            </a:r>
            <a:endParaRPr lang="ar-DZ" sz="2400" b="1" dirty="0">
              <a:solidFill>
                <a:srgbClr val="000000"/>
              </a:solidFill>
            </a:endParaRPr>
          </a:p>
          <a:p>
            <a:pPr marL="896938" indent="0" algn="just" rtl="1">
              <a:buClr>
                <a:schemeClr val="tx1"/>
              </a:buClr>
              <a:buNone/>
            </a:pPr>
            <a:endParaRPr lang="ar-DZ" sz="2400" b="1" dirty="0">
              <a:latin typeface="Simplified Arabic" panose="02020603050405020304" pitchFamily="18" charset="-78"/>
              <a:cs typeface="Simplified Arabic" panose="02020603050405020304" pitchFamily="18" charset="-78"/>
            </a:endParaRPr>
          </a:p>
          <a:p>
            <a:pPr marL="896938" indent="0" algn="just" rtl="1">
              <a:buClr>
                <a:schemeClr val="tx1"/>
              </a:buClr>
              <a:buNone/>
            </a:pPr>
            <a:r>
              <a:rPr lang="ar-DZ" sz="2400" b="1" dirty="0">
                <a:latin typeface="Simplified Arabic" panose="02020603050405020304" pitchFamily="18" charset="-78"/>
                <a:cs typeface="Simplified Arabic" panose="02020603050405020304" pitchFamily="18" charset="-78"/>
              </a:rPr>
              <a:t>قبل مناقشة هذا الانشغال، نتناول الأزمات والتحولات التي يعرفها العالم والاقتصاد العالمي.</a:t>
            </a:r>
          </a:p>
          <a:p>
            <a:pPr marL="896938" indent="0" algn="just" rtl="1">
              <a:buClr>
                <a:schemeClr val="tx1"/>
              </a:buClr>
              <a:buNone/>
            </a:pPr>
            <a:endParaRPr lang="ar-DZ" sz="2400" b="1" dirty="0">
              <a:latin typeface="Simplified Arabic" panose="02020603050405020304" pitchFamily="18" charset="-78"/>
              <a:cs typeface="Simplified Arabic" panose="02020603050405020304" pitchFamily="18" charset="-78"/>
            </a:endParaRPr>
          </a:p>
          <a:p>
            <a:pPr marL="1084263" indent="-187325" algn="just" rtl="1">
              <a:buClr>
                <a:schemeClr val="tx1"/>
              </a:buClr>
            </a:pPr>
            <a:endParaRPr lang="ar-DZ" sz="2400" b="1" dirty="0">
              <a:solidFill>
                <a:srgbClr val="000000"/>
              </a:solidFill>
              <a:latin typeface="Simplified Arabic" panose="02020603050405020304" pitchFamily="18" charset="-78"/>
              <a:cs typeface="Simplified Arabic" panose="02020603050405020304" pitchFamily="18" charset="-78"/>
            </a:endParaRPr>
          </a:p>
          <a:p>
            <a:pPr marL="1084263" indent="-187325" algn="just" rtl="1">
              <a:buClr>
                <a:schemeClr val="tx1"/>
              </a:buClr>
            </a:pPr>
            <a:endParaRPr lang="fr-CA" sz="2400" b="1" dirty="0">
              <a:solidFill>
                <a:srgbClr val="000000"/>
              </a:solidFill>
              <a:latin typeface="Simplified Arabic" panose="02020603050405020304" pitchFamily="18" charset="-78"/>
              <a:cs typeface="Simplified Arabic" panose="02020603050405020304" pitchFamily="18" charset="-78"/>
            </a:endParaRPr>
          </a:p>
          <a:p>
            <a:pPr marL="711200" indent="-271463" algn="just" rtl="1">
              <a:buClr>
                <a:schemeClr val="tx1"/>
              </a:buClr>
            </a:pPr>
            <a:endParaRPr lang="fr-CA" sz="4000" b="1" u="sng" dirty="0">
              <a:solidFill>
                <a:srgbClr val="000000"/>
              </a:solidFill>
              <a:latin typeface="Simplified Arabic" panose="02020603050405020304" pitchFamily="18" charset="-78"/>
              <a:cs typeface="Simplified Arabic" panose="02020603050405020304" pitchFamily="18" charset="-78"/>
            </a:endParaRPr>
          </a:p>
          <a:p>
            <a:pPr marL="84138" indent="0" algn="just" rtl="1">
              <a:buClr>
                <a:schemeClr val="tx1"/>
              </a:buClr>
              <a:buNone/>
            </a:pPr>
            <a:endParaRPr lang="fr-CA" sz="2400" b="1" dirty="0">
              <a:solidFill>
                <a:srgbClr val="000000"/>
              </a:solidFill>
            </a:endParaRPr>
          </a:p>
        </p:txBody>
      </p:sp>
    </p:spTree>
    <p:extLst>
      <p:ext uri="{BB962C8B-B14F-4D97-AF65-F5344CB8AC3E}">
        <p14:creationId xmlns:p14="http://schemas.microsoft.com/office/powerpoint/2010/main" val="4152330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864096"/>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800" b="1" u="sng" dirty="0"/>
              <a:t>الأزمات والتحولات التي يعرفها الاقتصاد العالمي</a:t>
            </a:r>
            <a:endParaRPr lang="fr-CA" sz="28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16</a:t>
            </a:fld>
            <a:endParaRPr lang="fr-CA"/>
          </a:p>
        </p:txBody>
      </p:sp>
      <p:sp>
        <p:nvSpPr>
          <p:cNvPr id="3" name="Espace réservé du contenu 2"/>
          <p:cNvSpPr>
            <a:spLocks noGrp="1"/>
          </p:cNvSpPr>
          <p:nvPr>
            <p:ph idx="1"/>
          </p:nvPr>
        </p:nvSpPr>
        <p:spPr>
          <a:xfrm>
            <a:off x="457200" y="1196752"/>
            <a:ext cx="8229600" cy="5040560"/>
          </a:xfrm>
        </p:spPr>
        <p:txBody>
          <a:bodyPr>
            <a:normAutofit lnSpcReduction="10000"/>
          </a:bodyPr>
          <a:lstStyle/>
          <a:p>
            <a:pPr marL="87313" indent="0" algn="just" rtl="1">
              <a:buClr>
                <a:schemeClr val="tx1"/>
              </a:buClr>
              <a:buNone/>
            </a:pPr>
            <a:r>
              <a:rPr lang="ar-DZ" sz="2400" b="1" dirty="0">
                <a:solidFill>
                  <a:srgbClr val="000000"/>
                </a:solidFill>
              </a:rPr>
              <a:t>يعرف الاقتصاد العالمي منذ أكثر من عشريتين أزمات خطيرة وتحولات عميقة هي بصدد إعادة تشكيله بشكل غير مسبوق ولكن تبقى معالمه مجهولة إلى غاية اليوم. هذه الأزمات والتحولات لعبت ولازالت تلعب دورا مباشرا وغير مباشر في عودة الاقتصاد الاجتماعي والتضامني إلى الواجهة.</a:t>
            </a:r>
          </a:p>
          <a:p>
            <a:pPr marL="87313" indent="0" algn="just" rtl="1">
              <a:buClr>
                <a:schemeClr val="tx1"/>
              </a:buClr>
              <a:buNone/>
            </a:pPr>
            <a:endParaRPr lang="ar-DZ" sz="800" b="1" dirty="0">
              <a:solidFill>
                <a:srgbClr val="000000"/>
              </a:solidFill>
            </a:endParaRPr>
          </a:p>
          <a:p>
            <a:pPr marL="544513" indent="-457200" algn="just" rtl="1">
              <a:buClr>
                <a:schemeClr val="tx1"/>
              </a:buClr>
              <a:buFont typeface="+mj-lt"/>
              <a:buAutoNum type="arabicPeriod"/>
            </a:pPr>
            <a:r>
              <a:rPr lang="ar-DZ" sz="2400" b="1" u="sng" dirty="0"/>
              <a:t>الأزمات التي يعرفها الاقتصاد العالمي</a:t>
            </a:r>
            <a:r>
              <a:rPr lang="ar-DZ" sz="2400" b="1" dirty="0"/>
              <a:t>:</a:t>
            </a:r>
          </a:p>
          <a:p>
            <a:pPr marL="87313" indent="0" algn="just" rtl="1">
              <a:buClr>
                <a:schemeClr val="tx1"/>
              </a:buClr>
              <a:buNone/>
            </a:pPr>
            <a:endParaRPr lang="ar-DZ" sz="2400" b="1" dirty="0"/>
          </a:p>
          <a:p>
            <a:pPr marL="87313" indent="0" algn="just" rtl="1">
              <a:buClr>
                <a:schemeClr val="tx1"/>
              </a:buClr>
              <a:buNone/>
            </a:pPr>
            <a:r>
              <a:rPr lang="ar-DZ" sz="2400" b="1" dirty="0">
                <a:solidFill>
                  <a:srgbClr val="000000"/>
                </a:solidFill>
              </a:rPr>
              <a:t>"</a:t>
            </a:r>
            <a:r>
              <a:rPr lang="ar-DZ" sz="2400" b="1" dirty="0"/>
              <a:t>الأزمة المتنوعة </a:t>
            </a:r>
            <a:r>
              <a:rPr lang="fr-CA" sz="2400" b="1" dirty="0"/>
              <a:t>polycrise</a:t>
            </a:r>
            <a:r>
              <a:rPr lang="ar-DZ" sz="2400" b="1" dirty="0">
                <a:solidFill>
                  <a:srgbClr val="000000"/>
                </a:solidFill>
              </a:rPr>
              <a:t>" </a:t>
            </a:r>
            <a:r>
              <a:rPr lang="ar-SA" sz="2400" dirty="0">
                <a:solidFill>
                  <a:srgbClr val="000000"/>
                </a:solidFill>
              </a:rPr>
              <a:t>هو المفهوم الذي أصبح رائجا حاليا لوصف وضع الاقتصاد العالمي، وهو لا يعبّر عن تعايش وتفاعل عدة أزمات فقط، بل يعبّر عن الخطر الكبير الذي تحمله هذه الأزمات </a:t>
            </a:r>
            <a:r>
              <a:rPr lang="ar-DZ" sz="2400" dirty="0">
                <a:solidFill>
                  <a:srgbClr val="000000"/>
                </a:solidFill>
              </a:rPr>
              <a:t>متراكمة و</a:t>
            </a:r>
            <a:r>
              <a:rPr lang="ar-SA" sz="2400" dirty="0">
                <a:solidFill>
                  <a:srgbClr val="000000"/>
                </a:solidFill>
              </a:rPr>
              <a:t>مجتمعة على مستقبل العالم والاقتصاد العالمي، دراستنا لهذه الأزمات قادتنا لتشخيص </a:t>
            </a:r>
            <a:r>
              <a:rPr lang="ar-DZ" sz="2400" dirty="0">
                <a:solidFill>
                  <a:srgbClr val="000000"/>
                </a:solidFill>
              </a:rPr>
              <a:t>أكثر من 10 أزمات متنوعة، </a:t>
            </a:r>
            <a:r>
              <a:rPr lang="ar-DZ" sz="2400" dirty="0"/>
              <a:t>تتميز بالشمولية والتنوع وبتداعياتها الخطيرة على جميع جوانب الحياة الانسانية أخيرا هي أزمات كونية أصبحت تهد</a:t>
            </a:r>
            <a:r>
              <a:rPr lang="ar-EG" sz="2400" dirty="0"/>
              <a:t>د</a:t>
            </a:r>
            <a:r>
              <a:rPr lang="ar-DZ" sz="2400" dirty="0"/>
              <a:t> الحياة على الأرض. </a:t>
            </a:r>
          </a:p>
          <a:p>
            <a:pPr marL="87313" indent="0" algn="just" rtl="1">
              <a:buClr>
                <a:schemeClr val="tx1"/>
              </a:buClr>
              <a:buNone/>
            </a:pPr>
            <a:r>
              <a:rPr lang="ar-DZ" sz="2400" dirty="0">
                <a:solidFill>
                  <a:srgbClr val="000000"/>
                </a:solidFill>
              </a:rPr>
              <a:t>يمكن تفصيل هذه الأزمات في عجالة كما يلي:</a:t>
            </a:r>
            <a:endParaRPr lang="fr-CA" sz="2400" b="1" u="sng" dirty="0">
              <a:solidFill>
                <a:srgbClr val="000000"/>
              </a:solidFill>
            </a:endParaRPr>
          </a:p>
        </p:txBody>
      </p:sp>
    </p:spTree>
    <p:extLst>
      <p:ext uri="{BB962C8B-B14F-4D97-AF65-F5344CB8AC3E}">
        <p14:creationId xmlns:p14="http://schemas.microsoft.com/office/powerpoint/2010/main" val="972657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circle(in)">
                                      <p:cBhvr>
                                        <p:cTn id="24" dur="2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17</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812800" indent="-725488" algn="ctr" rtl="1">
              <a:buClr>
                <a:schemeClr val="tx1"/>
              </a:buClr>
              <a:buFont typeface="Calibri" panose="020F0502020204030204" pitchFamily="34" charset="0"/>
              <a:buChar char="❶"/>
            </a:pPr>
            <a:r>
              <a:rPr lang="ar-DZ" sz="2400" b="1" u="sng" dirty="0"/>
              <a:t>أزمة الركود التضخمي</a:t>
            </a:r>
            <a:r>
              <a:rPr lang="ar-DZ" sz="2400" b="1" dirty="0"/>
              <a:t>:</a:t>
            </a:r>
          </a:p>
          <a:p>
            <a:pPr marL="87312" indent="0" algn="ctr" rtl="1">
              <a:buClr>
                <a:schemeClr val="tx1"/>
              </a:buClr>
              <a:buNone/>
            </a:pPr>
            <a:endParaRPr lang="ar-DZ" sz="2400" b="1" u="sng" dirty="0">
              <a:solidFill>
                <a:srgbClr val="000000"/>
              </a:solidFill>
            </a:endParaRPr>
          </a:p>
          <a:p>
            <a:pPr marL="0" indent="0" algn="just" rtl="1">
              <a:buClr>
                <a:srgbClr val="FF0000"/>
              </a:buClr>
              <a:buSzPct val="140000"/>
              <a:buNone/>
            </a:pPr>
            <a:r>
              <a:rPr lang="ar-DZ" sz="2800" b="1" dirty="0">
                <a:solidFill>
                  <a:srgbClr val="000000"/>
                </a:solidFill>
              </a:rPr>
              <a:t>تتمثل أساسا في </a:t>
            </a:r>
            <a:r>
              <a:rPr lang="ar-DZ" sz="2800" b="1" dirty="0"/>
              <a:t>تراجع معدلات النمو وارتفاع مستويات التضخم في آن واحد</a:t>
            </a:r>
            <a:r>
              <a:rPr lang="ar-DZ" sz="2800" b="1" dirty="0">
                <a:solidFill>
                  <a:srgbClr val="000000"/>
                </a:solidFill>
              </a:rPr>
              <a:t>.</a:t>
            </a:r>
          </a:p>
          <a:p>
            <a:pPr marL="0" indent="0" algn="just" rtl="1">
              <a:buClr>
                <a:srgbClr val="FF0000"/>
              </a:buClr>
              <a:buSzPct val="140000"/>
              <a:buNone/>
            </a:pPr>
            <a:endParaRPr lang="ar-DZ" sz="2800" b="1" dirty="0">
              <a:solidFill>
                <a:srgbClr val="000000"/>
              </a:solidFill>
            </a:endParaRPr>
          </a:p>
          <a:p>
            <a:pPr marL="0" indent="0" algn="just" rtl="1">
              <a:buClr>
                <a:srgbClr val="FF0000"/>
              </a:buClr>
              <a:buSzPct val="140000"/>
              <a:buNone/>
            </a:pPr>
            <a:r>
              <a:rPr lang="ar-DZ" sz="2800" b="1" dirty="0">
                <a:solidFill>
                  <a:srgbClr val="000000"/>
                </a:solidFill>
              </a:rPr>
              <a:t>أزمة الركود التضخمي الحالية تتزامن مع انخفاض عام في الاجور الحقيقية وآثاره:</a:t>
            </a:r>
          </a:p>
          <a:p>
            <a:pPr marL="0" indent="0" algn="just" rtl="1">
              <a:buClr>
                <a:srgbClr val="FF0000"/>
              </a:buClr>
              <a:buSzPct val="140000"/>
              <a:buNone/>
            </a:pPr>
            <a:endParaRPr lang="ar-DZ" sz="2400" b="1" dirty="0"/>
          </a:p>
          <a:p>
            <a:pPr algn="just" rtl="1">
              <a:buClr>
                <a:srgbClr val="FF0000"/>
              </a:buClr>
              <a:buSzPct val="140000"/>
              <a:buFont typeface="Wingdings" panose="05000000000000000000" pitchFamily="2" charset="2"/>
              <a:buChar char="§"/>
            </a:pPr>
            <a:r>
              <a:rPr lang="ar-DZ" sz="2400" dirty="0"/>
              <a:t>نقص الادخار وارتفاع ديون العائلات     </a:t>
            </a:r>
          </a:p>
          <a:p>
            <a:pPr algn="just" rtl="1">
              <a:buClr>
                <a:srgbClr val="FF0000"/>
              </a:buClr>
              <a:buSzPct val="140000"/>
              <a:buFont typeface="Wingdings" panose="05000000000000000000" pitchFamily="2" charset="2"/>
              <a:buChar char="§"/>
            </a:pPr>
            <a:r>
              <a:rPr lang="ar-DZ" sz="2400" dirty="0"/>
              <a:t>تراجع القدرة الشرائية والطلب </a:t>
            </a:r>
            <a:endParaRPr lang="fr-CA" sz="2400" dirty="0"/>
          </a:p>
          <a:p>
            <a:pPr marL="87312" indent="0" algn="ctr" rtl="1">
              <a:buClr>
                <a:schemeClr val="tx1"/>
              </a:buClr>
              <a:buNone/>
            </a:pPr>
            <a:endParaRPr lang="fr-CA" sz="2400" b="1" u="sng" dirty="0">
              <a:solidFill>
                <a:srgbClr val="000000"/>
              </a:solidFill>
            </a:endParaRPr>
          </a:p>
        </p:txBody>
      </p:sp>
      <p:sp>
        <p:nvSpPr>
          <p:cNvPr id="7" name="Accolade ouvrante 6"/>
          <p:cNvSpPr/>
          <p:nvPr/>
        </p:nvSpPr>
        <p:spPr>
          <a:xfrm>
            <a:off x="3806201" y="4581128"/>
            <a:ext cx="549775" cy="792088"/>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8" name="Rectangle 7"/>
          <p:cNvSpPr/>
          <p:nvPr/>
        </p:nvSpPr>
        <p:spPr>
          <a:xfrm>
            <a:off x="1691680" y="4653136"/>
            <a:ext cx="1800200" cy="648072"/>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r>
              <a:rPr lang="ar-DZ" sz="2800" b="1" dirty="0"/>
              <a:t>الانكماش</a:t>
            </a:r>
            <a:endParaRPr lang="fr-CA" sz="2800" b="1" dirty="0"/>
          </a:p>
        </p:txBody>
      </p:sp>
    </p:spTree>
    <p:extLst>
      <p:ext uri="{BB962C8B-B14F-4D97-AF65-F5344CB8AC3E}">
        <p14:creationId xmlns:p14="http://schemas.microsoft.com/office/powerpoint/2010/main" val="316201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1000"/>
                                        <p:tgtEl>
                                          <p:spTgt spid="3">
                                            <p:txEl>
                                              <p:pRg st="7" end="7"/>
                                            </p:txEl>
                                          </p:spTgt>
                                        </p:tgtEl>
                                      </p:cBhvr>
                                    </p:animEffect>
                                    <p:anim calcmode="lin" valueType="num">
                                      <p:cBhvr>
                                        <p:cTn id="4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0-#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18</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812800" indent="-725488" algn="ctr" rtl="1">
              <a:buClr>
                <a:schemeClr val="tx1"/>
              </a:buClr>
              <a:buFont typeface="Calibri" panose="020F0502020204030204" pitchFamily="34" charset="0"/>
              <a:buChar char="❶"/>
            </a:pPr>
            <a:r>
              <a:rPr lang="ar-DZ" sz="2400" b="1" u="sng" dirty="0"/>
              <a:t>أزمة الركود التضخمي</a:t>
            </a:r>
            <a:r>
              <a:rPr lang="ar-DZ" sz="2400" b="1" dirty="0"/>
              <a:t>:</a:t>
            </a:r>
          </a:p>
          <a:p>
            <a:pPr marL="87312" indent="0" algn="ctr" rtl="1">
              <a:buClr>
                <a:schemeClr val="tx1"/>
              </a:buClr>
              <a:buNone/>
            </a:pPr>
            <a:r>
              <a:rPr lang="ar-DZ" sz="2400" b="1" u="sng" dirty="0">
                <a:solidFill>
                  <a:srgbClr val="FF0000"/>
                </a:solidFill>
              </a:rPr>
              <a:t>الشكل </a:t>
            </a:r>
            <a:r>
              <a:rPr lang="ar-DZ" sz="2400" b="1" dirty="0">
                <a:solidFill>
                  <a:srgbClr val="FF0000"/>
                </a:solidFill>
              </a:rPr>
              <a:t>1: نمو الناتج الداخلي الخام في المجموعات الاقتصادية الكبرى</a:t>
            </a:r>
          </a:p>
          <a:p>
            <a:pPr marL="87312" indent="0" algn="ctr" rtl="1">
              <a:buClr>
                <a:schemeClr val="tx1"/>
              </a:buClr>
              <a:buNone/>
            </a:pPr>
            <a:endParaRPr lang="fr-CA" sz="2400" b="1" u="sng" dirty="0">
              <a:solidFill>
                <a:srgbClr val="000000"/>
              </a:solidFill>
            </a:endParaRPr>
          </a:p>
        </p:txBody>
      </p:sp>
      <p:pic>
        <p:nvPicPr>
          <p:cNvPr id="9" name="Image 8" descr="https://www.les-crises.fr/wp-content/uploads/2023/05/Figure-1.jpg">
            <a:hlinkClick r:id="rId2"/>
          </p:cNvPr>
          <p:cNvPicPr/>
          <p:nvPr/>
        </p:nvPicPr>
        <p:blipFill>
          <a:blip r:embed="rId3" cstate="print">
            <a:extLst>
              <a:ext uri="{BEBA8EAE-BF5A-486C-A8C5-ECC9F3942E4B}">
                <a14:imgProps xmlns:a14="http://schemas.microsoft.com/office/drawing/2010/main">
                  <a14:imgLayer r:embed="rId4">
                    <a14:imgEffect>
                      <a14:sharpenSoften amount="50000"/>
                    </a14:imgEffect>
                    <a14:imgEffect>
                      <a14:saturation sat="40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331640" y="1772816"/>
            <a:ext cx="6696744" cy="4392488"/>
          </a:xfrm>
          <a:prstGeom prst="rect">
            <a:avLst/>
          </a:prstGeom>
          <a:noFill/>
          <a:ln>
            <a:noFill/>
          </a:ln>
        </p:spPr>
      </p:pic>
    </p:spTree>
    <p:extLst>
      <p:ext uri="{BB962C8B-B14F-4D97-AF65-F5344CB8AC3E}">
        <p14:creationId xmlns:p14="http://schemas.microsoft.com/office/powerpoint/2010/main" val="420352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ircle(in)">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19</a:t>
            </a:fld>
            <a:endParaRPr lang="fr-CA"/>
          </a:p>
        </p:txBody>
      </p:sp>
      <p:pic>
        <p:nvPicPr>
          <p:cNvPr id="7" name="Espace réservé du contenu 6" descr="Graphique 1"/>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33600" y="1820069"/>
            <a:ext cx="4876800" cy="4086225"/>
          </a:xfrm>
          <a:prstGeom prst="rect">
            <a:avLst/>
          </a:prstGeom>
          <a:noFill/>
          <a:ln>
            <a:noFill/>
          </a:ln>
        </p:spPr>
      </p:pic>
    </p:spTree>
    <p:extLst>
      <p:ext uri="{BB962C8B-B14F-4D97-AF65-F5344CB8AC3E}">
        <p14:creationId xmlns:p14="http://schemas.microsoft.com/office/powerpoint/2010/main" val="3968522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06090"/>
          </a:xfrm>
          <a:solidFill>
            <a:schemeClr val="tx2">
              <a:lumMod val="75000"/>
            </a:schemeClr>
          </a:solidFill>
        </p:spPr>
        <p:txBody>
          <a:bodyPr>
            <a:normAutofit/>
          </a:bodyPr>
          <a:lstStyle/>
          <a:p>
            <a:pPr rtl="1"/>
            <a:r>
              <a:rPr lang="ar-DZ" sz="3200" b="1" dirty="0">
                <a:latin typeface="Simplified Arabic" panose="02020603050405020304" pitchFamily="18" charset="-78"/>
                <a:cs typeface="Simplified Arabic" panose="02020603050405020304" pitchFamily="18" charset="-78"/>
              </a:rPr>
              <a:t>مقدمة</a:t>
            </a:r>
            <a:endParaRPr lang="fr-CA" sz="3200" b="1" dirty="0">
              <a:latin typeface="Simplified Arabic" panose="02020603050405020304" pitchFamily="18" charset="-78"/>
              <a:cs typeface="Simplified Arabic" panose="02020603050405020304" pitchFamily="18" charset="-78"/>
            </a:endParaRPr>
          </a:p>
        </p:txBody>
      </p:sp>
      <p:sp>
        <p:nvSpPr>
          <p:cNvPr id="3" name="Espace réservé du contenu 2"/>
          <p:cNvSpPr>
            <a:spLocks noGrp="1"/>
          </p:cNvSpPr>
          <p:nvPr>
            <p:ph idx="1"/>
          </p:nvPr>
        </p:nvSpPr>
        <p:spPr>
          <a:xfrm>
            <a:off x="467544" y="1268760"/>
            <a:ext cx="8229600" cy="4857403"/>
          </a:xfrm>
        </p:spPr>
        <p:txBody>
          <a:bodyPr>
            <a:normAutofit lnSpcReduction="10000"/>
          </a:bodyPr>
          <a:lstStyle/>
          <a:p>
            <a:pPr marL="0" indent="0" algn="just" rtl="1">
              <a:buNone/>
            </a:pPr>
            <a:endParaRPr lang="ar-DZ" sz="2800" b="1" dirty="0">
              <a:solidFill>
                <a:srgbClr val="000000"/>
              </a:solidFill>
              <a:latin typeface="Simplified Arabic" panose="02020603050405020304" pitchFamily="18" charset="-78"/>
              <a:cs typeface="Simplified Arabic" panose="02020603050405020304" pitchFamily="18" charset="-78"/>
            </a:endParaRPr>
          </a:p>
          <a:p>
            <a:pPr marL="0" indent="0" algn="just" rtl="1">
              <a:buNone/>
            </a:pPr>
            <a:r>
              <a:rPr lang="ar-DZ" sz="2800" b="1" dirty="0">
                <a:solidFill>
                  <a:srgbClr val="000000"/>
                </a:solidFill>
                <a:latin typeface="Simplified Arabic" panose="02020603050405020304" pitchFamily="18" charset="-78"/>
                <a:cs typeface="Simplified Arabic" panose="02020603050405020304" pitchFamily="18" charset="-78"/>
              </a:rPr>
              <a:t>الأزمات المتنوعة والمتفاعلة التي يعرفها العالم، والتحولات التي يعرفها الاقتصاد العالمي، تطرح اليوم وبشدة مسألة ضرورة صياغة نموذج اقتصادي بديل خال من الأزمات ومن اللامساواة بأنواعها ويجنب البشرية والكون خطر التدهور البيئي والتغيرات المناخية.</a:t>
            </a:r>
          </a:p>
          <a:p>
            <a:pPr marL="0" indent="0" algn="just" rtl="1">
              <a:buNone/>
            </a:pPr>
            <a:endParaRPr lang="ar-DZ" sz="2800" b="1" dirty="0">
              <a:solidFill>
                <a:srgbClr val="000000"/>
              </a:solidFill>
              <a:latin typeface="Simplified Arabic" panose="02020603050405020304" pitchFamily="18" charset="-78"/>
              <a:cs typeface="Simplified Arabic" panose="02020603050405020304" pitchFamily="18" charset="-78"/>
            </a:endParaRPr>
          </a:p>
          <a:p>
            <a:pPr marL="0" indent="0" algn="just" rtl="1">
              <a:buNone/>
            </a:pPr>
            <a:r>
              <a:rPr lang="ar-DZ" sz="2800" b="1" dirty="0">
                <a:latin typeface="Simplified Arabic" panose="02020603050405020304" pitchFamily="18" charset="-78"/>
                <a:cs typeface="Simplified Arabic" panose="02020603050405020304" pitchFamily="18" charset="-78"/>
              </a:rPr>
              <a:t>هل يمكن للإقتصاد الاجتماعي والتضامني أن يواجه هذه الأزمات والتحولات ويكون هو البديل للنموذج الاقتصادي والاجتماعي المهيمن ؟ </a:t>
            </a:r>
          </a:p>
          <a:p>
            <a:pPr marL="0" indent="0" algn="just" rtl="1">
              <a:buNone/>
            </a:pPr>
            <a:endParaRPr lang="ar-DZ" sz="2800" b="1" dirty="0">
              <a:latin typeface="Simplified Arabic" panose="02020603050405020304" pitchFamily="18" charset="-78"/>
              <a:cs typeface="Simplified Arabic" panose="02020603050405020304" pitchFamily="18" charset="-78"/>
            </a:endParaRPr>
          </a:p>
          <a:p>
            <a:pPr marL="0" indent="0" algn="just" rtl="1">
              <a:buNone/>
            </a:pPr>
            <a:r>
              <a:rPr lang="ar-DZ" sz="2800" b="1" dirty="0">
                <a:solidFill>
                  <a:srgbClr val="000000"/>
                </a:solidFill>
                <a:latin typeface="Simplified Arabic" panose="02020603050405020304" pitchFamily="18" charset="-78"/>
                <a:cs typeface="Simplified Arabic" panose="02020603050405020304" pitchFamily="18" charset="-78"/>
              </a:rPr>
              <a:t>هذه هي الاشكالية التي تطرحها الورقة البحثية.</a:t>
            </a:r>
          </a:p>
          <a:p>
            <a:pPr marL="0" indent="0" algn="just" rtl="1">
              <a:buNone/>
            </a:pPr>
            <a:r>
              <a:rPr lang="ar-DZ" sz="2800" b="1" dirty="0">
                <a:latin typeface="Simplified Arabic" panose="02020603050405020304" pitchFamily="18" charset="-78"/>
                <a:cs typeface="Simplified Arabic" panose="02020603050405020304" pitchFamily="18" charset="-78"/>
              </a:rPr>
              <a:t> </a:t>
            </a:r>
          </a:p>
          <a:p>
            <a:pPr marL="0" indent="0" algn="just" rtl="1">
              <a:buClr>
                <a:schemeClr val="tx1"/>
              </a:buClr>
              <a:buNone/>
            </a:pPr>
            <a:endParaRPr lang="fr-CA" sz="2400" b="1" dirty="0">
              <a:solidFill>
                <a:srgbClr val="000000"/>
              </a:solidFill>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a:t>
            </a:fld>
            <a:endParaRPr lang="fr-CA"/>
          </a:p>
        </p:txBody>
      </p:sp>
    </p:spTree>
    <p:extLst>
      <p:ext uri="{BB962C8B-B14F-4D97-AF65-F5344CB8AC3E}">
        <p14:creationId xmlns:p14="http://schemas.microsoft.com/office/powerpoint/2010/main" val="10907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circle(in)">
                                      <p:cBhvr>
                                        <p:cTn id="11" dur="20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20</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812800" indent="-725488" algn="ctr" rtl="1">
              <a:buClr>
                <a:schemeClr val="tx1"/>
              </a:buClr>
              <a:buFont typeface="Calibri" panose="020F0502020204030204" pitchFamily="34" charset="0"/>
              <a:buChar char="❶"/>
            </a:pPr>
            <a:r>
              <a:rPr lang="ar-DZ" sz="2400" b="1" u="sng" dirty="0"/>
              <a:t>أزمة الركود التضخمي</a:t>
            </a:r>
            <a:r>
              <a:rPr lang="ar-DZ" sz="2400" b="1" dirty="0"/>
              <a:t>:</a:t>
            </a:r>
          </a:p>
          <a:p>
            <a:pPr marL="87312" indent="0" algn="ctr" rtl="1">
              <a:buClr>
                <a:schemeClr val="tx1"/>
              </a:buClr>
              <a:buNone/>
            </a:pPr>
            <a:endParaRPr lang="ar-DZ" sz="2400" b="1" u="sng" dirty="0">
              <a:solidFill>
                <a:srgbClr val="FF0000"/>
              </a:solidFill>
            </a:endParaRPr>
          </a:p>
          <a:p>
            <a:pPr marL="87312" indent="0" algn="ctr" rtl="1">
              <a:buClr>
                <a:schemeClr val="tx1"/>
              </a:buClr>
              <a:buNone/>
            </a:pPr>
            <a:r>
              <a:rPr lang="ar-DZ" sz="2400" b="1" u="sng" dirty="0">
                <a:solidFill>
                  <a:srgbClr val="FF0000"/>
                </a:solidFill>
              </a:rPr>
              <a:t>الشكل 2</a:t>
            </a:r>
            <a:r>
              <a:rPr lang="ar-DZ" sz="2400" b="1" dirty="0">
                <a:solidFill>
                  <a:srgbClr val="FF0000"/>
                </a:solidFill>
              </a:rPr>
              <a:t>: </a:t>
            </a:r>
            <a:r>
              <a:rPr lang="ar-SA" sz="2400" b="1" dirty="0">
                <a:solidFill>
                  <a:srgbClr val="FF0000"/>
                </a:solidFill>
              </a:rPr>
              <a:t>المعدل السنوي للتضخم بأسعار الاستهلاك</a:t>
            </a:r>
            <a:r>
              <a:rPr lang="ar-DZ" sz="2400" b="1" dirty="0">
                <a:solidFill>
                  <a:srgbClr val="FF0000"/>
                </a:solidFill>
              </a:rPr>
              <a:t> منذ 1997</a:t>
            </a:r>
          </a:p>
          <a:p>
            <a:pPr marL="87312" indent="0" algn="ctr" rtl="1">
              <a:buClr>
                <a:schemeClr val="tx1"/>
              </a:buClr>
              <a:buNone/>
            </a:pPr>
            <a:endParaRPr lang="ar-DZ" sz="2400" b="1" dirty="0">
              <a:solidFill>
                <a:srgbClr val="FF0000"/>
              </a:solidFill>
            </a:endParaRPr>
          </a:p>
          <a:p>
            <a:pPr marL="87312" indent="0" algn="ctr" rtl="1">
              <a:buClr>
                <a:schemeClr val="tx1"/>
              </a:buClr>
              <a:buNone/>
            </a:pPr>
            <a:endParaRPr lang="ar-DZ" sz="2400" b="1" dirty="0"/>
          </a:p>
        </p:txBody>
      </p:sp>
      <p:pic>
        <p:nvPicPr>
          <p:cNvPr id="8" name="Image 7"/>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971600" y="2264469"/>
            <a:ext cx="7344816" cy="3828827"/>
          </a:xfrm>
          <a:prstGeom prst="rect">
            <a:avLst/>
          </a:prstGeom>
          <a:noFill/>
          <a:ln>
            <a:noFill/>
          </a:ln>
        </p:spPr>
      </p:pic>
    </p:spTree>
    <p:extLst>
      <p:ext uri="{BB962C8B-B14F-4D97-AF65-F5344CB8AC3E}">
        <p14:creationId xmlns:p14="http://schemas.microsoft.com/office/powerpoint/2010/main" val="3400057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21</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711200" indent="-625475" algn="ctr" rtl="1">
              <a:buClr>
                <a:schemeClr val="tx1"/>
              </a:buClr>
              <a:buFont typeface="Calibri" panose="020F0502020204030204" pitchFamily="34" charset="0"/>
              <a:buChar char="❷"/>
            </a:pPr>
            <a:r>
              <a:rPr lang="ar-DZ" sz="2400" b="1" u="sng" dirty="0"/>
              <a:t>الأزمات المالية</a:t>
            </a:r>
            <a:r>
              <a:rPr lang="ar-DZ" sz="2400" b="1" dirty="0"/>
              <a:t>:</a:t>
            </a:r>
          </a:p>
          <a:p>
            <a:pPr marL="87312" indent="0" algn="ctr" rtl="1">
              <a:buClr>
                <a:schemeClr val="tx1"/>
              </a:buClr>
              <a:buNone/>
            </a:pPr>
            <a:r>
              <a:rPr lang="ar-DZ" sz="2400" b="1" dirty="0"/>
              <a:t>منذ سنة 2000 ما لا يقل عن </a:t>
            </a:r>
            <a:r>
              <a:rPr lang="ar-DZ" sz="2400" b="1" dirty="0">
                <a:solidFill>
                  <a:srgbClr val="FF0000"/>
                </a:solidFill>
              </a:rPr>
              <a:t>5 أزمات مالية كبرى </a:t>
            </a:r>
            <a:r>
              <a:rPr lang="ar-DZ" sz="2400" b="1" dirty="0"/>
              <a:t>مست كل الاقتصاد العالمي بدرجات مختلفة، أخطرها أزمة 2008. نبيّنها في الجدول التالي:</a:t>
            </a:r>
          </a:p>
          <a:p>
            <a:pPr marL="87312" indent="0" algn="ctr" rtl="1">
              <a:buClr>
                <a:schemeClr val="tx1"/>
              </a:buClr>
              <a:buNone/>
            </a:pPr>
            <a:endParaRPr lang="ar-DZ" sz="2400" b="1" u="sng" dirty="0">
              <a:solidFill>
                <a:srgbClr val="FF0000"/>
              </a:solidFill>
            </a:endParaRPr>
          </a:p>
          <a:p>
            <a:pPr marL="87312" indent="0" algn="ctr" rtl="1">
              <a:buClr>
                <a:schemeClr val="tx1"/>
              </a:buClr>
              <a:buNone/>
            </a:pPr>
            <a:endParaRPr lang="ar-DZ" sz="2400" b="1" u="sng"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276872"/>
            <a:ext cx="6480719" cy="3672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8810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ipe(down)">
                                      <p:cBhvr>
                                        <p:cTn id="22" dur="580">
                                          <p:stCondLst>
                                            <p:cond delay="0"/>
                                          </p:stCondLst>
                                        </p:cTn>
                                        <p:tgtEl>
                                          <p:spTgt spid="1026"/>
                                        </p:tgtEl>
                                      </p:cBhvr>
                                    </p:animEffect>
                                    <p:anim calcmode="lin" valueType="num">
                                      <p:cBhvr>
                                        <p:cTn id="23"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28" dur="26">
                                          <p:stCondLst>
                                            <p:cond delay="650"/>
                                          </p:stCondLst>
                                        </p:cTn>
                                        <p:tgtEl>
                                          <p:spTgt spid="1026"/>
                                        </p:tgtEl>
                                      </p:cBhvr>
                                      <p:to x="100000" y="60000"/>
                                    </p:animScale>
                                    <p:animScale>
                                      <p:cBhvr>
                                        <p:cTn id="29" dur="166" decel="50000">
                                          <p:stCondLst>
                                            <p:cond delay="676"/>
                                          </p:stCondLst>
                                        </p:cTn>
                                        <p:tgtEl>
                                          <p:spTgt spid="1026"/>
                                        </p:tgtEl>
                                      </p:cBhvr>
                                      <p:to x="100000" y="100000"/>
                                    </p:animScale>
                                    <p:animScale>
                                      <p:cBhvr>
                                        <p:cTn id="30" dur="26">
                                          <p:stCondLst>
                                            <p:cond delay="1312"/>
                                          </p:stCondLst>
                                        </p:cTn>
                                        <p:tgtEl>
                                          <p:spTgt spid="1026"/>
                                        </p:tgtEl>
                                      </p:cBhvr>
                                      <p:to x="100000" y="80000"/>
                                    </p:animScale>
                                    <p:animScale>
                                      <p:cBhvr>
                                        <p:cTn id="31" dur="166" decel="50000">
                                          <p:stCondLst>
                                            <p:cond delay="1338"/>
                                          </p:stCondLst>
                                        </p:cTn>
                                        <p:tgtEl>
                                          <p:spTgt spid="1026"/>
                                        </p:tgtEl>
                                      </p:cBhvr>
                                      <p:to x="100000" y="100000"/>
                                    </p:animScale>
                                    <p:animScale>
                                      <p:cBhvr>
                                        <p:cTn id="32" dur="26">
                                          <p:stCondLst>
                                            <p:cond delay="1642"/>
                                          </p:stCondLst>
                                        </p:cTn>
                                        <p:tgtEl>
                                          <p:spTgt spid="1026"/>
                                        </p:tgtEl>
                                      </p:cBhvr>
                                      <p:to x="100000" y="90000"/>
                                    </p:animScale>
                                    <p:animScale>
                                      <p:cBhvr>
                                        <p:cTn id="33" dur="166" decel="50000">
                                          <p:stCondLst>
                                            <p:cond delay="1668"/>
                                          </p:stCondLst>
                                        </p:cTn>
                                        <p:tgtEl>
                                          <p:spTgt spid="1026"/>
                                        </p:tgtEl>
                                      </p:cBhvr>
                                      <p:to x="100000" y="100000"/>
                                    </p:animScale>
                                    <p:animScale>
                                      <p:cBhvr>
                                        <p:cTn id="34" dur="26">
                                          <p:stCondLst>
                                            <p:cond delay="1808"/>
                                          </p:stCondLst>
                                        </p:cTn>
                                        <p:tgtEl>
                                          <p:spTgt spid="1026"/>
                                        </p:tgtEl>
                                      </p:cBhvr>
                                      <p:to x="100000" y="95000"/>
                                    </p:animScale>
                                    <p:animScale>
                                      <p:cBhvr>
                                        <p:cTn id="35" dur="166" decel="50000">
                                          <p:stCondLst>
                                            <p:cond delay="1834"/>
                                          </p:stCondLst>
                                        </p:cTn>
                                        <p:tgtEl>
                                          <p:spTgt spid="102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22</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623888" indent="-538163" algn="ctr" rtl="1">
              <a:buClr>
                <a:schemeClr val="tx1"/>
              </a:buClr>
              <a:buFont typeface="Calibri" panose="020F0502020204030204" pitchFamily="34" charset="0"/>
              <a:buChar char="❸"/>
            </a:pPr>
            <a:r>
              <a:rPr lang="ar-DZ" sz="2400" b="1" u="sng" dirty="0"/>
              <a:t>أزمة الديون</a:t>
            </a:r>
            <a:r>
              <a:rPr lang="ar-DZ" sz="2400" b="1" dirty="0"/>
              <a:t>:</a:t>
            </a:r>
          </a:p>
          <a:p>
            <a:pPr marL="87312" indent="0" algn="ctr" rtl="1">
              <a:buClr>
                <a:schemeClr val="tx1"/>
              </a:buClr>
              <a:buNone/>
            </a:pPr>
            <a:endParaRPr lang="ar-DZ" sz="800" b="1" u="sng" dirty="0">
              <a:solidFill>
                <a:srgbClr val="FF0000"/>
              </a:solidFill>
            </a:endParaRPr>
          </a:p>
          <a:p>
            <a:pPr marL="87312" indent="0" algn="just" rtl="1">
              <a:buClr>
                <a:schemeClr val="tx1"/>
              </a:buClr>
              <a:buNone/>
            </a:pPr>
            <a:r>
              <a:rPr lang="ar-DZ" sz="2400" b="1" dirty="0">
                <a:solidFill>
                  <a:srgbClr val="000000"/>
                </a:solidFill>
              </a:rPr>
              <a:t>ارتفاع الديون سواء  الديون العامة أو الخاصة المتمثلة في ديون العائلات والمؤسسات بوتيرة منظمة منذ 1950:</a:t>
            </a:r>
          </a:p>
          <a:p>
            <a:pPr marL="87312" indent="0" algn="just" rtl="1">
              <a:buClr>
                <a:schemeClr val="tx1"/>
              </a:buClr>
              <a:buNone/>
            </a:pPr>
            <a:endParaRPr lang="ar-DZ" sz="2400" b="1" dirty="0">
              <a:solidFill>
                <a:srgbClr val="000000"/>
              </a:solidFill>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1" y="2276872"/>
            <a:ext cx="7128792"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009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23</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0" indent="0" algn="ctr" rtl="1">
              <a:buClr>
                <a:srgbClr val="FF0000"/>
              </a:buClr>
              <a:buSzPct val="150000"/>
              <a:buNone/>
            </a:pPr>
            <a:r>
              <a:rPr lang="ar-DZ" sz="2400" b="1" u="sng" dirty="0"/>
              <a:t>مثال الدين العام</a:t>
            </a:r>
            <a:r>
              <a:rPr lang="ar-DZ" sz="2400" b="1" dirty="0"/>
              <a:t>:</a:t>
            </a:r>
          </a:p>
          <a:p>
            <a:pPr marL="0" indent="0" algn="ctr" rtl="1">
              <a:buClr>
                <a:srgbClr val="FF0000"/>
              </a:buClr>
              <a:buSzPct val="150000"/>
              <a:buNone/>
            </a:pPr>
            <a:endParaRPr lang="ar-DZ" sz="800" b="1" dirty="0"/>
          </a:p>
          <a:p>
            <a:pPr marL="0" indent="0" algn="just" rtl="1">
              <a:buClr>
                <a:srgbClr val="FF0000"/>
              </a:buClr>
              <a:buSzPct val="150000"/>
              <a:buNone/>
            </a:pPr>
            <a:r>
              <a:rPr lang="ar-DZ" sz="2400" b="1" dirty="0">
                <a:solidFill>
                  <a:srgbClr val="000000"/>
                </a:solidFill>
              </a:rPr>
              <a:t>ارتفع مستوى الدين العام على مستوى العالم بشكل متسارع منذ أزمة 2008 وجائحة كورونا سنة 2020: </a:t>
            </a:r>
            <a:r>
              <a:rPr lang="ar-DZ" sz="2400" b="1" u="sng" dirty="0">
                <a:solidFill>
                  <a:srgbClr val="FF0000"/>
                </a:solidFill>
              </a:rPr>
              <a:t>الشكل 3</a:t>
            </a:r>
            <a:r>
              <a:rPr lang="ar-DZ" sz="2400" b="1" dirty="0">
                <a:solidFill>
                  <a:srgbClr val="FF0000"/>
                </a:solidFill>
              </a:rPr>
              <a:t>: تطور الدين العام العالمي منذ 1995</a:t>
            </a:r>
          </a:p>
          <a:p>
            <a:pPr marL="0" indent="0" algn="just"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pic>
        <p:nvPicPr>
          <p:cNvPr id="8" name="Image 7" descr="dette publique"/>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276872"/>
            <a:ext cx="6480720" cy="3744416"/>
          </a:xfrm>
          <a:prstGeom prst="rect">
            <a:avLst/>
          </a:prstGeom>
          <a:noFill/>
          <a:ln>
            <a:noFill/>
          </a:ln>
        </p:spPr>
      </p:pic>
    </p:spTree>
    <p:extLst>
      <p:ext uri="{BB962C8B-B14F-4D97-AF65-F5344CB8AC3E}">
        <p14:creationId xmlns:p14="http://schemas.microsoft.com/office/powerpoint/2010/main" val="2113157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80">
                                          <p:stCondLst>
                                            <p:cond delay="0"/>
                                          </p:stCondLst>
                                        </p:cTn>
                                        <p:tgtEl>
                                          <p:spTgt spid="8"/>
                                        </p:tgtEl>
                                      </p:cBhvr>
                                    </p:animEffect>
                                    <p:anim calcmode="lin" valueType="num">
                                      <p:cBhvr>
                                        <p:cTn id="2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8" dur="26">
                                          <p:stCondLst>
                                            <p:cond delay="650"/>
                                          </p:stCondLst>
                                        </p:cTn>
                                        <p:tgtEl>
                                          <p:spTgt spid="8"/>
                                        </p:tgtEl>
                                      </p:cBhvr>
                                      <p:to x="100000" y="60000"/>
                                    </p:animScale>
                                    <p:animScale>
                                      <p:cBhvr>
                                        <p:cTn id="29" dur="166" decel="50000">
                                          <p:stCondLst>
                                            <p:cond delay="676"/>
                                          </p:stCondLst>
                                        </p:cTn>
                                        <p:tgtEl>
                                          <p:spTgt spid="8"/>
                                        </p:tgtEl>
                                      </p:cBhvr>
                                      <p:to x="100000" y="100000"/>
                                    </p:animScale>
                                    <p:animScale>
                                      <p:cBhvr>
                                        <p:cTn id="30" dur="26">
                                          <p:stCondLst>
                                            <p:cond delay="1312"/>
                                          </p:stCondLst>
                                        </p:cTn>
                                        <p:tgtEl>
                                          <p:spTgt spid="8"/>
                                        </p:tgtEl>
                                      </p:cBhvr>
                                      <p:to x="100000" y="80000"/>
                                    </p:animScale>
                                    <p:animScale>
                                      <p:cBhvr>
                                        <p:cTn id="31" dur="166" decel="50000">
                                          <p:stCondLst>
                                            <p:cond delay="1338"/>
                                          </p:stCondLst>
                                        </p:cTn>
                                        <p:tgtEl>
                                          <p:spTgt spid="8"/>
                                        </p:tgtEl>
                                      </p:cBhvr>
                                      <p:to x="100000" y="100000"/>
                                    </p:animScale>
                                    <p:animScale>
                                      <p:cBhvr>
                                        <p:cTn id="32" dur="26">
                                          <p:stCondLst>
                                            <p:cond delay="1642"/>
                                          </p:stCondLst>
                                        </p:cTn>
                                        <p:tgtEl>
                                          <p:spTgt spid="8"/>
                                        </p:tgtEl>
                                      </p:cBhvr>
                                      <p:to x="100000" y="90000"/>
                                    </p:animScale>
                                    <p:animScale>
                                      <p:cBhvr>
                                        <p:cTn id="33" dur="166" decel="50000">
                                          <p:stCondLst>
                                            <p:cond delay="1668"/>
                                          </p:stCondLst>
                                        </p:cTn>
                                        <p:tgtEl>
                                          <p:spTgt spid="8"/>
                                        </p:tgtEl>
                                      </p:cBhvr>
                                      <p:to x="100000" y="100000"/>
                                    </p:animScale>
                                    <p:animScale>
                                      <p:cBhvr>
                                        <p:cTn id="34" dur="26">
                                          <p:stCondLst>
                                            <p:cond delay="1808"/>
                                          </p:stCondLst>
                                        </p:cTn>
                                        <p:tgtEl>
                                          <p:spTgt spid="8"/>
                                        </p:tgtEl>
                                      </p:cBhvr>
                                      <p:to x="100000" y="95000"/>
                                    </p:animScale>
                                    <p:animScale>
                                      <p:cBhvr>
                                        <p:cTn id="35"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24</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812800" indent="-812800" algn="ctr" rtl="1">
              <a:buClr>
                <a:srgbClr val="FF0000"/>
              </a:buClr>
              <a:buSzPct val="150000"/>
              <a:buFont typeface="Calibri" panose="020F0502020204030204" pitchFamily="34" charset="0"/>
              <a:buChar char="❹"/>
              <a:tabLst>
                <a:tab pos="812800" algn="l"/>
              </a:tabLst>
            </a:pPr>
            <a:r>
              <a:rPr lang="ar-DZ" sz="2400" b="1" u="sng" dirty="0"/>
              <a:t>الأزمة الغذائية</a:t>
            </a:r>
            <a:r>
              <a:rPr lang="ar-DZ" sz="2400" b="1" dirty="0"/>
              <a:t>: </a:t>
            </a:r>
          </a:p>
          <a:p>
            <a:pPr marL="0" indent="0" algn="ctr" rtl="1">
              <a:buClr>
                <a:srgbClr val="FF0000"/>
              </a:buClr>
              <a:buSzPct val="150000"/>
              <a:buNone/>
              <a:tabLst>
                <a:tab pos="812800" algn="l"/>
              </a:tabLst>
            </a:pPr>
            <a:endParaRPr lang="ar-DZ" sz="800" b="1" dirty="0"/>
          </a:p>
          <a:p>
            <a:pPr marL="0" indent="0" algn="just" rtl="1">
              <a:buClr>
                <a:srgbClr val="FF0000"/>
              </a:buClr>
              <a:buSzPct val="150000"/>
              <a:buNone/>
            </a:pPr>
            <a:r>
              <a:rPr lang="ar-DZ" sz="2400" b="1" dirty="0">
                <a:solidFill>
                  <a:srgbClr val="000000"/>
                </a:solidFill>
              </a:rPr>
              <a:t>بعد الأزمة الغذائية العالمية سنة 2006 تعود سنة 2021 بفعل الحرب الروسية-الأوكرانية.</a:t>
            </a:r>
          </a:p>
          <a:p>
            <a:pPr marL="0" indent="0" algn="just" rtl="1">
              <a:buClr>
                <a:srgbClr val="FF0000"/>
              </a:buClr>
              <a:buSzPct val="150000"/>
              <a:buNone/>
            </a:pPr>
            <a:r>
              <a:rPr lang="ar-DZ" sz="2400" b="1" u="sng" dirty="0"/>
              <a:t>الشكل 4</a:t>
            </a:r>
            <a:r>
              <a:rPr lang="ar-DZ" sz="2400" b="1" dirty="0"/>
              <a:t>: تطور أسعار المواد الغذائية الأساسية في العالم منذ 1990</a:t>
            </a:r>
          </a:p>
          <a:p>
            <a:pPr marL="0" indent="0" algn="ctr" rtl="1">
              <a:buClr>
                <a:srgbClr val="FF0000"/>
              </a:buClr>
              <a:buSzPct val="150000"/>
              <a:buNone/>
              <a:tabLst>
                <a:tab pos="812800" algn="l"/>
              </a:tabLst>
            </a:pPr>
            <a:endParaRPr lang="ar-DZ" sz="2400" b="1" dirty="0"/>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pic>
        <p:nvPicPr>
          <p:cNvPr id="9" name="Image 8"/>
          <p:cNvPicPr/>
          <p:nvPr/>
        </p:nvPicPr>
        <p:blipFill>
          <a:blip r:embed="rId2">
            <a:lum bright="-20000" contrast="40000"/>
            <a:extLst>
              <a:ext uri="{28A0092B-C50C-407E-A947-70E740481C1C}">
                <a14:useLocalDpi xmlns:a14="http://schemas.microsoft.com/office/drawing/2010/main" val="0"/>
              </a:ext>
            </a:extLst>
          </a:blip>
          <a:srcRect/>
          <a:stretch>
            <a:fillRect/>
          </a:stretch>
        </p:blipFill>
        <p:spPr bwMode="auto">
          <a:xfrm>
            <a:off x="1403648" y="2996952"/>
            <a:ext cx="6552728" cy="3312368"/>
          </a:xfrm>
          <a:prstGeom prst="rect">
            <a:avLst/>
          </a:prstGeom>
          <a:noFill/>
          <a:ln>
            <a:noFill/>
          </a:ln>
        </p:spPr>
      </p:pic>
    </p:spTree>
    <p:extLst>
      <p:ext uri="{BB962C8B-B14F-4D97-AF65-F5344CB8AC3E}">
        <p14:creationId xmlns:p14="http://schemas.microsoft.com/office/powerpoint/2010/main" val="32546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circle(in)">
                                      <p:cBhvr>
                                        <p:cTn id="24" dur="2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circle(in)">
                                      <p:cBhvr>
                                        <p:cTn id="2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25</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711200" indent="-711200" algn="ctr" rtl="1">
              <a:buClr>
                <a:srgbClr val="FF0000"/>
              </a:buClr>
              <a:buSzPct val="150000"/>
              <a:buFont typeface="Calibri" panose="020F0502020204030204" pitchFamily="34" charset="0"/>
              <a:buChar char="❺"/>
              <a:tabLst>
                <a:tab pos="812800" algn="l"/>
              </a:tabLst>
            </a:pPr>
            <a:r>
              <a:rPr lang="ar-DZ" sz="2400" b="1" u="sng" dirty="0"/>
              <a:t>الأزمة الطاقوية</a:t>
            </a:r>
            <a:r>
              <a:rPr lang="ar-DZ" sz="2400" b="1" dirty="0"/>
              <a:t>:</a:t>
            </a:r>
          </a:p>
          <a:p>
            <a:pPr marL="0" indent="0" algn="ctr" rtl="1">
              <a:buClr>
                <a:srgbClr val="FF0000"/>
              </a:buClr>
              <a:buSzPct val="150000"/>
              <a:buNone/>
            </a:pPr>
            <a:r>
              <a:rPr lang="ar-DZ" sz="2400" b="1" dirty="0">
                <a:solidFill>
                  <a:srgbClr val="000000"/>
                </a:solidFill>
              </a:rPr>
              <a:t>بعد أزمة النفط سنة 2014 تعود الأزمة مع الصراع الأوكراني الروسي سنة 2021 على شكل أزمة غاز</a:t>
            </a:r>
          </a:p>
          <a:p>
            <a:pPr marL="0" indent="0" algn="ctr" rtl="1">
              <a:buClr>
                <a:srgbClr val="FF0000"/>
              </a:buClr>
              <a:buSzPct val="150000"/>
              <a:buNone/>
            </a:pPr>
            <a:r>
              <a:rPr lang="ar-DZ" sz="2400" b="1" u="sng" dirty="0">
                <a:solidFill>
                  <a:srgbClr val="FF0000"/>
                </a:solidFill>
              </a:rPr>
              <a:t>الشكل 5</a:t>
            </a:r>
            <a:r>
              <a:rPr lang="ar-DZ" sz="2400" b="1" dirty="0">
                <a:solidFill>
                  <a:srgbClr val="FF0000"/>
                </a:solidFill>
              </a:rPr>
              <a:t>: تطور أسعار الغاز في العالم منذ سنة 2018</a:t>
            </a:r>
            <a:endParaRPr lang="fr-CA" sz="2400" b="1" u="sng" dirty="0">
              <a:solidFill>
                <a:srgbClr val="FF0000"/>
              </a:solidFill>
            </a:endParaRPr>
          </a:p>
          <a:p>
            <a:pPr marL="0" indent="0" algn="ctr" rtl="1">
              <a:buClr>
                <a:srgbClr val="FF0000"/>
              </a:buClr>
              <a:buSzPct val="150000"/>
              <a:buNone/>
              <a:tabLst>
                <a:tab pos="812800" algn="l"/>
              </a:tabLst>
            </a:pPr>
            <a:endParaRPr lang="ar-DZ" sz="2400" b="1" dirty="0"/>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pic>
        <p:nvPicPr>
          <p:cNvPr id="8" name="Image 7" descr="undefined"/>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492896"/>
            <a:ext cx="6696744" cy="3600400"/>
          </a:xfrm>
          <a:prstGeom prst="rect">
            <a:avLst/>
          </a:prstGeom>
          <a:noFill/>
          <a:ln>
            <a:noFill/>
          </a:ln>
        </p:spPr>
      </p:pic>
    </p:spTree>
    <p:extLst>
      <p:ext uri="{BB962C8B-B14F-4D97-AF65-F5344CB8AC3E}">
        <p14:creationId xmlns:p14="http://schemas.microsoft.com/office/powerpoint/2010/main" val="126388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in)">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562074"/>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2000" b="1" u="sng" dirty="0"/>
              <a:t>الأزمات والتحولات التي يعرفها الاقتصاد العالمي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26</a:t>
            </a:fld>
            <a:endParaRPr lang="fr-CA"/>
          </a:p>
        </p:txBody>
      </p:sp>
      <p:sp>
        <p:nvSpPr>
          <p:cNvPr id="3" name="Espace réservé du contenu 2"/>
          <p:cNvSpPr>
            <a:spLocks noGrp="1"/>
          </p:cNvSpPr>
          <p:nvPr>
            <p:ph idx="1"/>
          </p:nvPr>
        </p:nvSpPr>
        <p:spPr>
          <a:xfrm>
            <a:off x="457200" y="764704"/>
            <a:ext cx="8229600" cy="5472608"/>
          </a:xfrm>
        </p:spPr>
        <p:txBody>
          <a:bodyPr>
            <a:normAutofit/>
          </a:bodyPr>
          <a:lstStyle/>
          <a:p>
            <a:pPr marL="896938" indent="-896938" algn="ctr" rtl="1">
              <a:buClr>
                <a:srgbClr val="FF0000"/>
              </a:buClr>
              <a:buSzPct val="150000"/>
              <a:buFont typeface="Calibri" panose="020F0502020204030204" pitchFamily="34" charset="0"/>
              <a:buChar char="❻"/>
              <a:tabLst>
                <a:tab pos="812800" algn="l"/>
              </a:tabLst>
            </a:pPr>
            <a:r>
              <a:rPr lang="ar-DZ" sz="2800" b="1" u="sng" dirty="0"/>
              <a:t>أزمة العقد الاجتماعي لما بعد الحرب العالمية الثانية</a:t>
            </a:r>
            <a:r>
              <a:rPr lang="ar-DZ" sz="2800" b="1" dirty="0"/>
              <a:t>:</a:t>
            </a:r>
          </a:p>
          <a:p>
            <a:pPr marL="896938" indent="-896938" algn="ctr" rtl="1">
              <a:buClr>
                <a:srgbClr val="FF0000"/>
              </a:buClr>
              <a:buSzPct val="150000"/>
              <a:buFont typeface="Calibri" panose="020F0502020204030204" pitchFamily="34" charset="0"/>
              <a:buChar char="❻"/>
              <a:tabLst>
                <a:tab pos="812800" algn="l"/>
              </a:tabLst>
            </a:pPr>
            <a:endParaRPr lang="ar-DZ" sz="2400" b="1" dirty="0"/>
          </a:p>
          <a:p>
            <a:pPr marL="0" lvl="0" indent="0" algn="just" rtl="1">
              <a:buClr>
                <a:srgbClr val="FF0000"/>
              </a:buClr>
              <a:buSzPct val="150000"/>
              <a:buNone/>
            </a:pPr>
            <a:r>
              <a:rPr lang="ar-DZ" sz="2800" b="1" dirty="0">
                <a:solidFill>
                  <a:srgbClr val="000000"/>
                </a:solidFill>
              </a:rPr>
              <a:t>سمى كذلك بالوفاق «الفوردي – الكينزي» </a:t>
            </a:r>
            <a:r>
              <a:rPr lang="ar-DZ" sz="2800" b="1" dirty="0"/>
              <a:t>وكان قائما على نظام للتوزيع يعتمد على الربط بين الارتفاع في الانتاجية ومستوى الأجور</a:t>
            </a:r>
            <a:r>
              <a:rPr lang="ar-DZ" sz="2800" b="1" dirty="0">
                <a:solidFill>
                  <a:srgbClr val="000000"/>
                </a:solidFill>
              </a:rPr>
              <a:t>. </a:t>
            </a:r>
          </a:p>
          <a:p>
            <a:pPr marL="0" lvl="0" indent="0" algn="just" rtl="1">
              <a:buClr>
                <a:srgbClr val="FF0000"/>
              </a:buClr>
              <a:buSzPct val="150000"/>
              <a:buNone/>
            </a:pPr>
            <a:endParaRPr lang="fr-CA" sz="2800" b="1" dirty="0">
              <a:solidFill>
                <a:srgbClr val="000000"/>
              </a:solidFill>
            </a:endParaRPr>
          </a:p>
          <a:p>
            <a:pPr marL="0" indent="0" algn="just" rtl="1">
              <a:buClr>
                <a:srgbClr val="FF0000"/>
              </a:buClr>
              <a:buSzPct val="150000"/>
              <a:buNone/>
            </a:pPr>
            <a:r>
              <a:rPr lang="ar-DZ" sz="2800" b="1" dirty="0">
                <a:solidFill>
                  <a:srgbClr val="000000"/>
                </a:solidFill>
              </a:rPr>
              <a:t>وهو العقد الذي يعوض ب «وفاق واشنطن»، الذي يقوم على فك الارتباط بين الانتاجية والأجر الأمر مما أدى تدريجيا إلى تراجع نصيب الأجور من الناتج الداخلي، وكذا تراجع القدرة الشرائية  الذي مس حتى الطبقات الوسطى في جميع البلدان المتطورة.</a:t>
            </a:r>
          </a:p>
          <a:p>
            <a:pPr marL="0" indent="0" algn="just" rtl="1">
              <a:buClr>
                <a:srgbClr val="FF0000"/>
              </a:buClr>
              <a:buSzPct val="150000"/>
              <a:buNone/>
            </a:pPr>
            <a:endParaRPr lang="ar-DZ" sz="2800" b="1" dirty="0">
              <a:solidFill>
                <a:srgbClr val="000000"/>
              </a:solidFill>
            </a:endParaRPr>
          </a:p>
          <a:p>
            <a:pPr algn="ctr" rtl="1">
              <a:buClr>
                <a:srgbClr val="FF0000"/>
              </a:buClr>
              <a:buSzPct val="150000"/>
              <a:buFont typeface="Wingdings" panose="05000000000000000000" pitchFamily="2" charset="2"/>
              <a:buChar char="E"/>
            </a:pPr>
            <a:r>
              <a:rPr lang="ar-DZ" sz="2800" b="1" dirty="0"/>
              <a:t>ازدياد الفقر والفوارق</a:t>
            </a:r>
            <a:endParaRPr lang="fr-CA" sz="2800" b="1" dirty="0"/>
          </a:p>
          <a:p>
            <a:pPr marL="0" indent="0" algn="ctr" rtl="1">
              <a:buClr>
                <a:srgbClr val="FF0000"/>
              </a:buClr>
              <a:buSzPct val="150000"/>
              <a:buNone/>
              <a:tabLst>
                <a:tab pos="812800" algn="l"/>
              </a:tabLst>
            </a:pPr>
            <a:endParaRPr lang="ar-DZ" sz="2400" b="1" dirty="0"/>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spTree>
    <p:extLst>
      <p:ext uri="{BB962C8B-B14F-4D97-AF65-F5344CB8AC3E}">
        <p14:creationId xmlns:p14="http://schemas.microsoft.com/office/powerpoint/2010/main" val="288734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27</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0" indent="0" algn="just" rtl="1">
              <a:buClr>
                <a:srgbClr val="FF0000"/>
              </a:buClr>
              <a:buSzPct val="150000"/>
              <a:buNone/>
              <a:tabLst>
                <a:tab pos="812800" algn="l"/>
              </a:tabLst>
            </a:pPr>
            <a:r>
              <a:rPr lang="ar-DZ" sz="2400" b="1" dirty="0">
                <a:latin typeface="Simplified Arabic" panose="02020603050405020304" pitchFamily="18" charset="-78"/>
                <a:cs typeface="Simplified Arabic" panose="02020603050405020304" pitchFamily="18" charset="-78"/>
              </a:rPr>
              <a:t>تزايد اللامساواة في العالم حسب تقرير منظمة الأمم المتحدة للتجارة والتنمية (</a:t>
            </a:r>
            <a:r>
              <a:rPr lang="fr-FR" sz="2400" b="1" dirty="0">
                <a:latin typeface="Simplified Arabic" panose="02020603050405020304" pitchFamily="18" charset="-78"/>
                <a:cs typeface="Simplified Arabic" panose="02020603050405020304" pitchFamily="18" charset="-78"/>
              </a:rPr>
              <a:t>CNUCED</a:t>
            </a:r>
            <a:r>
              <a:rPr lang="ar-DZ" sz="2400" b="1" dirty="0">
                <a:latin typeface="Simplified Arabic" panose="02020603050405020304" pitchFamily="18" charset="-78"/>
                <a:cs typeface="Simplified Arabic" panose="02020603050405020304" pitchFamily="18" charset="-78"/>
              </a:rPr>
              <a:t>) سنة 2024:</a:t>
            </a:r>
          </a:p>
          <a:p>
            <a:pPr marL="0" indent="0" algn="just" rtl="1">
              <a:buClr>
                <a:srgbClr val="FF0000"/>
              </a:buClr>
              <a:buSzPct val="150000"/>
              <a:buNone/>
              <a:tabLst>
                <a:tab pos="812800" algn="l"/>
              </a:tabLst>
            </a:pPr>
            <a:endParaRPr lang="ar-DZ" sz="2400" b="1" dirty="0">
              <a:solidFill>
                <a:srgbClr val="000000"/>
              </a:solidFill>
            </a:endParaRPr>
          </a:p>
          <a:p>
            <a:pPr marL="0" indent="0" algn="ctr" rtl="1">
              <a:buClr>
                <a:srgbClr val="FF0000"/>
              </a:buClr>
              <a:buSzPct val="150000"/>
              <a:buNone/>
              <a:tabLst>
                <a:tab pos="812800" algn="l"/>
              </a:tabLst>
            </a:pPr>
            <a:endParaRPr lang="ar-DZ" sz="2400" b="1" dirty="0"/>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graphicFrame>
        <p:nvGraphicFramePr>
          <p:cNvPr id="7" name="Espace réservé du contenu 3"/>
          <p:cNvGraphicFramePr>
            <a:graphicFrameLocks/>
          </p:cNvGraphicFramePr>
          <p:nvPr>
            <p:extLst>
              <p:ext uri="{D42A27DB-BD31-4B8C-83A1-F6EECF244321}">
                <p14:modId xmlns:p14="http://schemas.microsoft.com/office/powerpoint/2010/main" val="4287636931"/>
              </p:ext>
            </p:extLst>
          </p:nvPr>
        </p:nvGraphicFramePr>
        <p:xfrm>
          <a:off x="539552" y="1658188"/>
          <a:ext cx="8136904" cy="4470780"/>
        </p:xfrm>
        <a:graphic>
          <a:graphicData uri="http://schemas.openxmlformats.org/drawingml/2006/table">
            <a:tbl>
              <a:tblPr firstRow="1" bandRow="1">
                <a:tableStyleId>{5DA37D80-6434-44D0-A028-1B22A696006F}</a:tableStyleId>
              </a:tblPr>
              <a:tblGrid>
                <a:gridCol w="8136904">
                  <a:extLst>
                    <a:ext uri="{9D8B030D-6E8A-4147-A177-3AD203B41FA5}">
                      <a16:colId xmlns:a16="http://schemas.microsoft.com/office/drawing/2014/main" val="20000"/>
                    </a:ext>
                  </a:extLst>
                </a:gridCol>
              </a:tblGrid>
              <a:tr h="500475">
                <a:tc>
                  <a:txBody>
                    <a:bodyPr/>
                    <a:lstStyle/>
                    <a:p>
                      <a:pPr marL="342900" indent="-342900" algn="just" rtl="1">
                        <a:buClr>
                          <a:srgbClr val="FF0000"/>
                        </a:buClr>
                        <a:buFont typeface="Wingdings" panose="05000000000000000000" pitchFamily="2" charset="2"/>
                        <a:buChar char="ü"/>
                      </a:pPr>
                      <a:r>
                        <a:rPr lang="ar-DZ" sz="2400" b="1" dirty="0">
                          <a:solidFill>
                            <a:srgbClr val="000000"/>
                          </a:solidFill>
                        </a:rPr>
                        <a:t>ارتفعت ثروة 5 اشخاص الأكثر ثراء في العالم ب 114</a:t>
                      </a:r>
                      <a:r>
                        <a:rPr lang="fr-FR" sz="2400" b="1" dirty="0">
                          <a:solidFill>
                            <a:srgbClr val="000000"/>
                          </a:solidFill>
                        </a:rPr>
                        <a:t>%</a:t>
                      </a:r>
                      <a:r>
                        <a:rPr lang="ar-DZ" sz="2400" b="1" dirty="0">
                          <a:solidFill>
                            <a:srgbClr val="000000"/>
                          </a:solidFill>
                        </a:rPr>
                        <a:t> منذ سنة 2020</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0"/>
                  </a:ext>
                </a:extLst>
              </a:tr>
              <a:tr h="500475">
                <a:tc>
                  <a:txBody>
                    <a:bodyPr/>
                    <a:lstStyle/>
                    <a:p>
                      <a:pPr marL="342900" indent="-342900" algn="just" rtl="1">
                        <a:buClr>
                          <a:srgbClr val="FF0000"/>
                        </a:buClr>
                        <a:buFont typeface="Wingdings" panose="05000000000000000000" pitchFamily="2" charset="2"/>
                        <a:buChar char="ü"/>
                      </a:pPr>
                      <a:r>
                        <a:rPr lang="ar-DZ" sz="2400" b="1" dirty="0">
                          <a:solidFill>
                            <a:srgbClr val="000000"/>
                          </a:solidFill>
                        </a:rPr>
                        <a:t>زادت ثروة المليارديرات في العالم ب 3300 مليار دولار منذ سنة 2020</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1"/>
                  </a:ext>
                </a:extLst>
              </a:tr>
              <a:tr h="500475">
                <a:tc>
                  <a:txBody>
                    <a:bodyPr/>
                    <a:lstStyle/>
                    <a:p>
                      <a:pPr marL="342900" indent="-342900" algn="just" rtl="1">
                        <a:buClr>
                          <a:srgbClr val="FF0000"/>
                        </a:buClr>
                        <a:buFont typeface="Wingdings" panose="05000000000000000000" pitchFamily="2" charset="2"/>
                        <a:buChar char="ü"/>
                      </a:pPr>
                      <a:r>
                        <a:rPr lang="ar-DZ" sz="2400" b="1" dirty="0">
                          <a:solidFill>
                            <a:srgbClr val="000000"/>
                          </a:solidFill>
                        </a:rPr>
                        <a:t>1</a:t>
                      </a:r>
                      <a:r>
                        <a:rPr lang="fr-FR" sz="2400" b="1" dirty="0">
                          <a:solidFill>
                            <a:srgbClr val="000000"/>
                          </a:solidFill>
                        </a:rPr>
                        <a:t>%</a:t>
                      </a:r>
                      <a:r>
                        <a:rPr lang="ar-DZ" sz="2400" b="1" dirty="0">
                          <a:solidFill>
                            <a:srgbClr val="000000"/>
                          </a:solidFill>
                        </a:rPr>
                        <a:t> من أثرياء</a:t>
                      </a:r>
                      <a:r>
                        <a:rPr lang="ar-DZ" sz="2400" b="1" baseline="0" dirty="0">
                          <a:solidFill>
                            <a:srgbClr val="000000"/>
                          </a:solidFill>
                        </a:rPr>
                        <a:t> العالم يملكون 48</a:t>
                      </a:r>
                      <a:r>
                        <a:rPr lang="fr-FR" sz="2400" b="1" dirty="0">
                          <a:solidFill>
                            <a:srgbClr val="000000"/>
                          </a:solidFill>
                        </a:rPr>
                        <a:t>%</a:t>
                      </a:r>
                      <a:r>
                        <a:rPr lang="ar-DZ" sz="2400" b="1" dirty="0">
                          <a:solidFill>
                            <a:srgbClr val="000000"/>
                          </a:solidFill>
                        </a:rPr>
                        <a:t> من الأصول المالية العالمية</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2"/>
                  </a:ext>
                </a:extLst>
              </a:tr>
              <a:tr h="808753">
                <a:tc>
                  <a:txBody>
                    <a:bodyPr/>
                    <a:lstStyle/>
                    <a:p>
                      <a:pPr marL="457200" indent="-457200" algn="just" rtl="1">
                        <a:buClr>
                          <a:srgbClr val="FF0000"/>
                        </a:buClr>
                        <a:buFont typeface="Wingdings" panose="05000000000000000000" pitchFamily="2" charset="2"/>
                        <a:buChar char="ü"/>
                      </a:pPr>
                      <a:r>
                        <a:rPr lang="ar-DZ" sz="2400" b="1" dirty="0">
                          <a:solidFill>
                            <a:srgbClr val="000000"/>
                          </a:solidFill>
                        </a:rPr>
                        <a:t>بلدان الشمال الغنية تستحوذ على 69</a:t>
                      </a:r>
                      <a:r>
                        <a:rPr lang="fr-FR" sz="2400" b="1" dirty="0">
                          <a:solidFill>
                            <a:srgbClr val="000000"/>
                          </a:solidFill>
                        </a:rPr>
                        <a:t>%</a:t>
                      </a:r>
                      <a:r>
                        <a:rPr lang="ar-DZ" sz="2400" b="1" dirty="0">
                          <a:solidFill>
                            <a:srgbClr val="000000"/>
                          </a:solidFill>
                        </a:rPr>
                        <a:t> من ثروات العالم، وتستقبل 74</a:t>
                      </a:r>
                      <a:r>
                        <a:rPr lang="fr-FR" sz="2400" b="1" dirty="0">
                          <a:solidFill>
                            <a:srgbClr val="000000"/>
                          </a:solidFill>
                        </a:rPr>
                        <a:t>%</a:t>
                      </a:r>
                      <a:r>
                        <a:rPr lang="ar-DZ" sz="2400" b="1" dirty="0">
                          <a:solidFill>
                            <a:srgbClr val="000000"/>
                          </a:solidFill>
                        </a:rPr>
                        <a:t> من ثروة المليارديرات بالرغم من أنها تضم 21</a:t>
                      </a:r>
                      <a:r>
                        <a:rPr lang="fr-FR" sz="2400" b="1" dirty="0">
                          <a:solidFill>
                            <a:srgbClr val="000000"/>
                          </a:solidFill>
                        </a:rPr>
                        <a:t>%</a:t>
                      </a:r>
                      <a:r>
                        <a:rPr lang="ar-DZ" sz="2400" b="1" dirty="0">
                          <a:solidFill>
                            <a:srgbClr val="000000"/>
                          </a:solidFill>
                        </a:rPr>
                        <a:t> من سكان العالم</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3"/>
                  </a:ext>
                </a:extLst>
              </a:tr>
              <a:tr h="500475">
                <a:tc>
                  <a:txBody>
                    <a:bodyPr/>
                    <a:lstStyle/>
                    <a:p>
                      <a:pPr marL="342900" indent="-342900" algn="just" rtl="1">
                        <a:buClr>
                          <a:srgbClr val="FF0000"/>
                        </a:buClr>
                        <a:buFont typeface="Wingdings" panose="05000000000000000000" pitchFamily="2" charset="2"/>
                        <a:buChar char="ü"/>
                      </a:pPr>
                      <a:r>
                        <a:rPr lang="ar-DZ" sz="2400" b="1" dirty="0">
                          <a:solidFill>
                            <a:srgbClr val="000000"/>
                          </a:solidFill>
                        </a:rPr>
                        <a:t>بالوتيرة الحالية، يتطلب أكثر من قرنين للقضاء على الفقر</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4"/>
                  </a:ext>
                </a:extLst>
              </a:tr>
              <a:tr h="808753">
                <a:tc>
                  <a:txBody>
                    <a:bodyPr/>
                    <a:lstStyle/>
                    <a:p>
                      <a:pPr marL="342900" indent="-342900" algn="just" rtl="1">
                        <a:buClr>
                          <a:srgbClr val="FF0000"/>
                        </a:buClr>
                        <a:buFont typeface="Wingdings" panose="05000000000000000000" pitchFamily="2" charset="2"/>
                        <a:buChar char="ü"/>
                      </a:pPr>
                      <a:r>
                        <a:rPr lang="ar-DZ" sz="2400" b="1" dirty="0">
                          <a:solidFill>
                            <a:srgbClr val="000000"/>
                          </a:solidFill>
                        </a:rPr>
                        <a:t>حققت 148 شركة سنة 2023، أكثر من 1800 مليار دولار،</a:t>
                      </a:r>
                      <a:r>
                        <a:rPr lang="ar-DZ" sz="2400" b="1" baseline="0" dirty="0">
                          <a:solidFill>
                            <a:srgbClr val="000000"/>
                          </a:solidFill>
                        </a:rPr>
                        <a:t> أي بزيادة  52</a:t>
                      </a:r>
                      <a:r>
                        <a:rPr lang="fr-FR" sz="2400" b="1" dirty="0">
                          <a:solidFill>
                            <a:srgbClr val="000000"/>
                          </a:solidFill>
                        </a:rPr>
                        <a:t>%</a:t>
                      </a:r>
                      <a:r>
                        <a:rPr lang="ar-DZ" sz="2400" b="1" dirty="0">
                          <a:solidFill>
                            <a:srgbClr val="000000"/>
                          </a:solidFill>
                        </a:rPr>
                        <a:t> من متوسط 3 سنوات السابقة</a:t>
                      </a:r>
                      <a:endParaRPr lang="ar-DZ"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5"/>
                  </a:ext>
                </a:extLst>
              </a:tr>
              <a:tr h="808753">
                <a:tc>
                  <a:txBody>
                    <a:bodyPr/>
                    <a:lstStyle/>
                    <a:p>
                      <a:pPr marL="342900" indent="-342900" algn="r" rtl="1">
                        <a:buClr>
                          <a:srgbClr val="FF0000"/>
                        </a:buClr>
                        <a:buFont typeface="Wingdings" panose="05000000000000000000" pitchFamily="2" charset="2"/>
                        <a:buChar char="ü"/>
                      </a:pPr>
                      <a:r>
                        <a:rPr lang="ar-DZ" sz="2400" b="1" dirty="0">
                          <a:solidFill>
                            <a:srgbClr val="000000"/>
                          </a:solidFill>
                        </a:rPr>
                        <a:t>حوالي ثلث سكان العالم، أي 2.6 مليار شخص، غير متصلين بالإنترنت في عام 2023.</a:t>
                      </a:r>
                      <a:endParaRPr lang="fr-CA" sz="2400" b="1" dirty="0">
                        <a:solidFill>
                          <a:srgbClr val="000000"/>
                        </a:solidFill>
                        <a:latin typeface="Simplified Arabic" panose="02020603050405020304" pitchFamily="18" charset="-78"/>
                        <a:cs typeface="Simplified Arabic" panose="02020603050405020304" pitchFamily="18" charset="-78"/>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5543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80">
                                          <p:stCondLst>
                                            <p:cond delay="0"/>
                                          </p:stCondLst>
                                        </p:cTn>
                                        <p:tgtEl>
                                          <p:spTgt spid="7"/>
                                        </p:tgtEl>
                                      </p:cBhvr>
                                    </p:animEffect>
                                    <p:anim calcmode="lin" valueType="num">
                                      <p:cBhvr>
                                        <p:cTn id="1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3" dur="26">
                                          <p:stCondLst>
                                            <p:cond delay="650"/>
                                          </p:stCondLst>
                                        </p:cTn>
                                        <p:tgtEl>
                                          <p:spTgt spid="7"/>
                                        </p:tgtEl>
                                      </p:cBhvr>
                                      <p:to x="100000" y="60000"/>
                                    </p:animScale>
                                    <p:animScale>
                                      <p:cBhvr>
                                        <p:cTn id="24" dur="166" decel="50000">
                                          <p:stCondLst>
                                            <p:cond delay="676"/>
                                          </p:stCondLst>
                                        </p:cTn>
                                        <p:tgtEl>
                                          <p:spTgt spid="7"/>
                                        </p:tgtEl>
                                      </p:cBhvr>
                                      <p:to x="100000" y="100000"/>
                                    </p:animScale>
                                    <p:animScale>
                                      <p:cBhvr>
                                        <p:cTn id="25" dur="26">
                                          <p:stCondLst>
                                            <p:cond delay="1312"/>
                                          </p:stCondLst>
                                        </p:cTn>
                                        <p:tgtEl>
                                          <p:spTgt spid="7"/>
                                        </p:tgtEl>
                                      </p:cBhvr>
                                      <p:to x="100000" y="80000"/>
                                    </p:animScale>
                                    <p:animScale>
                                      <p:cBhvr>
                                        <p:cTn id="26" dur="166" decel="50000">
                                          <p:stCondLst>
                                            <p:cond delay="1338"/>
                                          </p:stCondLst>
                                        </p:cTn>
                                        <p:tgtEl>
                                          <p:spTgt spid="7"/>
                                        </p:tgtEl>
                                      </p:cBhvr>
                                      <p:to x="100000" y="100000"/>
                                    </p:animScale>
                                    <p:animScale>
                                      <p:cBhvr>
                                        <p:cTn id="27" dur="26">
                                          <p:stCondLst>
                                            <p:cond delay="1642"/>
                                          </p:stCondLst>
                                        </p:cTn>
                                        <p:tgtEl>
                                          <p:spTgt spid="7"/>
                                        </p:tgtEl>
                                      </p:cBhvr>
                                      <p:to x="100000" y="90000"/>
                                    </p:animScale>
                                    <p:animScale>
                                      <p:cBhvr>
                                        <p:cTn id="28" dur="166" decel="50000">
                                          <p:stCondLst>
                                            <p:cond delay="1668"/>
                                          </p:stCondLst>
                                        </p:cTn>
                                        <p:tgtEl>
                                          <p:spTgt spid="7"/>
                                        </p:tgtEl>
                                      </p:cBhvr>
                                      <p:to x="100000" y="100000"/>
                                    </p:animScale>
                                    <p:animScale>
                                      <p:cBhvr>
                                        <p:cTn id="29" dur="26">
                                          <p:stCondLst>
                                            <p:cond delay="1808"/>
                                          </p:stCondLst>
                                        </p:cTn>
                                        <p:tgtEl>
                                          <p:spTgt spid="7"/>
                                        </p:tgtEl>
                                      </p:cBhvr>
                                      <p:to x="100000" y="95000"/>
                                    </p:animScale>
                                    <p:animScale>
                                      <p:cBhvr>
                                        <p:cTn id="3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28</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812800" indent="-812800" algn="ctr" rtl="1">
              <a:buClr>
                <a:srgbClr val="FF0000"/>
              </a:buClr>
              <a:buSzPct val="150000"/>
              <a:buFont typeface="Calibri" panose="020F0502020204030204" pitchFamily="34" charset="0"/>
              <a:buChar char="❼"/>
              <a:tabLst>
                <a:tab pos="812800" algn="l"/>
              </a:tabLst>
            </a:pPr>
            <a:r>
              <a:rPr lang="ar-DZ" sz="2400" b="1" u="sng" dirty="0"/>
              <a:t>الأزمة البيئية والتغيرات المناخية</a:t>
            </a:r>
          </a:p>
          <a:p>
            <a:pPr marL="0" indent="0" algn="ctr" rtl="1">
              <a:buClr>
                <a:srgbClr val="FF0000"/>
              </a:buClr>
              <a:buSzPct val="150000"/>
              <a:buNone/>
              <a:tabLst>
                <a:tab pos="812800" algn="l"/>
              </a:tabLst>
            </a:pPr>
            <a:endParaRPr lang="ar-DZ" sz="800" b="1" dirty="0">
              <a:solidFill>
                <a:srgbClr val="000000"/>
              </a:solidFill>
            </a:endParaRPr>
          </a:p>
          <a:p>
            <a:pPr marL="0" indent="0" algn="ctr" rtl="1">
              <a:buClr>
                <a:srgbClr val="FF0000"/>
              </a:buClr>
              <a:buSzPct val="150000"/>
              <a:buNone/>
              <a:tabLst>
                <a:tab pos="812800" algn="l"/>
              </a:tabLst>
            </a:pPr>
            <a:r>
              <a:rPr lang="ar-DZ" sz="2400" b="1" dirty="0">
                <a:solidFill>
                  <a:srgbClr val="000000"/>
                </a:solidFill>
                <a:latin typeface="Simplified Arabic" panose="02020603050405020304" pitchFamily="18" charset="-78"/>
                <a:cs typeface="Simplified Arabic" panose="02020603050405020304" pitchFamily="18" charset="-78"/>
              </a:rPr>
              <a:t>التغيرات المناخية وآثارها على العمال حسب منظمة العمل الدولية سنة 2024</a:t>
            </a:r>
            <a:br>
              <a:rPr lang="fr-CA" sz="2400" b="1" dirty="0">
                <a:solidFill>
                  <a:srgbClr val="000000"/>
                </a:solidFill>
                <a:latin typeface="Simplified Arabic" panose="02020603050405020304" pitchFamily="18" charset="-78"/>
                <a:cs typeface="Simplified Arabic" panose="02020603050405020304" pitchFamily="18" charset="-78"/>
              </a:rPr>
            </a:br>
            <a:endParaRPr lang="ar-DZ" sz="2400" b="1" dirty="0">
              <a:solidFill>
                <a:srgbClr val="000000"/>
              </a:solidFill>
            </a:endParaRPr>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0"/>
            <a:ext cx="8568952"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49227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 calcmode="lin" valueType="num">
                                      <p:cBhvr>
                                        <p:cTn id="22" dur="1250" fill="hold"/>
                                        <p:tgtEl>
                                          <p:spTgt spid="2050"/>
                                        </p:tgtEl>
                                        <p:attrNameLst>
                                          <p:attrName>ppt_w</p:attrName>
                                        </p:attrNameLst>
                                      </p:cBhvr>
                                      <p:tavLst>
                                        <p:tav tm="0">
                                          <p:val>
                                            <p:fltVal val="0"/>
                                          </p:val>
                                        </p:tav>
                                        <p:tav tm="100000">
                                          <p:val>
                                            <p:strVal val="#ppt_w"/>
                                          </p:val>
                                        </p:tav>
                                      </p:tavLst>
                                    </p:anim>
                                    <p:anim calcmode="lin" valueType="num">
                                      <p:cBhvr>
                                        <p:cTn id="23" dur="1250" fill="hold"/>
                                        <p:tgtEl>
                                          <p:spTgt spid="2050"/>
                                        </p:tgtEl>
                                        <p:attrNameLst>
                                          <p:attrName>ppt_h</p:attrName>
                                        </p:attrNameLst>
                                      </p:cBhvr>
                                      <p:tavLst>
                                        <p:tav tm="0">
                                          <p:val>
                                            <p:fltVal val="0"/>
                                          </p:val>
                                        </p:tav>
                                        <p:tav tm="100000">
                                          <p:val>
                                            <p:strVal val="#ppt_h"/>
                                          </p:val>
                                        </p:tav>
                                      </p:tavLst>
                                    </p:anim>
                                    <p:animEffect transition="in" filter="fade">
                                      <p:cBhvr>
                                        <p:cTn id="24" dur="125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29</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982663" indent="-982663" algn="ctr" rtl="1">
              <a:buClr>
                <a:srgbClr val="FF0000"/>
              </a:buClr>
              <a:buSzPct val="150000"/>
              <a:buFont typeface="Calibri" panose="020F0502020204030204" pitchFamily="34" charset="0"/>
              <a:buChar char="❽"/>
              <a:tabLst>
                <a:tab pos="812800" algn="l"/>
              </a:tabLst>
            </a:pPr>
            <a:r>
              <a:rPr lang="ar-DZ" sz="2400" b="1" u="sng" dirty="0"/>
              <a:t>أزمة النموذج الاقتصادي وأزمة الفكر الاقتصادي</a:t>
            </a:r>
            <a:r>
              <a:rPr lang="ar-DZ" sz="2400" dirty="0"/>
              <a:t>:</a:t>
            </a:r>
          </a:p>
          <a:p>
            <a:pPr marL="0" indent="0" algn="ctr" rtl="1">
              <a:buClr>
                <a:srgbClr val="FF0000"/>
              </a:buClr>
              <a:buSzPct val="150000"/>
              <a:buNone/>
              <a:tabLst>
                <a:tab pos="812800" algn="l"/>
              </a:tabLst>
            </a:pPr>
            <a:endParaRPr lang="ar-DZ" sz="2400" b="1" dirty="0"/>
          </a:p>
          <a:p>
            <a:pPr marL="0" indent="0" algn="just" rtl="1">
              <a:buClr>
                <a:srgbClr val="FF0000"/>
              </a:buClr>
              <a:buSzPct val="150000"/>
              <a:buNone/>
            </a:pPr>
            <a:r>
              <a:rPr lang="ar-DZ" sz="2400" b="1" dirty="0">
                <a:solidFill>
                  <a:srgbClr val="000000"/>
                </a:solidFill>
              </a:rPr>
              <a:t>جل الدراسات الاقتصادية الحالية تتحدث عن </a:t>
            </a:r>
            <a:r>
              <a:rPr lang="ar-DZ" sz="2400" b="1" u="sng" dirty="0"/>
              <a:t>أزمة النموذج الاقتصادي والاجتماعي</a:t>
            </a:r>
            <a:r>
              <a:rPr lang="ar-DZ" sz="2400" b="1" dirty="0"/>
              <a:t> </a:t>
            </a:r>
            <a:r>
              <a:rPr lang="ar-DZ" sz="2400" b="1" dirty="0">
                <a:solidFill>
                  <a:srgbClr val="000000"/>
                </a:solidFill>
              </a:rPr>
              <a:t>الذي اعتمد منذ 1980، وغياب نموذج بديل وهو ما يعكس </a:t>
            </a:r>
            <a:r>
              <a:rPr lang="ar-DZ" sz="2400" b="1" u="sng" dirty="0"/>
              <a:t>أزمة للفكر الاقتصادي</a:t>
            </a:r>
            <a:r>
              <a:rPr lang="ar-DZ" sz="2400" b="1" dirty="0">
                <a:solidFill>
                  <a:srgbClr val="000000"/>
                </a:solidFill>
              </a:rPr>
              <a:t>.</a:t>
            </a:r>
          </a:p>
          <a:p>
            <a:pPr marL="0" indent="0" algn="ctr" rtl="1">
              <a:buClr>
                <a:srgbClr val="FF0000"/>
              </a:buClr>
              <a:buSzPct val="150000"/>
              <a:buNone/>
            </a:pPr>
            <a:r>
              <a:rPr lang="ar-DZ" sz="1400" b="1" dirty="0"/>
              <a:t> </a:t>
            </a:r>
          </a:p>
          <a:p>
            <a:pPr marL="0" indent="0" algn="ctr" rtl="1">
              <a:buClr>
                <a:srgbClr val="FF0000"/>
              </a:buClr>
              <a:buSzPct val="150000"/>
              <a:buNone/>
            </a:pPr>
            <a:r>
              <a:rPr lang="ar-DZ" sz="2400" b="1" dirty="0">
                <a:solidFill>
                  <a:srgbClr val="FF0000"/>
                </a:solidFill>
              </a:rPr>
              <a:t>كيف تظهر هذه الأزمة؟ </a:t>
            </a:r>
          </a:p>
          <a:p>
            <a:pPr marL="0" indent="0" algn="just" rtl="1">
              <a:buClr>
                <a:srgbClr val="FF0000"/>
              </a:buClr>
              <a:buSzPct val="150000"/>
              <a:buNone/>
            </a:pPr>
            <a:endParaRPr lang="ar-DZ" sz="1600" b="1" dirty="0">
              <a:solidFill>
                <a:srgbClr val="FF0000"/>
              </a:solidFill>
            </a:endParaRPr>
          </a:p>
          <a:p>
            <a:pPr marL="538163" indent="-538163" algn="just" rtl="1">
              <a:buClr>
                <a:srgbClr val="FF0000"/>
              </a:buClr>
              <a:buSzPct val="150000"/>
              <a:buFont typeface="Wingdings" panose="05000000000000000000" pitchFamily="2" charset="2"/>
              <a:buChar char="E"/>
            </a:pPr>
            <a:r>
              <a:rPr lang="ar-DZ" sz="2400" b="1" u="sng" dirty="0"/>
              <a:t>من ناحية موضوع علم الاقتصاد وعلاقته ب</a:t>
            </a:r>
            <a:r>
              <a:rPr lang="ar-DZ" sz="2400" b="1" dirty="0"/>
              <a:t>:</a:t>
            </a:r>
          </a:p>
          <a:p>
            <a:pPr marL="0" indent="0" algn="just" rtl="1">
              <a:buClr>
                <a:srgbClr val="FF0000"/>
              </a:buClr>
              <a:buSzPct val="150000"/>
              <a:buNone/>
            </a:pPr>
            <a:endParaRPr lang="ar-DZ" sz="1600" b="1" dirty="0"/>
          </a:p>
          <a:p>
            <a:pPr marL="985838" indent="-447675" algn="just" rtl="1">
              <a:buClr>
                <a:srgbClr val="FF0000"/>
              </a:buClr>
              <a:buSzPct val="150000"/>
              <a:buFont typeface="Wingdings" panose="05000000000000000000" pitchFamily="2" charset="2"/>
              <a:buChar char="§"/>
            </a:pPr>
            <a:r>
              <a:rPr lang="ar-DZ" sz="2400" b="1" dirty="0">
                <a:solidFill>
                  <a:srgbClr val="000000"/>
                </a:solidFill>
              </a:rPr>
              <a:t>الأخلاق : سلعنة كل ثمار العمل البشري والتراث الانساني،</a:t>
            </a:r>
          </a:p>
          <a:p>
            <a:pPr marL="985838" indent="-447675" algn="just" rtl="1">
              <a:buClr>
                <a:srgbClr val="FF0000"/>
              </a:buClr>
              <a:buSzPct val="150000"/>
              <a:buFont typeface="Wingdings" panose="05000000000000000000" pitchFamily="2" charset="2"/>
              <a:buChar char="§"/>
            </a:pPr>
            <a:r>
              <a:rPr lang="ar-DZ" sz="2400" b="1" dirty="0">
                <a:solidFill>
                  <a:srgbClr val="000000"/>
                </a:solidFill>
              </a:rPr>
              <a:t>المجتمع: تجاهل الانصاف في التوزيع ودور الطلب</a:t>
            </a:r>
          </a:p>
          <a:p>
            <a:pPr marL="985838" indent="-447675" algn="just" rtl="1">
              <a:buClr>
                <a:srgbClr val="FF0000"/>
              </a:buClr>
              <a:buSzPct val="150000"/>
              <a:buFont typeface="Wingdings" panose="05000000000000000000" pitchFamily="2" charset="2"/>
              <a:buChar char="§"/>
            </a:pPr>
            <a:r>
              <a:rPr lang="ar-DZ" sz="2400" b="1" dirty="0">
                <a:solidFill>
                  <a:srgbClr val="000000"/>
                </a:solidFill>
              </a:rPr>
              <a:t>الطبيعة:  الاعتماد على </a:t>
            </a:r>
            <a:r>
              <a:rPr lang="ar-DZ" sz="2400" dirty="0"/>
              <a:t>الإنتاجية</a:t>
            </a:r>
            <a:r>
              <a:rPr lang="ar-DZ" sz="2400" b="1" dirty="0">
                <a:solidFill>
                  <a:srgbClr val="000000"/>
                </a:solidFill>
              </a:rPr>
              <a:t> والربح</a:t>
            </a:r>
            <a:r>
              <a:rPr lang="fr-FR" sz="2400" b="1" dirty="0">
                <a:solidFill>
                  <a:srgbClr val="000000"/>
                </a:solidFill>
              </a:rPr>
              <a:t> </a:t>
            </a:r>
            <a:r>
              <a:rPr lang="ar-DZ" sz="2400" b="1" dirty="0">
                <a:solidFill>
                  <a:srgbClr val="000000"/>
                </a:solidFill>
              </a:rPr>
              <a:t> (نمو ضد الطبيعة وليس معها)</a:t>
            </a:r>
          </a:p>
          <a:p>
            <a:pPr marL="985838" indent="-447675" algn="just" rtl="1">
              <a:buClr>
                <a:srgbClr val="FF0000"/>
              </a:buClr>
              <a:buSzPct val="150000"/>
              <a:buFont typeface="Wingdings" panose="05000000000000000000" pitchFamily="2" charset="2"/>
              <a:buChar char="§"/>
            </a:pPr>
            <a:r>
              <a:rPr lang="ar-DZ" sz="2400" b="1" dirty="0">
                <a:solidFill>
                  <a:srgbClr val="000000"/>
                </a:solidFill>
              </a:rPr>
              <a:t>الحق في التنمية: نموذج التبادل الحر؟</a:t>
            </a:r>
            <a:endParaRPr lang="fr-CA" sz="2400" b="1" dirty="0">
              <a:solidFill>
                <a:srgbClr val="000000"/>
              </a:solidFill>
            </a:endParaRPr>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spTree>
    <p:extLst>
      <p:ext uri="{BB962C8B-B14F-4D97-AF65-F5344CB8AC3E}">
        <p14:creationId xmlns:p14="http://schemas.microsoft.com/office/powerpoint/2010/main" val="404346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wipe(down)">
                                      <p:cBhvr>
                                        <p:cTn id="28" dur="580">
                                          <p:stCondLst>
                                            <p:cond delay="0"/>
                                          </p:stCondLst>
                                        </p:cTn>
                                        <p:tgtEl>
                                          <p:spTgt spid="3">
                                            <p:txEl>
                                              <p:pRg st="6" end="6"/>
                                            </p:txEl>
                                          </p:spTgt>
                                        </p:tgtEl>
                                      </p:cBhvr>
                                    </p:animEffect>
                                    <p:anim calcmode="lin" valueType="num">
                                      <p:cBhvr>
                                        <p:cTn id="29"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6" end="6"/>
                                            </p:txEl>
                                          </p:spTgt>
                                        </p:tgtEl>
                                      </p:cBhvr>
                                      <p:to x="100000" y="60000"/>
                                    </p:animScale>
                                    <p:animScale>
                                      <p:cBhvr>
                                        <p:cTn id="35" dur="166" decel="50000">
                                          <p:stCondLst>
                                            <p:cond delay="676"/>
                                          </p:stCondLst>
                                        </p:cTn>
                                        <p:tgtEl>
                                          <p:spTgt spid="3">
                                            <p:txEl>
                                              <p:pRg st="6" end="6"/>
                                            </p:txEl>
                                          </p:spTgt>
                                        </p:tgtEl>
                                      </p:cBhvr>
                                      <p:to x="100000" y="100000"/>
                                    </p:animScale>
                                    <p:animScale>
                                      <p:cBhvr>
                                        <p:cTn id="36" dur="26">
                                          <p:stCondLst>
                                            <p:cond delay="1312"/>
                                          </p:stCondLst>
                                        </p:cTn>
                                        <p:tgtEl>
                                          <p:spTgt spid="3">
                                            <p:txEl>
                                              <p:pRg st="6" end="6"/>
                                            </p:txEl>
                                          </p:spTgt>
                                        </p:tgtEl>
                                      </p:cBhvr>
                                      <p:to x="100000" y="80000"/>
                                    </p:animScale>
                                    <p:animScale>
                                      <p:cBhvr>
                                        <p:cTn id="37" dur="166" decel="50000">
                                          <p:stCondLst>
                                            <p:cond delay="1338"/>
                                          </p:stCondLst>
                                        </p:cTn>
                                        <p:tgtEl>
                                          <p:spTgt spid="3">
                                            <p:txEl>
                                              <p:pRg st="6" end="6"/>
                                            </p:txEl>
                                          </p:spTgt>
                                        </p:tgtEl>
                                      </p:cBhvr>
                                      <p:to x="100000" y="100000"/>
                                    </p:animScale>
                                    <p:animScale>
                                      <p:cBhvr>
                                        <p:cTn id="38" dur="26">
                                          <p:stCondLst>
                                            <p:cond delay="1642"/>
                                          </p:stCondLst>
                                        </p:cTn>
                                        <p:tgtEl>
                                          <p:spTgt spid="3">
                                            <p:txEl>
                                              <p:pRg st="6" end="6"/>
                                            </p:txEl>
                                          </p:spTgt>
                                        </p:tgtEl>
                                      </p:cBhvr>
                                      <p:to x="100000" y="90000"/>
                                    </p:animScale>
                                    <p:animScale>
                                      <p:cBhvr>
                                        <p:cTn id="39" dur="166" decel="50000">
                                          <p:stCondLst>
                                            <p:cond delay="1668"/>
                                          </p:stCondLst>
                                        </p:cTn>
                                        <p:tgtEl>
                                          <p:spTgt spid="3">
                                            <p:txEl>
                                              <p:pRg st="6" end="6"/>
                                            </p:txEl>
                                          </p:spTgt>
                                        </p:tgtEl>
                                      </p:cBhvr>
                                      <p:to x="100000" y="100000"/>
                                    </p:animScale>
                                    <p:animScale>
                                      <p:cBhvr>
                                        <p:cTn id="40" dur="26">
                                          <p:stCondLst>
                                            <p:cond delay="1808"/>
                                          </p:stCondLst>
                                        </p:cTn>
                                        <p:tgtEl>
                                          <p:spTgt spid="3">
                                            <p:txEl>
                                              <p:pRg st="6" end="6"/>
                                            </p:txEl>
                                          </p:spTgt>
                                        </p:tgtEl>
                                      </p:cBhvr>
                                      <p:to x="100000" y="95000"/>
                                    </p:animScale>
                                    <p:animScale>
                                      <p:cBhvr>
                                        <p:cTn id="41" dur="166" decel="50000">
                                          <p:stCondLst>
                                            <p:cond delay="1834"/>
                                          </p:stCondLst>
                                        </p:cTn>
                                        <p:tgtEl>
                                          <p:spTgt spid="3">
                                            <p:txEl>
                                              <p:pRg st="6" end="6"/>
                                            </p:txEl>
                                          </p:spTgt>
                                        </p:tgtEl>
                                      </p:cBhvr>
                                      <p:to x="100000" y="100000"/>
                                    </p:animScale>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 calcmode="lin" valueType="num">
                                      <p:cBhvr additive="base">
                                        <p:cTn id="46"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7"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5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 calcmode="lin" valueType="num">
                                      <p:cBhvr additive="base">
                                        <p:cTn id="58"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nodeType="clickEffect">
                                  <p:stCondLst>
                                    <p:cond delay="0"/>
                                  </p:stCondLst>
                                  <p:childTnLst>
                                    <p:set>
                                      <p:cBhvr>
                                        <p:cTn id="63" dur="1" fill="hold">
                                          <p:stCondLst>
                                            <p:cond delay="0"/>
                                          </p:stCondLst>
                                        </p:cTn>
                                        <p:tgtEl>
                                          <p:spTgt spid="3">
                                            <p:txEl>
                                              <p:pRg st="11" end="11"/>
                                            </p:txEl>
                                          </p:spTgt>
                                        </p:tgtEl>
                                        <p:attrNameLst>
                                          <p:attrName>style.visibility</p:attrName>
                                        </p:attrNameLst>
                                      </p:cBhvr>
                                      <p:to>
                                        <p:strVal val="visible"/>
                                      </p:to>
                                    </p:set>
                                    <p:anim calcmode="lin" valueType="num">
                                      <p:cBhvr additive="base">
                                        <p:cTn id="64"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65"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06090"/>
          </a:xfrm>
          <a:solidFill>
            <a:schemeClr val="tx2">
              <a:lumMod val="75000"/>
            </a:schemeClr>
          </a:solidFill>
        </p:spPr>
        <p:txBody>
          <a:bodyPr>
            <a:normAutofit/>
          </a:bodyPr>
          <a:lstStyle/>
          <a:p>
            <a:pPr rtl="1"/>
            <a:r>
              <a:rPr lang="ar-DZ" sz="3200" b="1" dirty="0">
                <a:latin typeface="Simplified Arabic" panose="02020603050405020304" pitchFamily="18" charset="-78"/>
                <a:cs typeface="Simplified Arabic" panose="02020603050405020304" pitchFamily="18" charset="-78"/>
              </a:rPr>
              <a:t>مقدمة</a:t>
            </a:r>
            <a:endParaRPr lang="fr-CA" sz="3200" b="1" dirty="0">
              <a:latin typeface="Simplified Arabic" panose="02020603050405020304" pitchFamily="18" charset="-78"/>
              <a:cs typeface="Simplified Arabic" panose="02020603050405020304" pitchFamily="18" charset="-78"/>
            </a:endParaRPr>
          </a:p>
        </p:txBody>
      </p:sp>
      <p:sp>
        <p:nvSpPr>
          <p:cNvPr id="3" name="Espace réservé du contenu 2"/>
          <p:cNvSpPr>
            <a:spLocks noGrp="1"/>
          </p:cNvSpPr>
          <p:nvPr>
            <p:ph idx="1"/>
          </p:nvPr>
        </p:nvSpPr>
        <p:spPr>
          <a:xfrm>
            <a:off x="457200" y="1268760"/>
            <a:ext cx="8229600" cy="4857403"/>
          </a:xfrm>
        </p:spPr>
        <p:txBody>
          <a:bodyPr>
            <a:normAutofit fontScale="92500"/>
          </a:bodyPr>
          <a:lstStyle/>
          <a:p>
            <a:pPr marL="0" indent="0" algn="just" rtl="1">
              <a:buNone/>
            </a:pPr>
            <a:r>
              <a:rPr lang="ar-DZ" sz="2400" b="1" dirty="0"/>
              <a:t> </a:t>
            </a:r>
            <a:r>
              <a:rPr lang="ar-DZ" sz="2800" b="1" dirty="0">
                <a:latin typeface="Simplified Arabic" panose="02020603050405020304" pitchFamily="18" charset="-78"/>
                <a:cs typeface="Simplified Arabic" panose="02020603050405020304" pitchFamily="18" charset="-78"/>
              </a:rPr>
              <a:t>محاولة الإجابة على هذه الإشكالية تكون وفق الخطة التالية:</a:t>
            </a:r>
          </a:p>
          <a:p>
            <a:pPr marL="0" indent="0" algn="just" rtl="1">
              <a:buNone/>
            </a:pPr>
            <a:endParaRPr lang="ar-DZ" sz="2800" b="1" dirty="0">
              <a:latin typeface="Simplified Arabic" panose="02020603050405020304" pitchFamily="18" charset="-78"/>
              <a:cs typeface="Simplified Arabic" panose="02020603050405020304" pitchFamily="18" charset="-78"/>
            </a:endParaRPr>
          </a:p>
          <a:p>
            <a:pPr marL="271463" indent="-271463" algn="just" rtl="1">
              <a:buClr>
                <a:schemeClr val="tx1"/>
              </a:buClr>
              <a:buFont typeface="+mj-lt"/>
              <a:buAutoNum type="romanUcPeriod"/>
            </a:pPr>
            <a:r>
              <a:rPr lang="ar-DZ" sz="2800" b="1" dirty="0">
                <a:solidFill>
                  <a:srgbClr val="000000"/>
                </a:solidFill>
                <a:latin typeface="Simplified Arabic" panose="02020603050405020304" pitchFamily="18" charset="-78"/>
                <a:cs typeface="Simplified Arabic" panose="02020603050405020304" pitchFamily="18" charset="-78"/>
              </a:rPr>
              <a:t>الاقتصاد الاجتماعي والتضامني: </a:t>
            </a:r>
          </a:p>
          <a:p>
            <a:pPr marL="457200" indent="-7938" algn="just" rtl="1">
              <a:buClr>
                <a:schemeClr val="tx1"/>
              </a:buClr>
              <a:buFont typeface="+mj-lt"/>
              <a:buAutoNum type="arabicPeriod"/>
            </a:pPr>
            <a:r>
              <a:rPr lang="ar-DZ" sz="2800" b="1" dirty="0">
                <a:solidFill>
                  <a:srgbClr val="000000"/>
                </a:solidFill>
                <a:latin typeface="Simplified Arabic" panose="02020603050405020304" pitchFamily="18" charset="-78"/>
                <a:cs typeface="Simplified Arabic" panose="02020603050405020304" pitchFamily="18" charset="-78"/>
              </a:rPr>
              <a:t>الإطار المفاهيمي </a:t>
            </a:r>
          </a:p>
          <a:p>
            <a:pPr marL="457200" indent="-7938" algn="just" rtl="1">
              <a:buClr>
                <a:schemeClr val="tx1"/>
              </a:buClr>
              <a:buFont typeface="+mj-lt"/>
              <a:buAutoNum type="arabicPeriod"/>
            </a:pPr>
            <a:r>
              <a:rPr lang="ar-DZ" sz="2800" b="1" dirty="0">
                <a:solidFill>
                  <a:srgbClr val="000000"/>
                </a:solidFill>
                <a:latin typeface="Simplified Arabic" panose="02020603050405020304" pitchFamily="18" charset="-78"/>
                <a:cs typeface="Simplified Arabic" panose="02020603050405020304" pitchFamily="18" charset="-78"/>
              </a:rPr>
              <a:t>والظروف التاريخية </a:t>
            </a:r>
          </a:p>
          <a:p>
            <a:pPr marL="457200" indent="-7938" algn="just" rtl="1">
              <a:buClr>
                <a:schemeClr val="tx1"/>
              </a:buClr>
              <a:buFont typeface="+mj-lt"/>
              <a:buAutoNum type="arabicPeriod"/>
            </a:pPr>
            <a:r>
              <a:rPr lang="ar-DZ" sz="2800" b="1" dirty="0">
                <a:solidFill>
                  <a:srgbClr val="000000"/>
                </a:solidFill>
                <a:latin typeface="Simplified Arabic" panose="02020603050405020304" pitchFamily="18" charset="-78"/>
                <a:cs typeface="Simplified Arabic" panose="02020603050405020304" pitchFamily="18" charset="-78"/>
              </a:rPr>
              <a:t>والأسس النظرية التي يقوم عليها.</a:t>
            </a:r>
          </a:p>
          <a:p>
            <a:pPr marL="449262" indent="0" algn="just" rtl="1">
              <a:buClr>
                <a:schemeClr val="tx1"/>
              </a:buClr>
              <a:buNone/>
            </a:pPr>
            <a:endParaRPr lang="ar-DZ" sz="2800" b="1" dirty="0">
              <a:solidFill>
                <a:srgbClr val="000000"/>
              </a:solidFill>
              <a:latin typeface="Simplified Arabic" panose="02020603050405020304" pitchFamily="18" charset="-78"/>
              <a:cs typeface="Simplified Arabic" panose="02020603050405020304" pitchFamily="18" charset="-78"/>
            </a:endParaRPr>
          </a:p>
          <a:p>
            <a:pPr marL="514350" indent="-514350" algn="just" rtl="1">
              <a:buClr>
                <a:schemeClr val="tx1"/>
              </a:buClr>
              <a:buFont typeface="+mj-lt"/>
              <a:buAutoNum type="romanUcPeriod" startAt="2"/>
            </a:pPr>
            <a:r>
              <a:rPr lang="ar-DZ" sz="2800" b="1" dirty="0">
                <a:solidFill>
                  <a:srgbClr val="000000"/>
                </a:solidFill>
                <a:latin typeface="Simplified Arabic" panose="02020603050405020304" pitchFamily="18" charset="-78"/>
                <a:cs typeface="Simplified Arabic" panose="02020603050405020304" pitchFamily="18" charset="-78"/>
              </a:rPr>
              <a:t>الأزمات والتحولات التي يعرفها الاقتصاد العالمي وتداعياتها المختلفة</a:t>
            </a:r>
          </a:p>
          <a:p>
            <a:pPr marL="514350" indent="-514350" algn="just" rtl="1">
              <a:buClr>
                <a:schemeClr val="tx1"/>
              </a:buClr>
              <a:buFont typeface="+mj-lt"/>
              <a:buAutoNum type="romanUcPeriod" startAt="2"/>
            </a:pPr>
            <a:endParaRPr lang="ar-DZ" sz="2800" b="1" dirty="0">
              <a:solidFill>
                <a:srgbClr val="000000"/>
              </a:solidFill>
              <a:latin typeface="Simplified Arabic" panose="02020603050405020304" pitchFamily="18" charset="-78"/>
              <a:cs typeface="Simplified Arabic" panose="02020603050405020304" pitchFamily="18" charset="-78"/>
            </a:endParaRPr>
          </a:p>
          <a:p>
            <a:pPr marL="514350" indent="-514350" algn="just" rtl="1">
              <a:buClr>
                <a:schemeClr val="tx1"/>
              </a:buClr>
              <a:buFont typeface="+mj-lt"/>
              <a:buAutoNum type="romanUcPeriod" startAt="2"/>
            </a:pPr>
            <a:r>
              <a:rPr lang="ar-DZ" sz="2800" b="1" dirty="0">
                <a:solidFill>
                  <a:srgbClr val="000000"/>
                </a:solidFill>
                <a:latin typeface="Simplified Arabic" panose="02020603050405020304" pitchFamily="18" charset="-78"/>
                <a:cs typeface="Simplified Arabic" panose="02020603050405020304" pitchFamily="18" charset="-78"/>
              </a:rPr>
              <a:t>مناقشة الاشكالية وتقديم بعض التوصيات</a:t>
            </a:r>
            <a:endParaRPr lang="fr-CA" sz="2800" b="1" dirty="0">
              <a:solidFill>
                <a:srgbClr val="000000"/>
              </a:solidFill>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a:t>
            </a:fld>
            <a:endParaRPr lang="fr-CA"/>
          </a:p>
        </p:txBody>
      </p:sp>
    </p:spTree>
    <p:extLst>
      <p:ext uri="{BB962C8B-B14F-4D97-AF65-F5344CB8AC3E}">
        <p14:creationId xmlns:p14="http://schemas.microsoft.com/office/powerpoint/2010/main" val="410210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80">
                                          <p:stCondLst>
                                            <p:cond delay="0"/>
                                          </p:stCondLst>
                                        </p:cTn>
                                        <p:tgtEl>
                                          <p:spTgt spid="3">
                                            <p:txEl>
                                              <p:pRg st="2" end="2"/>
                                            </p:txEl>
                                          </p:spTgt>
                                        </p:tgtEl>
                                      </p:cBhvr>
                                    </p:animEffect>
                                    <p:anim calcmode="lin" valueType="num">
                                      <p:cBhvr>
                                        <p:cTn id="1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xEl>
                                              <p:pRg st="2" end="2"/>
                                            </p:txEl>
                                          </p:spTgt>
                                        </p:tgtEl>
                                      </p:cBhvr>
                                      <p:to x="100000" y="60000"/>
                                    </p:animScale>
                                    <p:animScale>
                                      <p:cBhvr>
                                        <p:cTn id="24" dur="166" decel="50000">
                                          <p:stCondLst>
                                            <p:cond delay="676"/>
                                          </p:stCondLst>
                                        </p:cTn>
                                        <p:tgtEl>
                                          <p:spTgt spid="3">
                                            <p:txEl>
                                              <p:pRg st="2" end="2"/>
                                            </p:txEl>
                                          </p:spTgt>
                                        </p:tgtEl>
                                      </p:cBhvr>
                                      <p:to x="100000" y="100000"/>
                                    </p:animScale>
                                    <p:animScale>
                                      <p:cBhvr>
                                        <p:cTn id="25" dur="26">
                                          <p:stCondLst>
                                            <p:cond delay="1312"/>
                                          </p:stCondLst>
                                        </p:cTn>
                                        <p:tgtEl>
                                          <p:spTgt spid="3">
                                            <p:txEl>
                                              <p:pRg st="2" end="2"/>
                                            </p:txEl>
                                          </p:spTgt>
                                        </p:tgtEl>
                                      </p:cBhvr>
                                      <p:to x="100000" y="80000"/>
                                    </p:animScale>
                                    <p:animScale>
                                      <p:cBhvr>
                                        <p:cTn id="26" dur="166" decel="50000">
                                          <p:stCondLst>
                                            <p:cond delay="1338"/>
                                          </p:stCondLst>
                                        </p:cTn>
                                        <p:tgtEl>
                                          <p:spTgt spid="3">
                                            <p:txEl>
                                              <p:pRg st="2" end="2"/>
                                            </p:txEl>
                                          </p:spTgt>
                                        </p:tgtEl>
                                      </p:cBhvr>
                                      <p:to x="100000" y="100000"/>
                                    </p:animScale>
                                    <p:animScale>
                                      <p:cBhvr>
                                        <p:cTn id="27" dur="26">
                                          <p:stCondLst>
                                            <p:cond delay="1642"/>
                                          </p:stCondLst>
                                        </p:cTn>
                                        <p:tgtEl>
                                          <p:spTgt spid="3">
                                            <p:txEl>
                                              <p:pRg st="2" end="2"/>
                                            </p:txEl>
                                          </p:spTgt>
                                        </p:tgtEl>
                                      </p:cBhvr>
                                      <p:to x="100000" y="90000"/>
                                    </p:animScale>
                                    <p:animScale>
                                      <p:cBhvr>
                                        <p:cTn id="28" dur="166" decel="50000">
                                          <p:stCondLst>
                                            <p:cond delay="1668"/>
                                          </p:stCondLst>
                                        </p:cTn>
                                        <p:tgtEl>
                                          <p:spTgt spid="3">
                                            <p:txEl>
                                              <p:pRg st="2" end="2"/>
                                            </p:txEl>
                                          </p:spTgt>
                                        </p:tgtEl>
                                      </p:cBhvr>
                                      <p:to x="100000" y="100000"/>
                                    </p:animScale>
                                    <p:animScale>
                                      <p:cBhvr>
                                        <p:cTn id="29" dur="26">
                                          <p:stCondLst>
                                            <p:cond delay="1808"/>
                                          </p:stCondLst>
                                        </p:cTn>
                                        <p:tgtEl>
                                          <p:spTgt spid="3">
                                            <p:txEl>
                                              <p:pRg st="2" end="2"/>
                                            </p:txEl>
                                          </p:spTgt>
                                        </p:tgtEl>
                                      </p:cBhvr>
                                      <p:to x="100000" y="95000"/>
                                    </p:animScale>
                                    <p:animScale>
                                      <p:cBhvr>
                                        <p:cTn id="30" dur="166" decel="50000">
                                          <p:stCondLst>
                                            <p:cond delay="1834"/>
                                          </p:stCondLst>
                                        </p:cTn>
                                        <p:tgtEl>
                                          <p:spTgt spid="3">
                                            <p:txEl>
                                              <p:pRg st="2" end="2"/>
                                            </p:txEl>
                                          </p:spTgt>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circle(in)">
                                      <p:cBhvr>
                                        <p:cTn id="35" dur="2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circle(in)">
                                      <p:cBhvr>
                                        <p:cTn id="40" dur="2000"/>
                                        <p:tgtEl>
                                          <p:spTgt spid="3">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circle(in)">
                                      <p:cBhvr>
                                        <p:cTn id="45" dur="2000"/>
                                        <p:tgtEl>
                                          <p:spTgt spid="3">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wipe(down)">
                                      <p:cBhvr>
                                        <p:cTn id="50" dur="580">
                                          <p:stCondLst>
                                            <p:cond delay="0"/>
                                          </p:stCondLst>
                                        </p:cTn>
                                        <p:tgtEl>
                                          <p:spTgt spid="3">
                                            <p:txEl>
                                              <p:pRg st="7" end="7"/>
                                            </p:txEl>
                                          </p:spTgt>
                                        </p:tgtEl>
                                      </p:cBhvr>
                                    </p:animEffect>
                                    <p:anim calcmode="lin" valueType="num">
                                      <p:cBhvr>
                                        <p:cTn id="51"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7" end="7"/>
                                            </p:txEl>
                                          </p:spTgt>
                                        </p:tgtEl>
                                      </p:cBhvr>
                                      <p:to x="100000" y="60000"/>
                                    </p:animScale>
                                    <p:animScale>
                                      <p:cBhvr>
                                        <p:cTn id="57" dur="166" decel="50000">
                                          <p:stCondLst>
                                            <p:cond delay="676"/>
                                          </p:stCondLst>
                                        </p:cTn>
                                        <p:tgtEl>
                                          <p:spTgt spid="3">
                                            <p:txEl>
                                              <p:pRg st="7" end="7"/>
                                            </p:txEl>
                                          </p:spTgt>
                                        </p:tgtEl>
                                      </p:cBhvr>
                                      <p:to x="100000" y="100000"/>
                                    </p:animScale>
                                    <p:animScale>
                                      <p:cBhvr>
                                        <p:cTn id="58" dur="26">
                                          <p:stCondLst>
                                            <p:cond delay="1312"/>
                                          </p:stCondLst>
                                        </p:cTn>
                                        <p:tgtEl>
                                          <p:spTgt spid="3">
                                            <p:txEl>
                                              <p:pRg st="7" end="7"/>
                                            </p:txEl>
                                          </p:spTgt>
                                        </p:tgtEl>
                                      </p:cBhvr>
                                      <p:to x="100000" y="80000"/>
                                    </p:animScale>
                                    <p:animScale>
                                      <p:cBhvr>
                                        <p:cTn id="59" dur="166" decel="50000">
                                          <p:stCondLst>
                                            <p:cond delay="1338"/>
                                          </p:stCondLst>
                                        </p:cTn>
                                        <p:tgtEl>
                                          <p:spTgt spid="3">
                                            <p:txEl>
                                              <p:pRg st="7" end="7"/>
                                            </p:txEl>
                                          </p:spTgt>
                                        </p:tgtEl>
                                      </p:cBhvr>
                                      <p:to x="100000" y="100000"/>
                                    </p:animScale>
                                    <p:animScale>
                                      <p:cBhvr>
                                        <p:cTn id="60" dur="26">
                                          <p:stCondLst>
                                            <p:cond delay="1642"/>
                                          </p:stCondLst>
                                        </p:cTn>
                                        <p:tgtEl>
                                          <p:spTgt spid="3">
                                            <p:txEl>
                                              <p:pRg st="7" end="7"/>
                                            </p:txEl>
                                          </p:spTgt>
                                        </p:tgtEl>
                                      </p:cBhvr>
                                      <p:to x="100000" y="90000"/>
                                    </p:animScale>
                                    <p:animScale>
                                      <p:cBhvr>
                                        <p:cTn id="61" dur="166" decel="50000">
                                          <p:stCondLst>
                                            <p:cond delay="1668"/>
                                          </p:stCondLst>
                                        </p:cTn>
                                        <p:tgtEl>
                                          <p:spTgt spid="3">
                                            <p:txEl>
                                              <p:pRg st="7" end="7"/>
                                            </p:txEl>
                                          </p:spTgt>
                                        </p:tgtEl>
                                      </p:cBhvr>
                                      <p:to x="100000" y="100000"/>
                                    </p:animScale>
                                    <p:animScale>
                                      <p:cBhvr>
                                        <p:cTn id="62" dur="26">
                                          <p:stCondLst>
                                            <p:cond delay="1808"/>
                                          </p:stCondLst>
                                        </p:cTn>
                                        <p:tgtEl>
                                          <p:spTgt spid="3">
                                            <p:txEl>
                                              <p:pRg st="7" end="7"/>
                                            </p:txEl>
                                          </p:spTgt>
                                        </p:tgtEl>
                                      </p:cBhvr>
                                      <p:to x="100000" y="95000"/>
                                    </p:animScale>
                                    <p:animScale>
                                      <p:cBhvr>
                                        <p:cTn id="63" dur="166" decel="50000">
                                          <p:stCondLst>
                                            <p:cond delay="1834"/>
                                          </p:stCondLst>
                                        </p:cTn>
                                        <p:tgtEl>
                                          <p:spTgt spid="3">
                                            <p:txEl>
                                              <p:pRg st="7" end="7"/>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6" presetClass="entr" presetSubtype="0" fill="hold" nodeType="clickEffect">
                                  <p:stCondLst>
                                    <p:cond delay="0"/>
                                  </p:stCondLst>
                                  <p:childTnLst>
                                    <p:set>
                                      <p:cBhvr>
                                        <p:cTn id="67" dur="1" fill="hold">
                                          <p:stCondLst>
                                            <p:cond delay="0"/>
                                          </p:stCondLst>
                                        </p:cTn>
                                        <p:tgtEl>
                                          <p:spTgt spid="3">
                                            <p:txEl>
                                              <p:pRg st="9" end="9"/>
                                            </p:txEl>
                                          </p:spTgt>
                                        </p:tgtEl>
                                        <p:attrNameLst>
                                          <p:attrName>style.visibility</p:attrName>
                                        </p:attrNameLst>
                                      </p:cBhvr>
                                      <p:to>
                                        <p:strVal val="visible"/>
                                      </p:to>
                                    </p:set>
                                    <p:animEffect transition="in" filter="wipe(down)">
                                      <p:cBhvr>
                                        <p:cTn id="68" dur="580">
                                          <p:stCondLst>
                                            <p:cond delay="0"/>
                                          </p:stCondLst>
                                        </p:cTn>
                                        <p:tgtEl>
                                          <p:spTgt spid="3">
                                            <p:txEl>
                                              <p:pRg st="9" end="9"/>
                                            </p:txEl>
                                          </p:spTgt>
                                        </p:tgtEl>
                                      </p:cBhvr>
                                    </p:animEffect>
                                    <p:anim calcmode="lin" valueType="num">
                                      <p:cBhvr>
                                        <p:cTn id="69"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70"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71"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72"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73"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74" dur="26">
                                          <p:stCondLst>
                                            <p:cond delay="650"/>
                                          </p:stCondLst>
                                        </p:cTn>
                                        <p:tgtEl>
                                          <p:spTgt spid="3">
                                            <p:txEl>
                                              <p:pRg st="9" end="9"/>
                                            </p:txEl>
                                          </p:spTgt>
                                        </p:tgtEl>
                                      </p:cBhvr>
                                      <p:to x="100000" y="60000"/>
                                    </p:animScale>
                                    <p:animScale>
                                      <p:cBhvr>
                                        <p:cTn id="75" dur="166" decel="50000">
                                          <p:stCondLst>
                                            <p:cond delay="676"/>
                                          </p:stCondLst>
                                        </p:cTn>
                                        <p:tgtEl>
                                          <p:spTgt spid="3">
                                            <p:txEl>
                                              <p:pRg st="9" end="9"/>
                                            </p:txEl>
                                          </p:spTgt>
                                        </p:tgtEl>
                                      </p:cBhvr>
                                      <p:to x="100000" y="100000"/>
                                    </p:animScale>
                                    <p:animScale>
                                      <p:cBhvr>
                                        <p:cTn id="76" dur="26">
                                          <p:stCondLst>
                                            <p:cond delay="1312"/>
                                          </p:stCondLst>
                                        </p:cTn>
                                        <p:tgtEl>
                                          <p:spTgt spid="3">
                                            <p:txEl>
                                              <p:pRg st="9" end="9"/>
                                            </p:txEl>
                                          </p:spTgt>
                                        </p:tgtEl>
                                      </p:cBhvr>
                                      <p:to x="100000" y="80000"/>
                                    </p:animScale>
                                    <p:animScale>
                                      <p:cBhvr>
                                        <p:cTn id="77" dur="166" decel="50000">
                                          <p:stCondLst>
                                            <p:cond delay="1338"/>
                                          </p:stCondLst>
                                        </p:cTn>
                                        <p:tgtEl>
                                          <p:spTgt spid="3">
                                            <p:txEl>
                                              <p:pRg st="9" end="9"/>
                                            </p:txEl>
                                          </p:spTgt>
                                        </p:tgtEl>
                                      </p:cBhvr>
                                      <p:to x="100000" y="100000"/>
                                    </p:animScale>
                                    <p:animScale>
                                      <p:cBhvr>
                                        <p:cTn id="78" dur="26">
                                          <p:stCondLst>
                                            <p:cond delay="1642"/>
                                          </p:stCondLst>
                                        </p:cTn>
                                        <p:tgtEl>
                                          <p:spTgt spid="3">
                                            <p:txEl>
                                              <p:pRg st="9" end="9"/>
                                            </p:txEl>
                                          </p:spTgt>
                                        </p:tgtEl>
                                      </p:cBhvr>
                                      <p:to x="100000" y="90000"/>
                                    </p:animScale>
                                    <p:animScale>
                                      <p:cBhvr>
                                        <p:cTn id="79" dur="166" decel="50000">
                                          <p:stCondLst>
                                            <p:cond delay="1668"/>
                                          </p:stCondLst>
                                        </p:cTn>
                                        <p:tgtEl>
                                          <p:spTgt spid="3">
                                            <p:txEl>
                                              <p:pRg st="9" end="9"/>
                                            </p:txEl>
                                          </p:spTgt>
                                        </p:tgtEl>
                                      </p:cBhvr>
                                      <p:to x="100000" y="100000"/>
                                    </p:animScale>
                                    <p:animScale>
                                      <p:cBhvr>
                                        <p:cTn id="80" dur="26">
                                          <p:stCondLst>
                                            <p:cond delay="1808"/>
                                          </p:stCondLst>
                                        </p:cTn>
                                        <p:tgtEl>
                                          <p:spTgt spid="3">
                                            <p:txEl>
                                              <p:pRg st="9" end="9"/>
                                            </p:txEl>
                                          </p:spTgt>
                                        </p:tgtEl>
                                      </p:cBhvr>
                                      <p:to x="100000" y="95000"/>
                                    </p:animScale>
                                    <p:animScale>
                                      <p:cBhvr>
                                        <p:cTn id="81" dur="166" decel="50000">
                                          <p:stCondLst>
                                            <p:cond delay="1834"/>
                                          </p:stCondLst>
                                        </p:cTn>
                                        <p:tgtEl>
                                          <p:spTgt spid="3">
                                            <p:txEl>
                                              <p:pRg st="9" end="9"/>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30</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717550" indent="-717550" algn="r" rtl="1">
              <a:buClr>
                <a:srgbClr val="FF0000"/>
              </a:buClr>
              <a:buSzPct val="150000"/>
              <a:buFont typeface="Wingdings" panose="05000000000000000000" pitchFamily="2" charset="2"/>
              <a:buChar char="E"/>
            </a:pPr>
            <a:r>
              <a:rPr lang="ar-DZ" sz="2800" b="1" u="sng" dirty="0">
                <a:solidFill>
                  <a:srgbClr val="FF0000"/>
                </a:solidFill>
              </a:rPr>
              <a:t>من ناحية السياسات الاقتصادية ونتائجها</a:t>
            </a:r>
            <a:r>
              <a:rPr lang="ar-DZ" sz="2800" b="1" dirty="0">
                <a:solidFill>
                  <a:srgbClr val="FF0000"/>
                </a:solidFill>
              </a:rPr>
              <a:t>: </a:t>
            </a:r>
          </a:p>
          <a:p>
            <a:pPr marL="0" indent="0" algn="just" rtl="1">
              <a:buClr>
                <a:srgbClr val="FF0000"/>
              </a:buClr>
              <a:buSzPct val="150000"/>
              <a:buNone/>
            </a:pPr>
            <a:r>
              <a:rPr lang="ar-DZ" sz="2800" b="1" dirty="0"/>
              <a:t>  </a:t>
            </a:r>
            <a:r>
              <a:rPr lang="ar-DZ" sz="2400" b="1" dirty="0">
                <a:solidFill>
                  <a:srgbClr val="000000"/>
                </a:solidFill>
              </a:rPr>
              <a:t>نفس الدراسات الاقتصادية تنتقد السياسات الاقتصادية التي اعتمدت منذ 1980، وتحاول اقتراح سياسات بديلة، من أجل الإجابة على الظرف الاقتصادي (الأزمات والتحولات العالمية) دون نظرة شاملة بعيدة المدى.</a:t>
            </a:r>
          </a:p>
          <a:p>
            <a:pPr marL="0" indent="0" algn="just" rtl="1">
              <a:buClr>
                <a:srgbClr val="FF0000"/>
              </a:buClr>
              <a:buSzPct val="150000"/>
              <a:buNone/>
            </a:pPr>
            <a:endParaRPr lang="ar-DZ" sz="2400" b="1" dirty="0"/>
          </a:p>
          <a:p>
            <a:pPr marL="0" indent="0" algn="just" rtl="1">
              <a:buClr>
                <a:srgbClr val="FF0000"/>
              </a:buClr>
              <a:buSzPct val="150000"/>
              <a:buNone/>
            </a:pPr>
            <a:r>
              <a:rPr lang="ar-DZ" sz="2800" b="1" u="sng" dirty="0">
                <a:solidFill>
                  <a:srgbClr val="FF0000"/>
                </a:solidFill>
              </a:rPr>
              <a:t>أهم المجالات محل النقد ومحاولة الاصلاح</a:t>
            </a:r>
            <a:r>
              <a:rPr lang="ar-DZ" sz="2800" b="1" dirty="0"/>
              <a:t>:</a:t>
            </a:r>
          </a:p>
          <a:p>
            <a:pPr marL="0" indent="0" algn="just" rtl="1">
              <a:buClr>
                <a:srgbClr val="FF0000"/>
              </a:buClr>
              <a:buSzPct val="150000"/>
              <a:buNone/>
            </a:pPr>
            <a:endParaRPr lang="ar-DZ" sz="2800" b="1" dirty="0"/>
          </a:p>
          <a:p>
            <a:pPr algn="just" rtl="1">
              <a:buClr>
                <a:srgbClr val="FF0000"/>
              </a:buClr>
              <a:buSzPct val="150000"/>
              <a:buFont typeface="Wingdings" panose="05000000000000000000" pitchFamily="2" charset="2"/>
              <a:buChar char="§"/>
            </a:pPr>
            <a:r>
              <a:rPr lang="ar-DZ" sz="2400" b="1" dirty="0">
                <a:solidFill>
                  <a:srgbClr val="000000"/>
                </a:solidFill>
              </a:rPr>
              <a:t>تراجع التصنيع والعودة للسياسات الصناعية </a:t>
            </a:r>
          </a:p>
          <a:p>
            <a:pPr algn="just" rtl="1">
              <a:buClr>
                <a:srgbClr val="FF0000"/>
              </a:buClr>
              <a:buSzPct val="150000"/>
              <a:buFont typeface="Wingdings" panose="05000000000000000000" pitchFamily="2" charset="2"/>
              <a:buChar char="§"/>
            </a:pPr>
            <a:r>
              <a:rPr lang="ar-DZ" sz="2400" b="1" dirty="0">
                <a:solidFill>
                  <a:srgbClr val="000000"/>
                </a:solidFill>
              </a:rPr>
              <a:t>عدم جدوى السياسات الصارمة للميزانية العامة والعودة للسياسة التوسعية</a:t>
            </a:r>
          </a:p>
          <a:p>
            <a:pPr algn="just" rtl="1">
              <a:buClr>
                <a:srgbClr val="FF0000"/>
              </a:buClr>
              <a:buSzPct val="150000"/>
              <a:buFont typeface="Wingdings" panose="05000000000000000000" pitchFamily="2" charset="2"/>
              <a:buChar char="§"/>
            </a:pPr>
            <a:r>
              <a:rPr lang="ar-DZ" sz="2400" b="1" dirty="0">
                <a:solidFill>
                  <a:srgbClr val="000000"/>
                </a:solidFill>
              </a:rPr>
              <a:t>انسداد النظام التجاري المتعدد الاطراف والعودة للسياسات الحمائية</a:t>
            </a:r>
          </a:p>
          <a:p>
            <a:pPr algn="just" rtl="1">
              <a:buClr>
                <a:srgbClr val="FF0000"/>
              </a:buClr>
              <a:buSzPct val="150000"/>
              <a:buFont typeface="Wingdings" panose="05000000000000000000" pitchFamily="2" charset="2"/>
              <a:buChar char="§"/>
            </a:pPr>
            <a:r>
              <a:rPr lang="ar-DZ" sz="2400" b="1" dirty="0">
                <a:solidFill>
                  <a:srgbClr val="000000"/>
                </a:solidFill>
              </a:rPr>
              <a:t>خطر الأزمات المالية وضرورة اعتماد آليات لضبط حركة رؤوس الأموال</a:t>
            </a:r>
          </a:p>
          <a:p>
            <a:pPr algn="just" rtl="1">
              <a:buClr>
                <a:srgbClr val="FF0000"/>
              </a:buClr>
              <a:buSzPct val="150000"/>
              <a:buFont typeface="Wingdings" panose="05000000000000000000" pitchFamily="2" charset="2"/>
              <a:buChar char="§"/>
            </a:pPr>
            <a:r>
              <a:rPr lang="ar-DZ" sz="2400" b="1" dirty="0">
                <a:solidFill>
                  <a:srgbClr val="000000"/>
                </a:solidFill>
              </a:rPr>
              <a:t>كل هذه المجالات تطرح مسألة دور الدولة ومكانة السوق.</a:t>
            </a:r>
          </a:p>
          <a:p>
            <a:pPr marL="0" indent="0" algn="ctr" rtl="1">
              <a:buClr>
                <a:srgbClr val="FF0000"/>
              </a:buClr>
              <a:buSzPct val="150000"/>
              <a:buNone/>
            </a:pPr>
            <a:endParaRPr lang="ar-DZ" sz="2400" b="1" dirty="0">
              <a:solidFill>
                <a:srgbClr val="000000"/>
              </a:solidFill>
            </a:endParaRPr>
          </a:p>
          <a:p>
            <a:pPr marL="0" indent="0" algn="just" rtl="1">
              <a:buClr>
                <a:srgbClr val="FF0000"/>
              </a:buClr>
              <a:buSzPct val="150000"/>
              <a:buNone/>
            </a:pPr>
            <a:endParaRPr lang="ar-DZ" sz="2400" b="1" dirty="0"/>
          </a:p>
        </p:txBody>
      </p:sp>
    </p:spTree>
    <p:extLst>
      <p:ext uri="{BB962C8B-B14F-4D97-AF65-F5344CB8AC3E}">
        <p14:creationId xmlns:p14="http://schemas.microsoft.com/office/powerpoint/2010/main" val="1365534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Effect transition="in" filter="fade">
                                      <p:cBhvr>
                                        <p:cTn id="49" dur="1000"/>
                                        <p:tgtEl>
                                          <p:spTgt spid="3">
                                            <p:txEl>
                                              <p:pRg st="8" end="8"/>
                                            </p:txEl>
                                          </p:spTgt>
                                        </p:tgtEl>
                                      </p:cBhvr>
                                    </p:animEffect>
                                    <p:anim calcmode="lin" valueType="num">
                                      <p:cBhvr>
                                        <p:cTn id="5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31</a:t>
            </a:fld>
            <a:endParaRPr lang="fr-CA"/>
          </a:p>
        </p:txBody>
      </p:sp>
      <p:sp>
        <p:nvSpPr>
          <p:cNvPr id="3" name="Espace réservé du contenu 2"/>
          <p:cNvSpPr>
            <a:spLocks noGrp="1"/>
          </p:cNvSpPr>
          <p:nvPr>
            <p:ph idx="1"/>
          </p:nvPr>
        </p:nvSpPr>
        <p:spPr>
          <a:xfrm>
            <a:off x="457200" y="620688"/>
            <a:ext cx="8229600" cy="5616624"/>
          </a:xfrm>
        </p:spPr>
        <p:txBody>
          <a:bodyPr>
            <a:normAutofit lnSpcReduction="10000"/>
          </a:bodyPr>
          <a:lstStyle/>
          <a:p>
            <a:pPr algn="ctr" rtl="1">
              <a:buClr>
                <a:srgbClr val="FF0000"/>
              </a:buClr>
              <a:buSzPct val="150000"/>
              <a:buFont typeface="Wingdings" panose="05000000000000000000" pitchFamily="2" charset="2"/>
              <a:buChar char=""/>
            </a:pPr>
            <a:r>
              <a:rPr lang="ar-DZ" sz="2400" b="1" u="sng" dirty="0"/>
              <a:t>أزمة قيم ومبادئ عصر الأنوار (قيم الغرب التنويرية):</a:t>
            </a:r>
          </a:p>
          <a:p>
            <a:pPr marL="0" indent="0" algn="ctr" rtl="1">
              <a:buClr>
                <a:srgbClr val="FF0000"/>
              </a:buClr>
              <a:buSzPct val="150000"/>
              <a:buNone/>
            </a:pPr>
            <a:r>
              <a:rPr lang="ar-DZ" sz="2400" b="1" dirty="0">
                <a:solidFill>
                  <a:srgbClr val="000000"/>
                </a:solidFill>
              </a:rPr>
              <a:t>أزمة الديمقراطية التمثيلية، وأزمة الحريات وقيم حقوق الانسان: الحرية الوحيدة المعترف بها هي حرية التملك (الملكية حق </a:t>
            </a:r>
            <a:r>
              <a:rPr lang="ar-DZ" sz="2400" dirty="0"/>
              <a:t>إلهي</a:t>
            </a:r>
            <a:r>
              <a:rPr lang="ar-DZ" sz="2400" b="1" dirty="0">
                <a:solidFill>
                  <a:srgbClr val="000000"/>
                </a:solidFill>
              </a:rPr>
              <a:t>) العودة للفكر الليبرالي الجديد.</a:t>
            </a:r>
          </a:p>
          <a:p>
            <a:pPr marL="0" indent="0" algn="ctr" rtl="1">
              <a:buClr>
                <a:srgbClr val="FF0000"/>
              </a:buClr>
              <a:buSzPct val="150000"/>
              <a:buNone/>
            </a:pPr>
            <a:endParaRPr lang="ar-DZ" sz="2400" dirty="0"/>
          </a:p>
          <a:p>
            <a:pPr algn="ctr" rtl="1">
              <a:buClr>
                <a:srgbClr val="FF0000"/>
              </a:buClr>
              <a:buSzPct val="150000"/>
              <a:buFont typeface="Wingdings" panose="05000000000000000000" pitchFamily="2" charset="2"/>
              <a:buChar char=""/>
            </a:pPr>
            <a:r>
              <a:rPr lang="ar-DZ" sz="2400" b="1" u="sng" dirty="0"/>
              <a:t>أزمة الانتقال في النظام العالمي أو أزمة "الحوكمة العالمية</a:t>
            </a:r>
            <a:r>
              <a:rPr lang="ar-DZ" sz="2400" b="1" dirty="0"/>
              <a:t>":</a:t>
            </a:r>
          </a:p>
          <a:p>
            <a:pPr marL="0" indent="0" algn="just" rtl="1">
              <a:buClr>
                <a:srgbClr val="FF0000"/>
              </a:buClr>
              <a:buSzPct val="150000"/>
              <a:buNone/>
            </a:pPr>
            <a:endParaRPr lang="ar-DZ" sz="2400" b="1" dirty="0"/>
          </a:p>
          <a:p>
            <a:pPr marL="0" indent="0" algn="just" rtl="1">
              <a:buClr>
                <a:srgbClr val="FF0000"/>
              </a:buClr>
              <a:buSzPct val="150000"/>
              <a:buNone/>
            </a:pPr>
            <a:r>
              <a:rPr lang="ar-DZ" sz="2400" b="1" dirty="0">
                <a:solidFill>
                  <a:srgbClr val="000000"/>
                </a:solidFill>
              </a:rPr>
              <a:t>هي أزمة بدأ يعرفها العالم مع بداية القرن 21، والتي هي في الواقع نتاج</a:t>
            </a:r>
            <a:r>
              <a:rPr lang="ar-DZ" sz="2400" b="1" u="sng" dirty="0">
                <a:solidFill>
                  <a:srgbClr val="000000"/>
                </a:solidFill>
              </a:rPr>
              <a:t> تراكم</a:t>
            </a:r>
            <a:r>
              <a:rPr lang="ar-DZ" sz="2400" b="1" dirty="0">
                <a:solidFill>
                  <a:srgbClr val="000000"/>
                </a:solidFill>
              </a:rPr>
              <a:t> كل الأزمات التي يعرفها العالم حاليا والتي أشرنا إليها أعلاه، والتي ساهمت كلها في :</a:t>
            </a:r>
          </a:p>
          <a:p>
            <a:pPr marL="0" indent="0" algn="just" rtl="1">
              <a:buClr>
                <a:srgbClr val="FF0000"/>
              </a:buClr>
              <a:buSzPct val="150000"/>
              <a:buNone/>
            </a:pPr>
            <a:endParaRPr lang="ar-DZ" sz="2400" b="1" dirty="0"/>
          </a:p>
          <a:p>
            <a:pPr algn="ctr" rtl="1">
              <a:buClr>
                <a:srgbClr val="FF0000"/>
              </a:buClr>
              <a:buSzPct val="150000"/>
              <a:buFont typeface="Wingdings" panose="05000000000000000000" pitchFamily="2" charset="2"/>
              <a:buChar char="§"/>
            </a:pPr>
            <a:r>
              <a:rPr lang="ar-DZ" sz="2400" b="1" dirty="0">
                <a:solidFill>
                  <a:srgbClr val="FF0000"/>
                </a:solidFill>
              </a:rPr>
              <a:t>أزمة النظام الدولي المتعدد الأطراف، والذي يظهر في</a:t>
            </a:r>
            <a:r>
              <a:rPr lang="ar-DZ" sz="2400" dirty="0"/>
              <a:t>:</a:t>
            </a:r>
          </a:p>
          <a:p>
            <a:pPr marL="0" indent="0" algn="just" rtl="1">
              <a:buClr>
                <a:srgbClr val="FF0000"/>
              </a:buClr>
              <a:buSzPct val="150000"/>
              <a:buNone/>
            </a:pPr>
            <a:endParaRPr lang="ar-DZ" sz="2400" dirty="0"/>
          </a:p>
          <a:p>
            <a:pPr marL="1076325" indent="-717550" algn="just" rtl="1">
              <a:buClr>
                <a:srgbClr val="FF0000"/>
              </a:buClr>
              <a:buSzPct val="150000"/>
              <a:buFont typeface="Wingdings" panose="05000000000000000000" pitchFamily="2" charset="2"/>
              <a:buChar char="ü"/>
              <a:tabLst>
                <a:tab pos="1076325" algn="l"/>
              </a:tabLst>
            </a:pPr>
            <a:r>
              <a:rPr lang="ar-DZ" sz="2400" dirty="0">
                <a:solidFill>
                  <a:srgbClr val="000000"/>
                </a:solidFill>
              </a:rPr>
              <a:t>أزمة النظام السياسي العالمي ممثلا في هيئة الأمم المتحدة </a:t>
            </a:r>
          </a:p>
          <a:p>
            <a:pPr marL="1076325" lvl="0" indent="-717550" algn="just" rtl="1">
              <a:buClr>
                <a:srgbClr val="FF0000"/>
              </a:buClr>
              <a:buSzPct val="150000"/>
              <a:buFont typeface="Wingdings" panose="05000000000000000000" pitchFamily="2" charset="2"/>
              <a:buChar char="ü"/>
              <a:tabLst>
                <a:tab pos="1076325" algn="l"/>
              </a:tabLst>
            </a:pPr>
            <a:r>
              <a:rPr lang="ar-DZ" sz="2400" dirty="0">
                <a:solidFill>
                  <a:srgbClr val="000000"/>
                </a:solidFill>
              </a:rPr>
              <a:t>أزمة النظام التجاري العالمي ممثلا في المنظمة العالمي للتجارة</a:t>
            </a:r>
            <a:endParaRPr lang="fr-CA" sz="2400" dirty="0">
              <a:solidFill>
                <a:srgbClr val="000000"/>
              </a:solidFill>
            </a:endParaRPr>
          </a:p>
          <a:p>
            <a:pPr marL="1076325" lvl="0" indent="-717550" algn="just" rtl="1">
              <a:buClr>
                <a:srgbClr val="FF0000"/>
              </a:buClr>
              <a:buSzPct val="150000"/>
              <a:buFont typeface="Wingdings" panose="05000000000000000000" pitchFamily="2" charset="2"/>
              <a:buChar char="ü"/>
              <a:tabLst>
                <a:tab pos="1076325" algn="l"/>
              </a:tabLst>
            </a:pPr>
            <a:r>
              <a:rPr lang="ar-DZ" sz="2400" dirty="0">
                <a:solidFill>
                  <a:srgbClr val="000000"/>
                </a:solidFill>
              </a:rPr>
              <a:t>أزمة النظام النقدي والمالي الدولي.</a:t>
            </a:r>
            <a:endParaRPr lang="fr-CA" sz="2400" dirty="0">
              <a:solidFill>
                <a:srgbClr val="000000"/>
              </a:solidFill>
            </a:endParaRPr>
          </a:p>
          <a:p>
            <a:pPr marL="0" indent="0" algn="just" rtl="1">
              <a:buClr>
                <a:srgbClr val="FF0000"/>
              </a:buClr>
              <a:buSzPct val="150000"/>
              <a:buNone/>
            </a:pPr>
            <a:endParaRPr lang="ar-DZ" sz="2400" b="1" dirty="0"/>
          </a:p>
        </p:txBody>
      </p:sp>
    </p:spTree>
    <p:extLst>
      <p:ext uri="{BB962C8B-B14F-4D97-AF65-F5344CB8AC3E}">
        <p14:creationId xmlns:p14="http://schemas.microsoft.com/office/powerpoint/2010/main" val="156405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3">
                                            <p:txEl>
                                              <p:pRg st="11" end="11"/>
                                            </p:txEl>
                                          </p:spTgt>
                                        </p:tgtEl>
                                        <p:attrNameLst>
                                          <p:attrName>style.visibility</p:attrName>
                                        </p:attrNameLst>
                                      </p:cBhvr>
                                      <p:to>
                                        <p:strVal val="visible"/>
                                      </p:to>
                                    </p:set>
                                    <p:anim calcmode="lin" valueType="num">
                                      <p:cBhvr additive="base">
                                        <p:cTn id="53"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32</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algn="ctr" rtl="1">
              <a:buClr>
                <a:srgbClr val="FF0000"/>
              </a:buClr>
              <a:buSzPct val="150000"/>
              <a:buFont typeface="Wingdings" panose="05000000000000000000" pitchFamily="2" charset="2"/>
              <a:buChar char="§"/>
            </a:pPr>
            <a:r>
              <a:rPr lang="ar-DZ" sz="2400" b="1" dirty="0">
                <a:solidFill>
                  <a:srgbClr val="FF0000"/>
                </a:solidFill>
              </a:rPr>
              <a:t>أزمة انتقال الهيمنة العالمية:</a:t>
            </a:r>
          </a:p>
          <a:p>
            <a:pPr marL="0" indent="0" algn="ctr" rtl="1">
              <a:buClr>
                <a:srgbClr val="FF0000"/>
              </a:buClr>
              <a:buSzPct val="150000"/>
              <a:buNone/>
            </a:pPr>
            <a:endParaRPr lang="ar-DZ" sz="1400" b="1" dirty="0">
              <a:solidFill>
                <a:srgbClr val="FF0000"/>
              </a:solidFill>
            </a:endParaRPr>
          </a:p>
          <a:p>
            <a:pPr algn="just" rtl="1">
              <a:buClr>
                <a:srgbClr val="FF0000"/>
              </a:buClr>
              <a:buSzPct val="150000"/>
              <a:buFont typeface="Wingdings" panose="05000000000000000000" pitchFamily="2" charset="2"/>
              <a:buChar char="ü"/>
            </a:pPr>
            <a:r>
              <a:rPr lang="ar-DZ" sz="2400" b="1" dirty="0"/>
              <a:t> </a:t>
            </a:r>
            <a:r>
              <a:rPr lang="ar-DZ" sz="2400" b="1" dirty="0">
                <a:solidFill>
                  <a:srgbClr val="000000"/>
                </a:solidFill>
              </a:rPr>
              <a:t>تذكير نظري وتاريخي بنظرية الهيمنة والانتقال</a:t>
            </a:r>
          </a:p>
          <a:p>
            <a:pPr algn="just" rtl="1">
              <a:buClr>
                <a:srgbClr val="FF0000"/>
              </a:buClr>
              <a:buSzPct val="150000"/>
              <a:buFont typeface="Wingdings" panose="05000000000000000000" pitchFamily="2" charset="2"/>
              <a:buChar char="ü"/>
            </a:pPr>
            <a:r>
              <a:rPr lang="ar-DZ" sz="2400" b="1" dirty="0">
                <a:solidFill>
                  <a:srgbClr val="000000"/>
                </a:solidFill>
              </a:rPr>
              <a:t> كل الأزمات أعلاه تعلن دخول الولايات المتحدة وحلفاءها الغربيين في مرحلة تراجع الهيمنة، في حين يعرف العالم البلدان الصاعدة التي تنامى دورها بشكل ملحوظ في النشاط الاقتصادي والتجاري العالمي.</a:t>
            </a:r>
          </a:p>
          <a:p>
            <a:pPr marL="0" indent="0" algn="just" rtl="1">
              <a:buClr>
                <a:srgbClr val="FF0000"/>
              </a:buClr>
              <a:buSzPct val="150000"/>
              <a:buNone/>
            </a:pPr>
            <a:endParaRPr lang="ar-DZ" sz="2400" b="1" dirty="0">
              <a:solidFill>
                <a:srgbClr val="000000"/>
              </a:solidFill>
            </a:endParaRPr>
          </a:p>
          <a:p>
            <a:pPr marL="0" indent="0" algn="ctr" rtl="1">
              <a:buClr>
                <a:srgbClr val="FF0000"/>
              </a:buClr>
              <a:buSzPct val="150000"/>
              <a:buNone/>
            </a:pPr>
            <a:r>
              <a:rPr lang="ar-DZ" sz="2400" b="1" dirty="0">
                <a:solidFill>
                  <a:srgbClr val="FF0000"/>
                </a:solidFill>
              </a:rPr>
              <a:t>تطور نصيب مجموعة البريكس في الناتج الداخلي الخام العالمي</a:t>
            </a:r>
          </a:p>
          <a:p>
            <a:pPr marL="0" indent="0" algn="just" rtl="1">
              <a:buClr>
                <a:srgbClr val="FF0000"/>
              </a:buClr>
              <a:buSzPct val="150000"/>
              <a:buNone/>
            </a:pPr>
            <a:endParaRPr lang="ar-DZ" sz="24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5775" y="3927251"/>
            <a:ext cx="5632450" cy="1878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682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33</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514350" indent="-514350" algn="ctr" rtl="1">
              <a:buClr>
                <a:srgbClr val="FF0000"/>
              </a:buClr>
              <a:buFont typeface="+mj-lt"/>
              <a:buAutoNum type="arabicPeriod" startAt="2"/>
            </a:pPr>
            <a:r>
              <a:rPr lang="ar-DZ" sz="2400" b="1" u="sng" dirty="0">
                <a:solidFill>
                  <a:srgbClr val="FF0000"/>
                </a:solidFill>
              </a:rPr>
              <a:t>التحولات العالمية</a:t>
            </a:r>
            <a:r>
              <a:rPr lang="ar-DZ" sz="2400" b="1" dirty="0">
                <a:solidFill>
                  <a:srgbClr val="FF0000"/>
                </a:solidFill>
              </a:rPr>
              <a:t>:</a:t>
            </a:r>
          </a:p>
          <a:p>
            <a:pPr marL="0" indent="0" algn="ctr" rtl="1">
              <a:buClr>
                <a:srgbClr val="FF0000"/>
              </a:buClr>
              <a:buNone/>
            </a:pPr>
            <a:endParaRPr lang="ar-DZ" sz="1400" b="1" u="sng" dirty="0">
              <a:solidFill>
                <a:srgbClr val="FF0000"/>
              </a:solidFill>
            </a:endParaRPr>
          </a:p>
          <a:p>
            <a:pPr marL="0" indent="0" algn="just" rtl="1">
              <a:buClr>
                <a:srgbClr val="FF0000"/>
              </a:buClr>
              <a:buNone/>
            </a:pPr>
            <a:r>
              <a:rPr lang="ar-DZ" sz="2400" b="1" dirty="0">
                <a:solidFill>
                  <a:srgbClr val="000000"/>
                </a:solidFill>
              </a:rPr>
              <a:t>بالإضافة لهذه الأزمة المتنوعة، يعرف العالم تحولات عميقة وسريعة ومتفاعلة، هي تلعب اليوم دورا كبيرا في إعادة تشكيل بنية الاقتصاد العالمي في كل مجالاته والعلاقات الاجتماعية والأخرى عبر العالم.</a:t>
            </a:r>
          </a:p>
          <a:p>
            <a:pPr marL="0" indent="0" algn="just" rtl="1">
              <a:buClr>
                <a:srgbClr val="FF0000"/>
              </a:buClr>
              <a:buNone/>
            </a:pPr>
            <a:endParaRPr lang="ar-DZ" sz="2400" b="1" dirty="0">
              <a:solidFill>
                <a:srgbClr val="000000"/>
              </a:solidFill>
            </a:endParaRPr>
          </a:p>
          <a:p>
            <a:pPr marL="0" indent="0" algn="just" rtl="1">
              <a:buClr>
                <a:srgbClr val="FF0000"/>
              </a:buClr>
              <a:buNone/>
            </a:pPr>
            <a:r>
              <a:rPr lang="ar-DZ" sz="2400" b="1" dirty="0"/>
              <a:t>نذكره أهمها:</a:t>
            </a:r>
          </a:p>
          <a:p>
            <a:pPr algn="just" rtl="1">
              <a:buClr>
                <a:srgbClr val="FF0000"/>
              </a:buClr>
              <a:buFont typeface="Wingdings" panose="05000000000000000000" pitchFamily="2" charset="2"/>
              <a:buChar char="q"/>
            </a:pPr>
            <a:r>
              <a:rPr lang="ar-DZ" sz="2400" b="1" dirty="0"/>
              <a:t> </a:t>
            </a:r>
            <a:r>
              <a:rPr lang="ar-DZ" sz="2400" b="1" dirty="0">
                <a:solidFill>
                  <a:srgbClr val="000000"/>
                </a:solidFill>
              </a:rPr>
              <a:t>الثورة الصناعية الرابعة وتطبيقاتها ومتطلباتها على المستوى الاقتصادي (بمجالاته) والاجتماعي والثقافي...إلخ.</a:t>
            </a:r>
          </a:p>
          <a:p>
            <a:pPr marL="0" indent="0" algn="just" rtl="1">
              <a:buClr>
                <a:srgbClr val="FF0000"/>
              </a:buClr>
              <a:buNone/>
            </a:pPr>
            <a:endParaRPr lang="ar-DZ" sz="2400" b="1" dirty="0"/>
          </a:p>
          <a:p>
            <a:pPr algn="just" rtl="1">
              <a:buClr>
                <a:srgbClr val="FF0000"/>
              </a:buClr>
              <a:buFont typeface="Wingdings" panose="05000000000000000000" pitchFamily="2" charset="2"/>
              <a:buChar char="q"/>
            </a:pPr>
            <a:r>
              <a:rPr lang="ar-DZ" sz="2400" b="1" dirty="0"/>
              <a:t> </a:t>
            </a:r>
            <a:r>
              <a:rPr lang="ar-DZ" sz="2400" b="1" dirty="0">
                <a:solidFill>
                  <a:srgbClr val="000000"/>
                </a:solidFill>
              </a:rPr>
              <a:t>التحول في بنية الاقتصاد العالمي وأساسا صعود دور الاحتكارات والمالية الدولية ودورها في رسم السياسات الاقتصادية والاجتماعية </a:t>
            </a:r>
          </a:p>
          <a:p>
            <a:pPr marL="0" indent="0" algn="just" rtl="1">
              <a:buClr>
                <a:srgbClr val="FF0000"/>
              </a:buClr>
              <a:buSzPct val="150000"/>
              <a:buNone/>
            </a:pPr>
            <a:endParaRPr lang="ar-DZ" sz="2400" b="1" dirty="0"/>
          </a:p>
        </p:txBody>
      </p:sp>
    </p:spTree>
    <p:extLst>
      <p:ext uri="{BB962C8B-B14F-4D97-AF65-F5344CB8AC3E}">
        <p14:creationId xmlns:p14="http://schemas.microsoft.com/office/powerpoint/2010/main" val="377339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34</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514350" indent="-514350" algn="ctr" rtl="1">
              <a:buClr>
                <a:srgbClr val="FF0000"/>
              </a:buClr>
              <a:buFont typeface="+mj-lt"/>
              <a:buAutoNum type="arabicPeriod" startAt="2"/>
            </a:pPr>
            <a:r>
              <a:rPr lang="ar-DZ" sz="2400" b="1" u="sng" dirty="0">
                <a:solidFill>
                  <a:srgbClr val="FF0000"/>
                </a:solidFill>
              </a:rPr>
              <a:t>التحولات العالمية</a:t>
            </a:r>
            <a:r>
              <a:rPr lang="ar-DZ" sz="2400" b="1" dirty="0">
                <a:solidFill>
                  <a:srgbClr val="FF0000"/>
                </a:solidFill>
              </a:rPr>
              <a:t>:</a:t>
            </a:r>
          </a:p>
          <a:p>
            <a:pPr marL="541338" indent="-541338" algn="just" rtl="1">
              <a:buClr>
                <a:srgbClr val="FF0000"/>
              </a:buClr>
              <a:buSzPct val="150000"/>
              <a:buFont typeface="Wingdings" panose="05000000000000000000" pitchFamily="2" charset="2"/>
              <a:buChar char="v"/>
            </a:pPr>
            <a:r>
              <a:rPr lang="ar-DZ" sz="2400" b="1" dirty="0">
                <a:solidFill>
                  <a:srgbClr val="000000"/>
                </a:solidFill>
              </a:rPr>
              <a:t>صعود الاحتكارات دورها في سلاسل القيمة الدولية وفي رسم السياسات في العالم وداخل البلدان:</a:t>
            </a:r>
          </a:p>
          <a:p>
            <a:pPr marL="0" indent="0" algn="ctr" rtl="1">
              <a:buClr>
                <a:srgbClr val="FF0000"/>
              </a:buClr>
              <a:buSzPct val="150000"/>
              <a:buNone/>
            </a:pPr>
            <a:r>
              <a:rPr lang="ar-DZ" sz="2400" b="1" dirty="0">
                <a:solidFill>
                  <a:srgbClr val="FF0000"/>
                </a:solidFill>
                <a:latin typeface="Simplified Arabic" panose="02020603050405020304" pitchFamily="18" charset="-78"/>
                <a:cs typeface="Simplified Arabic" panose="02020603050405020304" pitchFamily="18" charset="-78"/>
              </a:rPr>
              <a:t>القيمة المضافة في سلاسل القيمة العالمية</a:t>
            </a:r>
            <a:br>
              <a:rPr lang="ar-DZ" sz="2400" b="1" dirty="0">
                <a:solidFill>
                  <a:srgbClr val="FF0000"/>
                </a:solidFill>
                <a:latin typeface="Simplified Arabic" panose="02020603050405020304" pitchFamily="18" charset="-78"/>
                <a:cs typeface="Simplified Arabic" panose="02020603050405020304" pitchFamily="18" charset="-78"/>
              </a:rPr>
            </a:br>
            <a:r>
              <a:rPr lang="ar-DZ" sz="2400" b="1" dirty="0">
                <a:solidFill>
                  <a:srgbClr val="FF0000"/>
                </a:solidFill>
                <a:latin typeface="Simplified Arabic" panose="02020603050405020304" pitchFamily="18" charset="-78"/>
                <a:cs typeface="Simplified Arabic" panose="02020603050405020304" pitchFamily="18" charset="-78"/>
              </a:rPr>
              <a:t>«منحنى الابتسامة </a:t>
            </a:r>
            <a:r>
              <a:rPr lang="fr-FR" sz="2400" b="1" dirty="0">
                <a:solidFill>
                  <a:srgbClr val="FF0000"/>
                </a:solidFill>
                <a:latin typeface="Simplified Arabic" panose="02020603050405020304" pitchFamily="18" charset="-78"/>
                <a:cs typeface="Simplified Arabic" panose="02020603050405020304" pitchFamily="18" charset="-78"/>
              </a:rPr>
              <a:t>COURBE DU SOURIRE</a:t>
            </a:r>
            <a:r>
              <a:rPr lang="ar-DZ" sz="2400" b="1" dirty="0">
                <a:solidFill>
                  <a:srgbClr val="FF0000"/>
                </a:solidFill>
                <a:latin typeface="Simplified Arabic" panose="02020603050405020304" pitchFamily="18" charset="-78"/>
                <a:cs typeface="Simplified Arabic" panose="02020603050405020304" pitchFamily="18" charset="-78"/>
              </a:rPr>
              <a:t>»</a:t>
            </a:r>
          </a:p>
          <a:p>
            <a:pPr marL="0" indent="0" algn="just" rtl="1">
              <a:buClr>
                <a:srgbClr val="FF0000"/>
              </a:buClr>
              <a:buSzPct val="150000"/>
              <a:buNone/>
            </a:pPr>
            <a:endParaRPr lang="ar-DZ" sz="2400" b="1" dirty="0">
              <a:solidFill>
                <a:srgbClr val="000000"/>
              </a:solidFill>
            </a:endParaRPr>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11188" y="2849711"/>
            <a:ext cx="7920037" cy="3315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410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4098"/>
                                        </p:tgtEl>
                                        <p:attrNameLst>
                                          <p:attrName>style.visibility</p:attrName>
                                        </p:attrNameLst>
                                      </p:cBhvr>
                                      <p:to>
                                        <p:strVal val="visible"/>
                                      </p:to>
                                    </p:set>
                                    <p:anim calcmode="lin" valueType="num">
                                      <p:cBhvr>
                                        <p:cTn id="29" dur="2000" fill="hold"/>
                                        <p:tgtEl>
                                          <p:spTgt spid="4098"/>
                                        </p:tgtEl>
                                        <p:attrNameLst>
                                          <p:attrName>ppt_w</p:attrName>
                                        </p:attrNameLst>
                                      </p:cBhvr>
                                      <p:tavLst>
                                        <p:tav tm="0">
                                          <p:val>
                                            <p:fltVal val="0"/>
                                          </p:val>
                                        </p:tav>
                                        <p:tav tm="100000">
                                          <p:val>
                                            <p:strVal val="#ppt_w"/>
                                          </p:val>
                                        </p:tav>
                                      </p:tavLst>
                                    </p:anim>
                                    <p:anim calcmode="lin" valueType="num">
                                      <p:cBhvr>
                                        <p:cTn id="30" dur="2000" fill="hold"/>
                                        <p:tgtEl>
                                          <p:spTgt spid="4098"/>
                                        </p:tgtEl>
                                        <p:attrNameLst>
                                          <p:attrName>ppt_h</p:attrName>
                                        </p:attrNameLst>
                                      </p:cBhvr>
                                      <p:tavLst>
                                        <p:tav tm="0">
                                          <p:val>
                                            <p:fltVal val="0"/>
                                          </p:val>
                                        </p:tav>
                                        <p:tav tm="100000">
                                          <p:val>
                                            <p:strVal val="#ppt_h"/>
                                          </p:val>
                                        </p:tav>
                                      </p:tavLst>
                                    </p:anim>
                                    <p:animEffect transition="in" filter="fade">
                                      <p:cBhvr>
                                        <p:cTn id="31"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35</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514350" indent="-514350" algn="ctr" rtl="1">
              <a:buClr>
                <a:srgbClr val="FF0000"/>
              </a:buClr>
              <a:buFont typeface="+mj-lt"/>
              <a:buAutoNum type="arabicPeriod" startAt="2"/>
            </a:pPr>
            <a:r>
              <a:rPr lang="ar-DZ" sz="2400" b="1" u="sng" dirty="0">
                <a:solidFill>
                  <a:srgbClr val="FF0000"/>
                </a:solidFill>
              </a:rPr>
              <a:t>التحولات العالمية</a:t>
            </a:r>
            <a:r>
              <a:rPr lang="ar-DZ" sz="2400" b="1" dirty="0">
                <a:solidFill>
                  <a:srgbClr val="FF0000"/>
                </a:solidFill>
              </a:rPr>
              <a:t>:</a:t>
            </a:r>
          </a:p>
          <a:p>
            <a:pPr marL="0" indent="0" algn="ctr" rtl="1">
              <a:buClr>
                <a:srgbClr val="FF0000"/>
              </a:buClr>
              <a:buSzPct val="150000"/>
              <a:buNone/>
            </a:pPr>
            <a:r>
              <a:rPr lang="ar-DZ" sz="2400" b="1" dirty="0">
                <a:solidFill>
                  <a:srgbClr val="000000"/>
                </a:solidFill>
              </a:rPr>
              <a:t>الانفاق في البحث والتطوير في شركات التكنولوجيا العالية:</a:t>
            </a:r>
          </a:p>
          <a:p>
            <a:pPr marL="0" indent="0" algn="ctr" rtl="1">
              <a:buClr>
                <a:srgbClr val="FF0000"/>
              </a:buClr>
              <a:buSzPct val="150000"/>
              <a:buNone/>
            </a:pPr>
            <a:endParaRPr lang="ar-DZ" sz="2400" b="1" dirty="0">
              <a:solidFill>
                <a:srgbClr val="000000"/>
              </a:solidFill>
            </a:endParaRPr>
          </a:p>
          <a:p>
            <a:pPr marL="0" indent="0" algn="ctr" rtl="1">
              <a:buClr>
                <a:srgbClr val="FF0000"/>
              </a:buClr>
              <a:buSzPct val="150000"/>
              <a:buNone/>
            </a:pPr>
            <a:endParaRPr lang="ar-DZ" sz="2400" b="1" dirty="0">
              <a:solidFill>
                <a:srgbClr val="000000"/>
              </a:solidFill>
            </a:endParaRPr>
          </a:p>
        </p:txBody>
      </p:sp>
      <p:pic>
        <p:nvPicPr>
          <p:cNvPr id="8" name="Picture 2" descr="C:\Users\user\Pictures\16120.jpe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142999" y="1628800"/>
            <a:ext cx="6958853"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982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500" fill="hold"/>
                                        <p:tgtEl>
                                          <p:spTgt spid="8"/>
                                        </p:tgtEl>
                                        <p:attrNameLst>
                                          <p:attrName>ppt_w</p:attrName>
                                        </p:attrNameLst>
                                      </p:cBhvr>
                                      <p:tavLst>
                                        <p:tav tm="0">
                                          <p:val>
                                            <p:fltVal val="0"/>
                                          </p:val>
                                        </p:tav>
                                        <p:tav tm="100000">
                                          <p:val>
                                            <p:strVal val="#ppt_w"/>
                                          </p:val>
                                        </p:tav>
                                      </p:tavLst>
                                    </p:anim>
                                    <p:anim calcmode="lin" valueType="num">
                                      <p:cBhvr>
                                        <p:cTn id="24" dur="1500" fill="hold"/>
                                        <p:tgtEl>
                                          <p:spTgt spid="8"/>
                                        </p:tgtEl>
                                        <p:attrNameLst>
                                          <p:attrName>ppt_h</p:attrName>
                                        </p:attrNameLst>
                                      </p:cBhvr>
                                      <p:tavLst>
                                        <p:tav tm="0">
                                          <p:val>
                                            <p:fltVal val="0"/>
                                          </p:val>
                                        </p:tav>
                                        <p:tav tm="100000">
                                          <p:val>
                                            <p:strVal val="#ppt_h"/>
                                          </p:val>
                                        </p:tav>
                                      </p:tavLst>
                                    </p:anim>
                                    <p:animEffect transition="in" filter="fade">
                                      <p:cBhvr>
                                        <p:cTn id="25"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514350" indent="-514350" rtl="1">
              <a:buClr>
                <a:srgbClr val="FF0000"/>
              </a:buClr>
              <a:buFont typeface="+mj-lt"/>
              <a:buAutoNum type="romanUcPeriod" startAt="2"/>
            </a:pPr>
            <a:r>
              <a:rPr lang="ar-DZ" sz="1600" b="1" u="sng" dirty="0"/>
              <a:t>الأزمات والتحولات التي يعرفها الاقتصاد العالمي</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36</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514350" indent="-514350" algn="ctr" rtl="1">
              <a:buClr>
                <a:srgbClr val="FF0000"/>
              </a:buClr>
              <a:buFont typeface="+mj-lt"/>
              <a:buAutoNum type="arabicPeriod" startAt="2"/>
            </a:pPr>
            <a:r>
              <a:rPr lang="ar-DZ" sz="2400" b="1" u="sng" dirty="0">
                <a:solidFill>
                  <a:srgbClr val="FF0000"/>
                </a:solidFill>
              </a:rPr>
              <a:t>التحولات العالمية</a:t>
            </a:r>
            <a:r>
              <a:rPr lang="ar-DZ" sz="2400" b="1" dirty="0">
                <a:solidFill>
                  <a:srgbClr val="FF0000"/>
                </a:solidFill>
              </a:rPr>
              <a:t>:</a:t>
            </a:r>
          </a:p>
          <a:p>
            <a:pPr algn="just" rtl="1">
              <a:buClr>
                <a:srgbClr val="FF0000"/>
              </a:buClr>
              <a:buSzPct val="150000"/>
              <a:buFont typeface="Wingdings" panose="05000000000000000000" pitchFamily="2" charset="2"/>
              <a:buChar char="v"/>
            </a:pPr>
            <a:endParaRPr lang="ar-DZ" sz="2400" b="1" dirty="0">
              <a:solidFill>
                <a:srgbClr val="000000"/>
              </a:solidFill>
            </a:endParaRPr>
          </a:p>
          <a:p>
            <a:pPr marL="536575" indent="-536575" algn="just" rtl="1">
              <a:buClr>
                <a:srgbClr val="FF0000"/>
              </a:buClr>
              <a:buSzPct val="150000"/>
              <a:buFont typeface="Wingdings" panose="05000000000000000000" pitchFamily="2" charset="2"/>
              <a:buChar char="v"/>
            </a:pPr>
            <a:r>
              <a:rPr lang="ar-DZ" sz="2400" b="1" u="sng" dirty="0"/>
              <a:t>صعود المالية الدولية</a:t>
            </a:r>
            <a:r>
              <a:rPr lang="ar-DZ" sz="2400" b="1" dirty="0"/>
              <a:t>:</a:t>
            </a:r>
            <a:r>
              <a:rPr lang="ar-DZ" sz="2400" b="1" dirty="0">
                <a:solidFill>
                  <a:srgbClr val="000000"/>
                </a:solidFill>
              </a:rPr>
              <a:t> ودورها في تراجع الاستثمار والتشغيل وفي تفاقم الأزمات</a:t>
            </a:r>
          </a:p>
          <a:p>
            <a:pPr marL="0" indent="0" algn="ctr" rtl="1">
              <a:buClr>
                <a:srgbClr val="FF0000"/>
              </a:buClr>
              <a:buSzPct val="150000"/>
              <a:buNone/>
            </a:pPr>
            <a:endParaRPr lang="ar-DZ" sz="2400" b="1" dirty="0">
              <a:solidFill>
                <a:srgbClr val="000000"/>
              </a:solidFill>
            </a:endParaRPr>
          </a:p>
        </p:txBody>
      </p:sp>
      <p:pic>
        <p:nvPicPr>
          <p:cNvPr id="9" name="Picture 2" descr="C:\Users\user\Pictures\01-investissement-et-profi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276872"/>
            <a:ext cx="5328592"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50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750" fill="hold"/>
                                        <p:tgtEl>
                                          <p:spTgt spid="9"/>
                                        </p:tgtEl>
                                        <p:attrNameLst>
                                          <p:attrName>ppt_w</p:attrName>
                                        </p:attrNameLst>
                                      </p:cBhvr>
                                      <p:tavLst>
                                        <p:tav tm="0">
                                          <p:val>
                                            <p:fltVal val="0"/>
                                          </p:val>
                                        </p:tav>
                                        <p:tav tm="100000">
                                          <p:val>
                                            <p:strVal val="#ppt_w"/>
                                          </p:val>
                                        </p:tav>
                                      </p:tavLst>
                                    </p:anim>
                                    <p:anim calcmode="lin" valueType="num">
                                      <p:cBhvr>
                                        <p:cTn id="24" dur="1750" fill="hold"/>
                                        <p:tgtEl>
                                          <p:spTgt spid="9"/>
                                        </p:tgtEl>
                                        <p:attrNameLst>
                                          <p:attrName>ppt_h</p:attrName>
                                        </p:attrNameLst>
                                      </p:cBhvr>
                                      <p:tavLst>
                                        <p:tav tm="0">
                                          <p:val>
                                            <p:fltVal val="0"/>
                                          </p:val>
                                        </p:tav>
                                        <p:tav tm="100000">
                                          <p:val>
                                            <p:strVal val="#ppt_h"/>
                                          </p:val>
                                        </p:tav>
                                      </p:tavLst>
                                    </p:anim>
                                    <p:animEffect transition="in" filter="fade">
                                      <p:cBhvr>
                                        <p:cTn id="25" dur="1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720080"/>
          </a:xfrm>
          <a:solidFill>
            <a:schemeClr val="tx2">
              <a:lumMod val="75000"/>
            </a:schemeClr>
          </a:solidFill>
        </p:spPr>
        <p:txBody>
          <a:bodyPr>
            <a:normAutofit/>
          </a:bodyPr>
          <a:lstStyle/>
          <a:p>
            <a:pPr marL="711200" indent="-711200" rtl="1">
              <a:buClr>
                <a:srgbClr val="FF0000"/>
              </a:buClr>
              <a:buFont typeface="+mj-lt"/>
              <a:buAutoNum type="romanUcPeriod" startAt="3"/>
            </a:pPr>
            <a:r>
              <a:rPr lang="ar-DZ" sz="2800" b="1" u="sng" dirty="0"/>
              <a:t>حتمية النموذج التنموي البديل</a:t>
            </a:r>
            <a:r>
              <a:rPr lang="ar-DZ" sz="2800" b="1" dirty="0"/>
              <a:t>:</a:t>
            </a: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37</a:t>
            </a:fld>
            <a:endParaRPr lang="fr-CA"/>
          </a:p>
        </p:txBody>
      </p:sp>
      <p:sp>
        <p:nvSpPr>
          <p:cNvPr id="3" name="Espace réservé du contenu 2"/>
          <p:cNvSpPr>
            <a:spLocks noGrp="1"/>
          </p:cNvSpPr>
          <p:nvPr>
            <p:ph idx="1"/>
          </p:nvPr>
        </p:nvSpPr>
        <p:spPr>
          <a:xfrm>
            <a:off x="457200" y="980728"/>
            <a:ext cx="8229600" cy="5256584"/>
          </a:xfrm>
        </p:spPr>
        <p:txBody>
          <a:bodyPr>
            <a:normAutofit lnSpcReduction="10000"/>
          </a:bodyPr>
          <a:lstStyle/>
          <a:p>
            <a:pPr marL="0" indent="0" algn="ctr" rtl="1">
              <a:buClr>
                <a:srgbClr val="FF0000"/>
              </a:buClr>
              <a:buSzPct val="150000"/>
              <a:buNone/>
            </a:pPr>
            <a:endParaRPr lang="ar-DZ" sz="800" b="1" dirty="0"/>
          </a:p>
          <a:p>
            <a:pPr marL="0" indent="0" algn="just" rtl="1">
              <a:buClr>
                <a:srgbClr val="FF0000"/>
              </a:buClr>
              <a:buSzPct val="150000"/>
              <a:buNone/>
            </a:pPr>
            <a:r>
              <a:rPr lang="ar-SA" sz="2400" b="1" dirty="0">
                <a:solidFill>
                  <a:srgbClr val="000000"/>
                </a:solidFill>
              </a:rPr>
              <a:t>الأزمات والتحولات التي تعرفها الرأسمالية، تطرح اليوم وبشدة حتمية وضرورة إيجاد بديل تنموي جديد أو نموذج اقتصادي جديد، لكن الآراء تتباين بين المفكرين حول البديل الممكن. </a:t>
            </a:r>
            <a:r>
              <a:rPr lang="ar-SA" sz="2600" dirty="0"/>
              <a:t>وبالرغم من </a:t>
            </a:r>
            <a:r>
              <a:rPr lang="ar-EG" sz="2600" dirty="0"/>
              <a:t>ان </a:t>
            </a:r>
            <a:r>
              <a:rPr lang="ar-SA" sz="2400" b="1" dirty="0">
                <a:solidFill>
                  <a:srgbClr val="000000"/>
                </a:solidFill>
              </a:rPr>
              <a:t>هناك إجماع واسع على أن الاقتصاد الاجتماعي والتضامني هو البديل، لكن السؤال الذي يطرح نفسه هو هل سيكون بديلا خارج الرأسمالية أم بداخلها؟</a:t>
            </a:r>
            <a:endParaRPr lang="ar-DZ" sz="2400" b="1" dirty="0">
              <a:solidFill>
                <a:srgbClr val="000000"/>
              </a:solidFill>
            </a:endParaRPr>
          </a:p>
          <a:p>
            <a:pPr marL="0" indent="0" algn="just" rtl="1">
              <a:buClr>
                <a:srgbClr val="FF0000"/>
              </a:buClr>
              <a:buSzPct val="150000"/>
              <a:buNone/>
            </a:pPr>
            <a:endParaRPr lang="ar-DZ" sz="800" b="1" dirty="0">
              <a:solidFill>
                <a:srgbClr val="000000"/>
              </a:solidFill>
            </a:endParaRPr>
          </a:p>
          <a:p>
            <a:pPr algn="just" rtl="1">
              <a:buClr>
                <a:srgbClr val="FF0000"/>
              </a:buClr>
              <a:buSzPct val="150000"/>
              <a:buFont typeface="Wingdings" panose="05000000000000000000" pitchFamily="2" charset="2"/>
              <a:buChar char="q"/>
            </a:pPr>
            <a:r>
              <a:rPr lang="ar-DZ" sz="2400" b="1" dirty="0">
                <a:solidFill>
                  <a:srgbClr val="000000"/>
                </a:solidFill>
              </a:rPr>
              <a:t> الاقتصاد الاجتماعي والتضامني هو نقيض للنموذج الليبرالي في أهدافه ومبادئه وأسسه:</a:t>
            </a:r>
          </a:p>
          <a:p>
            <a:pPr marL="0" indent="0" algn="just" rtl="1">
              <a:buClr>
                <a:srgbClr val="FF0000"/>
              </a:buClr>
              <a:buSzPct val="150000"/>
              <a:buNone/>
            </a:pPr>
            <a:r>
              <a:rPr lang="ar-DZ" sz="2400" b="1" dirty="0">
                <a:solidFill>
                  <a:srgbClr val="000000"/>
                </a:solidFill>
              </a:rPr>
              <a:t>3 مفكرين ساهموا في وضع أسس الاقتصاد الاجتماعي والتضامني:</a:t>
            </a:r>
          </a:p>
          <a:p>
            <a:pPr marL="0" indent="0" algn="just" rtl="1">
              <a:buClr>
                <a:srgbClr val="FF0000"/>
              </a:buClr>
              <a:buSzPct val="150000"/>
              <a:buNone/>
            </a:pPr>
            <a:endParaRPr lang="ar-DZ" sz="900" b="1" dirty="0">
              <a:solidFill>
                <a:srgbClr val="000000"/>
              </a:solidFill>
            </a:endParaRPr>
          </a:p>
          <a:p>
            <a:pPr marL="711200" indent="-347663" algn="just" rtl="1">
              <a:buClr>
                <a:srgbClr val="FF0000"/>
              </a:buClr>
              <a:buSzPct val="150000"/>
              <a:buFont typeface="Wingdings" panose="05000000000000000000" pitchFamily="2" charset="2"/>
              <a:buChar char="§"/>
            </a:pPr>
            <a:r>
              <a:rPr lang="ar-DZ" sz="2000" b="1" u="sng" dirty="0"/>
              <a:t>بيار جوزيف برودون </a:t>
            </a:r>
            <a:r>
              <a:rPr lang="fr-CA" sz="2000" b="1" u="sng" dirty="0"/>
              <a:t>Pierre Joseph Proudhon  </a:t>
            </a:r>
            <a:r>
              <a:rPr lang="ar-SA" sz="2000" b="1" u="sng" dirty="0"/>
              <a:t>(</a:t>
            </a:r>
            <a:r>
              <a:rPr lang="fr-CA" sz="2000" b="1" u="sng" dirty="0"/>
              <a:t>1809-1865</a:t>
            </a:r>
            <a:r>
              <a:rPr lang="ar-SA" sz="2000" b="1" u="sng" dirty="0"/>
              <a:t>)</a:t>
            </a:r>
            <a:r>
              <a:rPr lang="ar-SA" sz="2000" dirty="0"/>
              <a:t>:</a:t>
            </a:r>
            <a:r>
              <a:rPr lang="ar-DZ" sz="2000" dirty="0"/>
              <a:t> الذي ركّز على مفهوم التعاضد </a:t>
            </a:r>
            <a:r>
              <a:rPr lang="fr-CA" sz="2000" dirty="0"/>
              <a:t>le mutuellisme </a:t>
            </a:r>
            <a:endParaRPr lang="ar-DZ" sz="2000" dirty="0"/>
          </a:p>
          <a:p>
            <a:pPr marL="711200" indent="-347663" algn="just" rtl="1">
              <a:buClr>
                <a:srgbClr val="FF0000"/>
              </a:buClr>
              <a:buSzPct val="150000"/>
              <a:buFont typeface="Wingdings" panose="05000000000000000000" pitchFamily="2" charset="2"/>
              <a:buChar char="§"/>
            </a:pPr>
            <a:r>
              <a:rPr lang="ar-DZ" sz="2000" b="1" u="sng" dirty="0"/>
              <a:t>شارل جيد </a:t>
            </a:r>
            <a:r>
              <a:rPr lang="fr-CA" sz="2000" b="1" u="sng" dirty="0"/>
              <a:t>Charles Gide </a:t>
            </a:r>
            <a:r>
              <a:rPr lang="ar-SA" sz="2000" b="1" u="sng" dirty="0"/>
              <a:t> (</a:t>
            </a:r>
            <a:r>
              <a:rPr lang="fr-CA" sz="2000" b="1" u="sng" dirty="0"/>
              <a:t>1847-1932</a:t>
            </a:r>
            <a:r>
              <a:rPr lang="ar-SA" sz="2000" b="1" u="sng" dirty="0"/>
              <a:t>)</a:t>
            </a:r>
            <a:r>
              <a:rPr lang="ar-SA" sz="2000" dirty="0"/>
              <a:t>: </a:t>
            </a:r>
            <a:r>
              <a:rPr lang="ar-DZ" sz="2000" dirty="0"/>
              <a:t>الذي </a:t>
            </a:r>
            <a:r>
              <a:rPr lang="ar-SA" sz="2000" dirty="0"/>
              <a:t>هو منظر الاقتصاد الاجتماعي وزعيم الحركة التعاونية</a:t>
            </a:r>
            <a:endParaRPr lang="ar-DZ" sz="2000" dirty="0"/>
          </a:p>
          <a:p>
            <a:pPr marL="711200" indent="-347663" algn="just" rtl="1">
              <a:buClr>
                <a:srgbClr val="FF0000"/>
              </a:buClr>
              <a:buSzPct val="150000"/>
              <a:buFont typeface="Wingdings" panose="05000000000000000000" pitchFamily="2" charset="2"/>
              <a:buChar char="§"/>
            </a:pPr>
            <a:r>
              <a:rPr lang="ar-DZ" sz="2000" b="1" u="sng" dirty="0"/>
              <a:t>ليون بورجوا </a:t>
            </a:r>
            <a:r>
              <a:rPr lang="fr-CA" sz="2000" b="1" u="sng" dirty="0"/>
              <a:t>Léon Bourgeois </a:t>
            </a:r>
            <a:r>
              <a:rPr lang="ar-DZ" sz="2000" b="1" u="sng" dirty="0"/>
              <a:t> (1851-1925)</a:t>
            </a:r>
            <a:r>
              <a:rPr lang="ar-DZ" sz="2000" dirty="0"/>
              <a:t>: ركّز على مفهوم التضامن </a:t>
            </a:r>
            <a:r>
              <a:rPr lang="fr-CA" sz="2000" dirty="0"/>
              <a:t>le solidarisme</a:t>
            </a:r>
            <a:endParaRPr lang="ar-DZ" sz="2000" b="1" dirty="0">
              <a:solidFill>
                <a:srgbClr val="000000"/>
              </a:solidFill>
            </a:endParaRPr>
          </a:p>
          <a:p>
            <a:pPr marL="0" indent="0" algn="just" rtl="1">
              <a:buClr>
                <a:srgbClr val="FF0000"/>
              </a:buClr>
              <a:buSzPct val="150000"/>
              <a:buNone/>
            </a:pPr>
            <a:endParaRPr lang="ar-DZ" sz="2400" b="1" dirty="0">
              <a:solidFill>
                <a:srgbClr val="000000"/>
              </a:solidFill>
            </a:endParaRPr>
          </a:p>
        </p:txBody>
      </p:sp>
    </p:spTree>
    <p:extLst>
      <p:ext uri="{BB962C8B-B14F-4D97-AF65-F5344CB8AC3E}">
        <p14:creationId xmlns:p14="http://schemas.microsoft.com/office/powerpoint/2010/main" val="82832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720080"/>
          </a:xfrm>
          <a:solidFill>
            <a:schemeClr val="tx2">
              <a:lumMod val="75000"/>
            </a:schemeClr>
          </a:solidFill>
        </p:spPr>
        <p:txBody>
          <a:bodyPr>
            <a:normAutofit/>
          </a:bodyPr>
          <a:lstStyle/>
          <a:p>
            <a:pPr marL="711200" indent="-711200" rtl="1">
              <a:buClr>
                <a:srgbClr val="FF0000"/>
              </a:buClr>
              <a:buFont typeface="+mj-lt"/>
              <a:buAutoNum type="romanUcPeriod" startAt="3"/>
            </a:pPr>
            <a:r>
              <a:rPr lang="ar-DZ" sz="2800" b="1" u="sng" dirty="0"/>
              <a:t>حتمية النموذج التنموي البديل</a:t>
            </a:r>
            <a:r>
              <a:rPr lang="ar-DZ" sz="2800" b="1" dirty="0"/>
              <a:t>:</a:t>
            </a: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38</a:t>
            </a:fld>
            <a:endParaRPr lang="fr-CA"/>
          </a:p>
        </p:txBody>
      </p:sp>
      <p:sp>
        <p:nvSpPr>
          <p:cNvPr id="3" name="Espace réservé du contenu 2"/>
          <p:cNvSpPr>
            <a:spLocks noGrp="1"/>
          </p:cNvSpPr>
          <p:nvPr>
            <p:ph idx="1"/>
          </p:nvPr>
        </p:nvSpPr>
        <p:spPr>
          <a:xfrm>
            <a:off x="457200" y="980728"/>
            <a:ext cx="8229600" cy="5256584"/>
          </a:xfrm>
        </p:spPr>
        <p:txBody>
          <a:bodyPr>
            <a:normAutofit lnSpcReduction="10000"/>
          </a:bodyPr>
          <a:lstStyle/>
          <a:p>
            <a:pPr marL="0" indent="0" algn="just" rtl="1">
              <a:buNone/>
            </a:pPr>
            <a:r>
              <a:rPr lang="ar-DZ" sz="2800" b="1" dirty="0">
                <a:solidFill>
                  <a:srgbClr val="000000"/>
                </a:solidFill>
                <a:latin typeface="Simplified Arabic" panose="02020603050405020304" pitchFamily="18" charset="-78"/>
                <a:cs typeface="Simplified Arabic" panose="02020603050405020304" pitchFamily="18" charset="-78"/>
              </a:rPr>
              <a:t>هؤلاء المفكرين الثلاث، الذين قدمناهم كنماذج للمفكرين المؤسسين للإقتصاد الاجتماعي والتضامني، هم يتفقون في مجموعة من المواقف التي تؤسس لمبادئ هذا الاقتصاد اليوم، نذكر منها على الخصوص:</a:t>
            </a:r>
            <a:endParaRPr lang="fr-CA" sz="2800" b="1" dirty="0">
              <a:solidFill>
                <a:srgbClr val="000000"/>
              </a:solidFill>
              <a:latin typeface="Simplified Arabic" panose="02020603050405020304" pitchFamily="18" charset="-78"/>
              <a:cs typeface="Simplified Arabic" panose="02020603050405020304" pitchFamily="18" charset="-78"/>
            </a:endParaRPr>
          </a:p>
          <a:p>
            <a:pPr marL="0" indent="0" algn="r" rtl="1">
              <a:buNone/>
            </a:pPr>
            <a:endParaRPr lang="fr-CA" sz="2400" dirty="0"/>
          </a:p>
          <a:p>
            <a:pPr lvl="0" algn="r" rtl="1">
              <a:buClr>
                <a:srgbClr val="FF0000"/>
              </a:buClr>
            </a:pPr>
            <a:r>
              <a:rPr lang="ar-DZ" sz="2800" b="1" dirty="0">
                <a:solidFill>
                  <a:srgbClr val="000000"/>
                </a:solidFill>
                <a:latin typeface="Simplified Arabic" panose="02020603050405020304" pitchFamily="18" charset="-78"/>
                <a:cs typeface="Simplified Arabic" panose="02020603050405020304" pitchFamily="18" charset="-78"/>
              </a:rPr>
              <a:t>اعتبار أن القوانين الاقتصادية الليبرالية الكلاسيكية والنيوكلاسيكية المنظمة للنشاط الاقتصادي وبالأخص قانون السوق والمنافسة ليست هي الوحيدة التي تصلح لتنظيم الاقتصاد،</a:t>
            </a:r>
            <a:endParaRPr lang="fr-CA" sz="2800" b="1" dirty="0">
              <a:solidFill>
                <a:srgbClr val="000000"/>
              </a:solidFill>
              <a:latin typeface="Simplified Arabic" panose="02020603050405020304" pitchFamily="18" charset="-78"/>
              <a:cs typeface="Simplified Arabic" panose="02020603050405020304" pitchFamily="18" charset="-78"/>
            </a:endParaRPr>
          </a:p>
          <a:p>
            <a:pPr lvl="0" algn="r" rtl="1">
              <a:buClr>
                <a:srgbClr val="FF0000"/>
              </a:buClr>
            </a:pPr>
            <a:r>
              <a:rPr lang="ar-DZ" sz="2800" b="1" dirty="0">
                <a:solidFill>
                  <a:srgbClr val="000000"/>
                </a:solidFill>
                <a:latin typeface="Simplified Arabic" panose="02020603050405020304" pitchFamily="18" charset="-78"/>
                <a:cs typeface="Simplified Arabic" panose="02020603050405020304" pitchFamily="18" charset="-78"/>
              </a:rPr>
              <a:t>نقد مبدأ المنهجية الفردية القائل بأن المصلحة الخاصة تحقق المصلحة العامة،</a:t>
            </a:r>
            <a:endParaRPr lang="fr-CA" sz="2800" b="1" dirty="0">
              <a:solidFill>
                <a:srgbClr val="000000"/>
              </a:solidFill>
              <a:latin typeface="Simplified Arabic" panose="02020603050405020304" pitchFamily="18" charset="-78"/>
              <a:cs typeface="Simplified Arabic" panose="02020603050405020304" pitchFamily="18" charset="-78"/>
            </a:endParaRPr>
          </a:p>
          <a:p>
            <a:pPr lvl="0" algn="r" rtl="1">
              <a:buClr>
                <a:srgbClr val="FF0000"/>
              </a:buClr>
            </a:pPr>
            <a:r>
              <a:rPr lang="ar-DZ" sz="2800" b="1" dirty="0">
                <a:solidFill>
                  <a:srgbClr val="000000"/>
                </a:solidFill>
                <a:latin typeface="Simplified Arabic" panose="02020603050405020304" pitchFamily="18" charset="-78"/>
                <a:cs typeface="Simplified Arabic" panose="02020603050405020304" pitchFamily="18" charset="-78"/>
              </a:rPr>
              <a:t>الهدف من النشاط الاقتصادي ليس الربح بل تلبية الحاجيات الاجتماعية،</a:t>
            </a:r>
          </a:p>
          <a:p>
            <a:pPr lvl="0" algn="r" rtl="1">
              <a:buClr>
                <a:srgbClr val="FF0000"/>
              </a:buClr>
            </a:pPr>
            <a:r>
              <a:rPr lang="ar-DZ" sz="2800" b="1" dirty="0">
                <a:solidFill>
                  <a:srgbClr val="000000"/>
                </a:solidFill>
                <a:latin typeface="Simplified Arabic" panose="02020603050405020304" pitchFamily="18" charset="-78"/>
                <a:cs typeface="Simplified Arabic" panose="02020603050405020304" pitchFamily="18" charset="-78"/>
              </a:rPr>
              <a:t>اعتبار أن الاستهلاك والطلب متغيرة أساسية في الدورة الاقتصادية</a:t>
            </a:r>
          </a:p>
        </p:txBody>
      </p:sp>
    </p:spTree>
    <p:extLst>
      <p:ext uri="{BB962C8B-B14F-4D97-AF65-F5344CB8AC3E}">
        <p14:creationId xmlns:p14="http://schemas.microsoft.com/office/powerpoint/2010/main" val="302531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fontScale="90000"/>
          </a:bodyPr>
          <a:lstStyle/>
          <a:p>
            <a:pPr marL="400050" indent="-400050" rtl="1">
              <a:buClr>
                <a:srgbClr val="FF0000"/>
              </a:buClr>
              <a:buFont typeface="+mj-lt"/>
              <a:buAutoNum type="romanUcPeriod" startAt="3"/>
            </a:pPr>
            <a:r>
              <a:rPr lang="ar-DZ" sz="1600" b="1" u="sng" dirty="0"/>
              <a:t>حتمية النموذج التنموي البديل</a:t>
            </a:r>
            <a:r>
              <a:rPr lang="ar-DZ" sz="1600" b="1" dirty="0"/>
              <a:t>:</a:t>
            </a:r>
            <a:br>
              <a:rPr lang="ar-DZ" sz="1600" b="1" dirty="0"/>
            </a:b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39</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0" indent="0" algn="ctr" rtl="1">
              <a:buClr>
                <a:srgbClr val="FF0000"/>
              </a:buClr>
              <a:buSzPct val="150000"/>
              <a:buNone/>
            </a:pPr>
            <a:endParaRPr lang="ar-DZ" sz="800" b="1" dirty="0"/>
          </a:p>
          <a:p>
            <a:pPr marL="0" indent="0" algn="just" rtl="1">
              <a:buClr>
                <a:srgbClr val="FF0000"/>
              </a:buClr>
              <a:buSzPct val="150000"/>
              <a:buNone/>
            </a:pPr>
            <a:r>
              <a:rPr lang="ar-DZ" sz="2200" b="1" dirty="0"/>
              <a:t>الجدول الموالي يوضح بعض الفروقات بين الاقتصاد الليبرالي والاقتصاد الاجتماعي والتضامني:</a:t>
            </a:r>
            <a:endParaRPr lang="fr-CA" sz="2200" b="1" dirty="0"/>
          </a:p>
          <a:p>
            <a:pPr marL="0" indent="0" algn="just" rtl="1">
              <a:buClr>
                <a:srgbClr val="FF0000"/>
              </a:buClr>
              <a:buSzPct val="150000"/>
              <a:buNone/>
            </a:pPr>
            <a:endParaRPr lang="ar-DZ" sz="2400" b="1" dirty="0">
              <a:solidFill>
                <a:srgbClr val="000000"/>
              </a:solidFill>
            </a:endParaRPr>
          </a:p>
        </p:txBody>
      </p:sp>
      <p:graphicFrame>
        <p:nvGraphicFramePr>
          <p:cNvPr id="7" name="Tableau 6"/>
          <p:cNvGraphicFramePr>
            <a:graphicFrameLocks noGrp="1"/>
          </p:cNvGraphicFramePr>
          <p:nvPr>
            <p:extLst>
              <p:ext uri="{D42A27DB-BD31-4B8C-83A1-F6EECF244321}">
                <p14:modId xmlns:p14="http://schemas.microsoft.com/office/powerpoint/2010/main" val="2338874023"/>
              </p:ext>
            </p:extLst>
          </p:nvPr>
        </p:nvGraphicFramePr>
        <p:xfrm>
          <a:off x="755576" y="1698098"/>
          <a:ext cx="7416824" cy="4334629"/>
        </p:xfrm>
        <a:graphic>
          <a:graphicData uri="http://schemas.openxmlformats.org/drawingml/2006/table">
            <a:tbl>
              <a:tblPr rtl="1" firstRow="1" firstCol="1" bandRow="1"/>
              <a:tblGrid>
                <a:gridCol w="1761285">
                  <a:extLst>
                    <a:ext uri="{9D8B030D-6E8A-4147-A177-3AD203B41FA5}">
                      <a16:colId xmlns:a16="http://schemas.microsoft.com/office/drawing/2014/main" val="20000"/>
                    </a:ext>
                  </a:extLst>
                </a:gridCol>
                <a:gridCol w="2643599">
                  <a:extLst>
                    <a:ext uri="{9D8B030D-6E8A-4147-A177-3AD203B41FA5}">
                      <a16:colId xmlns:a16="http://schemas.microsoft.com/office/drawing/2014/main" val="20001"/>
                    </a:ext>
                  </a:extLst>
                </a:gridCol>
                <a:gridCol w="3011940">
                  <a:extLst>
                    <a:ext uri="{9D8B030D-6E8A-4147-A177-3AD203B41FA5}">
                      <a16:colId xmlns:a16="http://schemas.microsoft.com/office/drawing/2014/main" val="20002"/>
                    </a:ext>
                  </a:extLst>
                </a:gridCol>
              </a:tblGrid>
              <a:tr h="683933">
                <a:tc>
                  <a:txBody>
                    <a:bodyPr/>
                    <a:lstStyle/>
                    <a:p>
                      <a:pPr algn="ctr" rtl="1">
                        <a:spcAft>
                          <a:spcPts val="0"/>
                        </a:spcAft>
                        <a:tabLst>
                          <a:tab pos="265430" algn="r"/>
                        </a:tabLst>
                      </a:pPr>
                      <a:endParaRPr lang="fr-CA" sz="2000" dirty="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400" dirty="0">
                          <a:solidFill>
                            <a:schemeClr val="bg1"/>
                          </a:solidFill>
                          <a:effectLst/>
                          <a:latin typeface="Calibri"/>
                          <a:ea typeface="Calibri"/>
                          <a:cs typeface="Arial"/>
                        </a:rPr>
                        <a:t>الليبرالية</a:t>
                      </a:r>
                      <a:endParaRPr lang="fr-CA" sz="2400" dirty="0">
                        <a:solidFill>
                          <a:schemeClr val="bg1"/>
                        </a:solidFill>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lumMod val="75000"/>
                      </a:schemeClr>
                    </a:solidFill>
                  </a:tcPr>
                </a:tc>
                <a:tc>
                  <a:txBody>
                    <a:bodyPr/>
                    <a:lstStyle/>
                    <a:p>
                      <a:pPr algn="ctr" rtl="1">
                        <a:spcAft>
                          <a:spcPts val="0"/>
                        </a:spcAft>
                        <a:tabLst>
                          <a:tab pos="265430" algn="r"/>
                        </a:tabLst>
                      </a:pPr>
                      <a:r>
                        <a:rPr lang="ar-DZ" sz="2400" dirty="0">
                          <a:solidFill>
                            <a:schemeClr val="bg1"/>
                          </a:solidFill>
                          <a:effectLst/>
                          <a:latin typeface="Calibri"/>
                          <a:ea typeface="Calibri"/>
                          <a:cs typeface="Arial"/>
                        </a:rPr>
                        <a:t>الاقتصاد الاجتماعي والتضامني</a:t>
                      </a:r>
                      <a:endParaRPr lang="fr-CA" sz="2400" dirty="0">
                        <a:solidFill>
                          <a:schemeClr val="bg1"/>
                        </a:solidFill>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chemeClr val="tx1">
                        <a:lumMod val="75000"/>
                      </a:schemeClr>
                    </a:solidFill>
                  </a:tcPr>
                </a:tc>
                <a:extLst>
                  <a:ext uri="{0D108BD9-81ED-4DB2-BD59-A6C34878D82A}">
                    <a16:rowId xmlns:a16="http://schemas.microsoft.com/office/drawing/2014/main" val="10000"/>
                  </a:ext>
                </a:extLst>
              </a:tr>
              <a:tr h="569944">
                <a:tc>
                  <a:txBody>
                    <a:bodyPr/>
                    <a:lstStyle/>
                    <a:p>
                      <a:pPr algn="ctr" rtl="1">
                        <a:spcAft>
                          <a:spcPts val="0"/>
                        </a:spcAft>
                        <a:tabLst>
                          <a:tab pos="265430" algn="r"/>
                        </a:tabLst>
                      </a:pPr>
                      <a:r>
                        <a:rPr lang="ar-DZ" sz="2000" b="1" dirty="0">
                          <a:solidFill>
                            <a:srgbClr val="000000"/>
                          </a:solidFill>
                          <a:effectLst/>
                          <a:latin typeface="Calibri"/>
                          <a:ea typeface="Times New Roman"/>
                          <a:cs typeface="Simplified Arabic"/>
                        </a:rPr>
                        <a:t>القوانين الاقتصادية</a:t>
                      </a:r>
                      <a:endParaRPr lang="fr-CA" sz="2000" dirty="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000" b="1" dirty="0">
                          <a:solidFill>
                            <a:srgbClr val="000000"/>
                          </a:solidFill>
                          <a:effectLst/>
                          <a:latin typeface="Calibri"/>
                          <a:ea typeface="Times New Roman"/>
                          <a:cs typeface="Simplified Arabic"/>
                        </a:rPr>
                        <a:t>قوانين كونية صالحة لكل مكان وزمان</a:t>
                      </a:r>
                      <a:endParaRPr lang="fr-CA" sz="2000" dirty="0">
                        <a:solidFill>
                          <a:srgbClr val="000000"/>
                        </a:solidFill>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8EDED"/>
                    </a:solidFill>
                  </a:tcPr>
                </a:tc>
                <a:tc>
                  <a:txBody>
                    <a:bodyPr/>
                    <a:lstStyle/>
                    <a:p>
                      <a:pPr algn="ctr" rtl="1">
                        <a:spcAft>
                          <a:spcPts val="0"/>
                        </a:spcAft>
                        <a:tabLst>
                          <a:tab pos="265430" algn="r"/>
                        </a:tabLst>
                      </a:pPr>
                      <a:r>
                        <a:rPr lang="ar-DZ" sz="2000" b="1" dirty="0">
                          <a:solidFill>
                            <a:srgbClr val="000000"/>
                          </a:solidFill>
                          <a:effectLst/>
                          <a:latin typeface="Calibri"/>
                          <a:ea typeface="Times New Roman"/>
                          <a:cs typeface="Simplified Arabic"/>
                        </a:rPr>
                        <a:t>ليس هناك قوانين ثابتة وشاملة</a:t>
                      </a:r>
                      <a:endParaRPr lang="fr-CA" sz="2000" dirty="0">
                        <a:solidFill>
                          <a:srgbClr val="000000"/>
                        </a:solidFill>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8EDED"/>
                    </a:solidFill>
                  </a:tcPr>
                </a:tc>
                <a:extLst>
                  <a:ext uri="{0D108BD9-81ED-4DB2-BD59-A6C34878D82A}">
                    <a16:rowId xmlns:a16="http://schemas.microsoft.com/office/drawing/2014/main" val="10001"/>
                  </a:ext>
                </a:extLst>
              </a:tr>
              <a:tr h="831643">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الهدف من النشاط الاقتصادي</a:t>
                      </a:r>
                      <a:endParaRPr lang="fr-CA" sz="200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الربح والسلعنة</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تلبية الحاجات تحقيق رفاه المجتمع</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extLst>
                  <a:ext uri="{0D108BD9-81ED-4DB2-BD59-A6C34878D82A}">
                    <a16:rowId xmlns:a16="http://schemas.microsoft.com/office/drawing/2014/main" val="10002"/>
                  </a:ext>
                </a:extLst>
              </a:tr>
              <a:tr h="415823">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الفلسفة الاقتصادية</a:t>
                      </a:r>
                      <a:endParaRPr lang="fr-CA" sz="200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المنهجية الفردية</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المصلحة العامة</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EFD3D2"/>
                    </a:solidFill>
                  </a:tcPr>
                </a:tc>
                <a:extLst>
                  <a:ext uri="{0D108BD9-81ED-4DB2-BD59-A6C34878D82A}">
                    <a16:rowId xmlns:a16="http://schemas.microsoft.com/office/drawing/2014/main" val="10003"/>
                  </a:ext>
                </a:extLst>
              </a:tr>
              <a:tr h="831643">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أساس النظام الاقتصادي</a:t>
                      </a:r>
                      <a:endParaRPr lang="fr-CA" sz="200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السوق والمنافسة</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التعاون والتعاضد والتضامن والتبادل بالمثل</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12700" cap="flat" cmpd="sng" algn="ctr">
                      <a:solidFill>
                        <a:srgbClr val="C0504D"/>
                      </a:solidFill>
                      <a:prstDash val="solid"/>
                      <a:round/>
                      <a:headEnd type="none" w="med" len="med"/>
                      <a:tailEnd type="none" w="med" len="med"/>
                    </a:lnB>
                    <a:solidFill>
                      <a:srgbClr val="DFA7A6"/>
                    </a:solidFill>
                  </a:tcPr>
                </a:tc>
                <a:extLst>
                  <a:ext uri="{0D108BD9-81ED-4DB2-BD59-A6C34878D82A}">
                    <a16:rowId xmlns:a16="http://schemas.microsoft.com/office/drawing/2014/main" val="10004"/>
                  </a:ext>
                </a:extLst>
              </a:tr>
              <a:tr h="854916">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أساس النظام السياسي والاجتماعي</a:t>
                      </a:r>
                      <a:endParaRPr lang="fr-CA" sz="2000">
                        <a:solidFill>
                          <a:srgbClr val="000000"/>
                        </a:solidFill>
                        <a:effectLst/>
                        <a:latin typeface="Calibri"/>
                        <a:ea typeface="Calibri"/>
                        <a:cs typeface="Arial"/>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rtl="1">
                        <a:spcAft>
                          <a:spcPts val="0"/>
                        </a:spcAft>
                        <a:tabLst>
                          <a:tab pos="265430" algn="r"/>
                        </a:tabLst>
                      </a:pPr>
                      <a:r>
                        <a:rPr lang="ar-DZ" sz="2000" b="1">
                          <a:solidFill>
                            <a:srgbClr val="000000"/>
                          </a:solidFill>
                          <a:effectLst/>
                          <a:latin typeface="Calibri"/>
                          <a:ea typeface="Times New Roman"/>
                          <a:cs typeface="Simplified Arabic"/>
                        </a:rPr>
                        <a:t>العقد الاجتماعي وفلسفة النظام الطبيعي</a:t>
                      </a:r>
                      <a:endParaRPr lang="fr-CA" sz="200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12700" cap="flat" cmpd="sng" algn="ctr">
                      <a:solidFill>
                        <a:srgbClr val="C0504D"/>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EFD3D2"/>
                    </a:solidFill>
                  </a:tcPr>
                </a:tc>
                <a:tc>
                  <a:txBody>
                    <a:bodyPr/>
                    <a:lstStyle/>
                    <a:p>
                      <a:pPr algn="ctr" rtl="1">
                        <a:spcAft>
                          <a:spcPts val="0"/>
                        </a:spcAft>
                        <a:tabLst>
                          <a:tab pos="265430" algn="r"/>
                        </a:tabLst>
                      </a:pPr>
                      <a:r>
                        <a:rPr lang="ar-DZ" sz="2000" b="1" dirty="0">
                          <a:solidFill>
                            <a:srgbClr val="000000"/>
                          </a:solidFill>
                          <a:effectLst/>
                          <a:latin typeface="Calibri"/>
                          <a:ea typeface="Times New Roman"/>
                          <a:cs typeface="Simplified Arabic"/>
                        </a:rPr>
                        <a:t>الديمقراطية التشاركية</a:t>
                      </a:r>
                      <a:endParaRPr lang="fr-CA" sz="2000" dirty="0">
                        <a:solidFill>
                          <a:srgbClr val="000000"/>
                        </a:solidFill>
                        <a:effectLst/>
                        <a:latin typeface="Calibri"/>
                        <a:ea typeface="Calibri"/>
                        <a:cs typeface="Arial"/>
                      </a:endParaRPr>
                    </a:p>
                  </a:txBody>
                  <a:tcPr marL="68580" marR="68580" marT="0" marB="0">
                    <a:lnL w="12700" cap="flat" cmpd="sng" algn="ctr">
                      <a:solidFill>
                        <a:srgbClr val="C0504D"/>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C0504D"/>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EFD3D2"/>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8901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animEffect transition="in" filter="fade">
                                      <p:cBhvr>
                                        <p:cTn id="13"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29600" cy="517450"/>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3" name="Espace réservé du contenu 2"/>
          <p:cNvSpPr>
            <a:spLocks noGrp="1"/>
          </p:cNvSpPr>
          <p:nvPr>
            <p:ph idx="1"/>
          </p:nvPr>
        </p:nvSpPr>
        <p:spPr>
          <a:xfrm>
            <a:off x="457200" y="980728"/>
            <a:ext cx="8229600" cy="5145435"/>
          </a:xfrm>
        </p:spPr>
        <p:txBody>
          <a:bodyPr>
            <a:normAutofit lnSpcReduction="10000"/>
          </a:bodyPr>
          <a:lstStyle/>
          <a:p>
            <a:pPr marL="457200" indent="-457200" algn="just" rtl="1">
              <a:buFont typeface="+mj-lt"/>
              <a:buAutoNum type="arabicPeriod"/>
            </a:pPr>
            <a:r>
              <a:rPr lang="ar-DZ" sz="2400" b="1" dirty="0"/>
              <a:t> </a:t>
            </a:r>
            <a:r>
              <a:rPr lang="ar-DZ" sz="2400" b="1" u="sng" dirty="0"/>
              <a:t>بعض الأرقام</a:t>
            </a:r>
            <a:r>
              <a:rPr lang="ar-DZ" sz="2400" b="1" dirty="0"/>
              <a:t>:</a:t>
            </a:r>
          </a:p>
          <a:p>
            <a:pPr marL="0" indent="0" algn="just" rtl="1">
              <a:buNone/>
            </a:pPr>
            <a:r>
              <a:rPr lang="ar-SA" sz="2400" b="1" dirty="0">
                <a:solidFill>
                  <a:srgbClr val="000000"/>
                </a:solidFill>
              </a:rPr>
              <a:t>مؤسسة "شواب </a:t>
            </a:r>
            <a:r>
              <a:rPr lang="fr-CA" sz="2400" b="1" dirty="0">
                <a:solidFill>
                  <a:srgbClr val="000000"/>
                </a:solidFill>
              </a:rPr>
              <a:t>Schwab</a:t>
            </a:r>
            <a:r>
              <a:rPr lang="ar-SA" sz="2400" b="1" dirty="0">
                <a:solidFill>
                  <a:srgbClr val="000000"/>
                </a:solidFill>
              </a:rPr>
              <a:t>" من أجل المقاولاتية الاجتماعية أحصت سنة 2024 ما يقارب 10 مليون مؤسسة اجتماعية عبر العالم (3</a:t>
            </a:r>
            <a:r>
              <a:rPr lang="fr-FR" sz="2400" b="1" dirty="0">
                <a:solidFill>
                  <a:srgbClr val="000000"/>
                </a:solidFill>
              </a:rPr>
              <a:t>%</a:t>
            </a:r>
            <a:r>
              <a:rPr lang="ar-DZ" sz="2400" b="1" dirty="0">
                <a:solidFill>
                  <a:srgbClr val="000000"/>
                </a:solidFill>
              </a:rPr>
              <a:t> من المؤسسات في العالم) </a:t>
            </a:r>
            <a:r>
              <a:rPr lang="ar-SA" sz="2400" b="1" dirty="0">
                <a:solidFill>
                  <a:srgbClr val="000000"/>
                </a:solidFill>
              </a:rPr>
              <a:t>تشغل أكثر من 200 مليون عامل، حوالي 50</a:t>
            </a:r>
            <a:r>
              <a:rPr lang="fr-FR" sz="2400" b="1" dirty="0">
                <a:solidFill>
                  <a:srgbClr val="000000"/>
                </a:solidFill>
              </a:rPr>
              <a:t>%</a:t>
            </a:r>
            <a:r>
              <a:rPr lang="ar-DZ" sz="2400" b="1" dirty="0">
                <a:solidFill>
                  <a:srgbClr val="000000"/>
                </a:solidFill>
              </a:rPr>
              <a:t> منها تديرها نساء.</a:t>
            </a:r>
          </a:p>
          <a:p>
            <a:pPr marL="0" indent="0" algn="just" rtl="1">
              <a:buNone/>
            </a:pPr>
            <a:endParaRPr lang="ar-DZ" sz="2400" b="1" dirty="0">
              <a:solidFill>
                <a:srgbClr val="000000"/>
              </a:solidFill>
            </a:endParaRPr>
          </a:p>
          <a:p>
            <a:pPr marL="0" indent="0" algn="just" rtl="1">
              <a:buNone/>
            </a:pPr>
            <a:r>
              <a:rPr lang="ar-DZ" sz="2400" b="1" dirty="0">
                <a:solidFill>
                  <a:srgbClr val="000000"/>
                </a:solidFill>
              </a:rPr>
              <a:t>وحسب دراسة ل</a:t>
            </a:r>
            <a:r>
              <a:rPr lang="ar-SA" sz="2400" b="1" dirty="0">
                <a:solidFill>
                  <a:srgbClr val="000000"/>
                </a:solidFill>
              </a:rPr>
              <a:t>مجموعة العمل المتعددة الوكالات حول الاقتصاد الاجتماعي والتضامني </a:t>
            </a:r>
            <a:r>
              <a:rPr lang="fr-CA" sz="2400" b="1" dirty="0">
                <a:solidFill>
                  <a:srgbClr val="000000"/>
                </a:solidFill>
              </a:rPr>
              <a:t>(UNTFSSE)</a:t>
            </a:r>
            <a:r>
              <a:rPr lang="ar-SA" sz="2400" b="1" dirty="0">
                <a:solidFill>
                  <a:srgbClr val="000000"/>
                </a:solidFill>
              </a:rPr>
              <a:t> سنة 2017، حوالي 1 مليار من البشر هم منضمين لتعاونيات سواء كعمال أو منتجين أو مستعملي خدمات. كما قدرت نسبة 10 </a:t>
            </a:r>
            <a:r>
              <a:rPr lang="fr-FR" sz="2400" b="1" dirty="0">
                <a:solidFill>
                  <a:srgbClr val="000000"/>
                </a:solidFill>
              </a:rPr>
              <a:t>%</a:t>
            </a:r>
            <a:r>
              <a:rPr lang="ar-DZ" sz="2400" b="1" dirty="0">
                <a:solidFill>
                  <a:srgbClr val="000000"/>
                </a:solidFill>
              </a:rPr>
              <a:t> من </a:t>
            </a:r>
            <a:r>
              <a:rPr lang="ar-SA" sz="2400" b="1" dirty="0">
                <a:solidFill>
                  <a:srgbClr val="000000"/>
                </a:solidFill>
              </a:rPr>
              <a:t>سكان العالم النشطين هم يشتغلون في تعاونيات أو في نشاطات تدعمها مباشرة.</a:t>
            </a:r>
            <a:endParaRPr lang="ar-DZ" sz="2400" b="1" dirty="0">
              <a:solidFill>
                <a:srgbClr val="000000"/>
              </a:solidFill>
            </a:endParaRPr>
          </a:p>
          <a:p>
            <a:pPr marL="0" indent="0" algn="just" rtl="1">
              <a:buNone/>
            </a:pPr>
            <a:endParaRPr lang="ar-DZ" sz="2400" b="1" dirty="0">
              <a:solidFill>
                <a:srgbClr val="000000"/>
              </a:solidFill>
              <a:latin typeface="Simplified Arabic" panose="02020603050405020304" pitchFamily="18" charset="-78"/>
              <a:cs typeface="Simplified Arabic" panose="02020603050405020304" pitchFamily="18" charset="-78"/>
            </a:endParaRPr>
          </a:p>
          <a:p>
            <a:pPr marL="0" indent="0" algn="just" rtl="1">
              <a:buNone/>
            </a:pPr>
            <a:r>
              <a:rPr lang="ar-SA" sz="2400" b="1" dirty="0">
                <a:solidFill>
                  <a:srgbClr val="000000"/>
                </a:solidFill>
              </a:rPr>
              <a:t>إحصائيات أخرى تعتبر أن مساهمة هذا الاقتصاد في الناتج الداخلي الخام العالمي تقدر ب4.5</a:t>
            </a:r>
            <a:r>
              <a:rPr lang="fr-FR" sz="2400" b="1" dirty="0">
                <a:solidFill>
                  <a:srgbClr val="000000"/>
                </a:solidFill>
              </a:rPr>
              <a:t>%</a:t>
            </a:r>
            <a:r>
              <a:rPr lang="ar-DZ" sz="2400" b="1" dirty="0">
                <a:solidFill>
                  <a:srgbClr val="000000"/>
                </a:solidFill>
              </a:rPr>
              <a:t>، في حين تبلغ هذه المساهمة حوالي 8.5</a:t>
            </a:r>
            <a:r>
              <a:rPr lang="fr-FR" sz="2400" b="1" dirty="0">
                <a:solidFill>
                  <a:srgbClr val="000000"/>
                </a:solidFill>
              </a:rPr>
              <a:t>%</a:t>
            </a:r>
            <a:r>
              <a:rPr lang="ar-SA" sz="2400" b="1" dirty="0">
                <a:solidFill>
                  <a:srgbClr val="000000"/>
                </a:solidFill>
              </a:rPr>
              <a:t> في أمريكا اللاتينية، و8</a:t>
            </a:r>
            <a:r>
              <a:rPr lang="fr-FR" sz="2400" b="1" dirty="0">
                <a:solidFill>
                  <a:srgbClr val="000000"/>
                </a:solidFill>
              </a:rPr>
              <a:t>%</a:t>
            </a:r>
            <a:r>
              <a:rPr lang="ar-SA" sz="2400" b="1" dirty="0">
                <a:solidFill>
                  <a:srgbClr val="000000"/>
                </a:solidFill>
              </a:rPr>
              <a:t> في بلدان الاتحاد الأوروبي، </a:t>
            </a:r>
            <a:r>
              <a:rPr lang="ar-SA" sz="2400" b="1" dirty="0"/>
              <a:t>ولا تتعدي في البلدان العربية نسبة 0.7</a:t>
            </a:r>
            <a:r>
              <a:rPr lang="fr-FR" sz="2400" b="1" dirty="0"/>
              <a:t>%</a:t>
            </a:r>
            <a:r>
              <a:rPr lang="ar-SA" sz="2400" b="1" dirty="0"/>
              <a:t> فقط.</a:t>
            </a:r>
            <a:endParaRPr lang="fr-CA" sz="24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4</a:t>
            </a:fld>
            <a:endParaRPr lang="fr-CA"/>
          </a:p>
        </p:txBody>
      </p:sp>
    </p:spTree>
    <p:extLst>
      <p:ext uri="{BB962C8B-B14F-4D97-AF65-F5344CB8AC3E}">
        <p14:creationId xmlns:p14="http://schemas.microsoft.com/office/powerpoint/2010/main" val="202925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6632"/>
            <a:ext cx="8229600" cy="432048"/>
          </a:xfrm>
          <a:solidFill>
            <a:schemeClr val="tx2">
              <a:lumMod val="75000"/>
            </a:schemeClr>
          </a:solidFill>
        </p:spPr>
        <p:txBody>
          <a:bodyPr>
            <a:normAutofit/>
          </a:bodyPr>
          <a:lstStyle/>
          <a:p>
            <a:pPr marL="400050" indent="-400050" rtl="1">
              <a:buClr>
                <a:srgbClr val="FF0000"/>
              </a:buClr>
              <a:buFont typeface="+mj-lt"/>
              <a:buAutoNum type="romanUcPeriod" startAt="3"/>
            </a:pPr>
            <a:r>
              <a:rPr lang="ar-DZ" sz="1800" b="1" u="sng" dirty="0">
                <a:latin typeface="Simplified Arabic" panose="02020603050405020304" pitchFamily="18" charset="-78"/>
                <a:cs typeface="Simplified Arabic" panose="02020603050405020304" pitchFamily="18" charset="-78"/>
              </a:rPr>
              <a:t>حتمية النموذج التنموي البديل</a:t>
            </a:r>
            <a:r>
              <a:rPr lang="ar-DZ" sz="1800" b="1" dirty="0">
                <a:latin typeface="Simplified Arabic" panose="02020603050405020304" pitchFamily="18" charset="-78"/>
                <a:cs typeface="Simplified Arabic" panose="02020603050405020304" pitchFamily="18" charset="-78"/>
              </a:rPr>
              <a:t>:</a:t>
            </a:r>
            <a:endParaRPr lang="fr-CA" sz="16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40</a:t>
            </a:fld>
            <a:endParaRPr lang="fr-CA"/>
          </a:p>
        </p:txBody>
      </p:sp>
      <p:sp>
        <p:nvSpPr>
          <p:cNvPr id="3" name="Espace réservé du contenu 2"/>
          <p:cNvSpPr>
            <a:spLocks noGrp="1"/>
          </p:cNvSpPr>
          <p:nvPr>
            <p:ph idx="1"/>
          </p:nvPr>
        </p:nvSpPr>
        <p:spPr>
          <a:xfrm>
            <a:off x="457200" y="620688"/>
            <a:ext cx="8229600" cy="5616624"/>
          </a:xfrm>
        </p:spPr>
        <p:txBody>
          <a:bodyPr>
            <a:normAutofit fontScale="55000" lnSpcReduction="20000"/>
          </a:bodyPr>
          <a:lstStyle/>
          <a:p>
            <a:pPr marL="0" indent="0" algn="ctr" rtl="1">
              <a:buClr>
                <a:srgbClr val="FF0000"/>
              </a:buClr>
              <a:buSzPct val="150000"/>
              <a:buNone/>
            </a:pPr>
            <a:endParaRPr lang="ar-DZ" sz="800" b="1" dirty="0"/>
          </a:p>
          <a:p>
            <a:pPr algn="just" rtl="1">
              <a:buFont typeface="Wingdings" panose="05000000000000000000" pitchFamily="2" charset="2"/>
              <a:buChar char="q"/>
            </a:pPr>
            <a:r>
              <a:rPr lang="ar-DZ" sz="3300" b="1" dirty="0">
                <a:solidFill>
                  <a:srgbClr val="000000"/>
                </a:solidFill>
              </a:rPr>
              <a:t>بعض التوصيات: </a:t>
            </a:r>
            <a:r>
              <a:rPr lang="ar-SA" sz="3300" b="1" dirty="0"/>
              <a:t>رغم كل ما يمكن قوله عن قدرة الاقتصاد الاجتماعي والتضامني على أن يكون نموذجا بديلا للإقتصاد المهيمن حاليا أم لا، فإنه اقتصاد بإمكانه لعب دور كبير في مواجهة الأزمات المتنوعة التي يعرفها الاقتصاد العالمي اليوم، وفي تحقيق أهداف التنمية المستدامة آفاق 2030. </a:t>
            </a:r>
            <a:endParaRPr lang="fr-CA" sz="3300" b="1" dirty="0"/>
          </a:p>
          <a:p>
            <a:pPr algn="just" rtl="1"/>
            <a:r>
              <a:rPr lang="ar-SA" sz="3300" b="1" dirty="0"/>
              <a:t>لكن الموقع المتواضع للاقتصاد الاجتماعي والتضامني اليوم سواء من ناحية مساهمته في الناتج الداخلي الخام أو من ناحية التشغيل والابتكار، يحتم ضرورة تطويره.</a:t>
            </a:r>
            <a:endParaRPr lang="fr-CA" sz="3300" b="1" dirty="0"/>
          </a:p>
          <a:p>
            <a:pPr algn="just" rtl="1"/>
            <a:r>
              <a:rPr lang="ar-SA" sz="3300" b="1" dirty="0"/>
              <a:t>التوصيات التالية يمكن أن تجعل هذا الاقتصاد يشغل مكانة أكبر في اقتصاديات البلدان والعالم ويلعب دور في مواجهة الأزمات الحالية:</a:t>
            </a:r>
            <a:endParaRPr lang="ar-DZ" sz="3300" b="1" dirty="0"/>
          </a:p>
          <a:p>
            <a:pPr marL="0" indent="0" algn="just" rtl="1">
              <a:buNone/>
            </a:pPr>
            <a:endParaRPr lang="fr-CA" sz="3100" b="1" dirty="0"/>
          </a:p>
          <a:p>
            <a:pPr marL="514350" lvl="0" indent="-252413" algn="just" rtl="1">
              <a:buClr>
                <a:schemeClr val="tx1"/>
              </a:buClr>
              <a:buFont typeface="+mj-lt"/>
              <a:buAutoNum type="arabicPeriod"/>
            </a:pPr>
            <a:r>
              <a:rPr lang="ar-SA" sz="3100" b="1" dirty="0">
                <a:solidFill>
                  <a:srgbClr val="000000"/>
                </a:solidFill>
              </a:rPr>
              <a:t>ضرورة مأسسة هذا الاقتصاد بوضع قوانين لتأطيره وتشجيعه ومرافقته وتطويره</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في هذا الاطار لابد من تثمين التجارب المحلية وليدة التاريخ الطويل للثقافات والتقاليد الأصيلة للشعوب المحلية</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لابد من تدريس الاقتصاد الاجتماعي التضامني كمادة كاملة على جميع المستويات والتخصصات.</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تخصيص ميزانيات أكبر للبحث العلمي الأساسي والتطبيقي في مجال هذا الاقتصاد، من أجل ربط الدراسات النظرية بالتجارب الميدانية وتقييمها وتطويرها.</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تعزيز النظام المالي المدعم لهذا القطاع واعتماد سياسات القرض الميسر وبدون فائد</a:t>
            </a:r>
            <a:r>
              <a:rPr lang="ar-DZ" sz="3100" b="1" dirty="0">
                <a:solidFill>
                  <a:srgbClr val="000000"/>
                </a:solidFill>
              </a:rPr>
              <a:t>ة</a:t>
            </a:r>
            <a:r>
              <a:rPr lang="ar-SA" sz="3100" b="1" dirty="0">
                <a:solidFill>
                  <a:srgbClr val="000000"/>
                </a:solidFill>
              </a:rPr>
              <a:t> لتطوير هذا القطاع.</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لابد من إطار تشريعي موات من ضمنها قانون الصفقات العمومية الذي يجب أن يمنح امتيازات وتحفيزات واستثناءات لهذا الاقتصاد في كل القطاعات مثل الصحة والتعليم والتدريب والثقافة والفنون والابتكار.</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تشجيع التعاون الثنائي والمتعدد الأطراف في مجال دراسة مساهمة هذا الاقتصاد في النمو والتنمية، وتبادل التجارب بين البلدان، وكذا التعاون في مشاريع مشتركة.</a:t>
            </a:r>
            <a:endParaRPr lang="fr-CA" sz="3100" dirty="0">
              <a:solidFill>
                <a:srgbClr val="000000"/>
              </a:solidFill>
            </a:endParaRPr>
          </a:p>
          <a:p>
            <a:pPr marL="514350" lvl="0" indent="-252413" algn="just" rtl="1">
              <a:buClr>
                <a:schemeClr val="tx1"/>
              </a:buClr>
              <a:buFont typeface="+mj-lt"/>
              <a:buAutoNum type="arabicPeriod"/>
            </a:pPr>
            <a:r>
              <a:rPr lang="ar-SA" sz="3100" b="1" dirty="0">
                <a:solidFill>
                  <a:srgbClr val="000000"/>
                </a:solidFill>
              </a:rPr>
              <a:t>فتح مجال الحوار الاجتماعي باتجاه تقييم أداء هذا الاقتصاد وكيفية تعزيزه وتطويره لكي يلعب دوره ليس فقط في الحد من تداعيات الأزمات المختلفة ولكن ليس قطاعا يساهم بشكل أكبر في النمو والتنمية.</a:t>
            </a:r>
            <a:endParaRPr lang="ar-DZ" sz="3100" b="1" dirty="0">
              <a:solidFill>
                <a:srgbClr val="000000"/>
              </a:solidFill>
            </a:endParaRPr>
          </a:p>
        </p:txBody>
      </p:sp>
    </p:spTree>
    <p:extLst>
      <p:ext uri="{BB962C8B-B14F-4D97-AF65-F5344CB8AC3E}">
        <p14:creationId xmlns:p14="http://schemas.microsoft.com/office/powerpoint/2010/main" val="416410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5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0"/>
                                  </p:stCondLst>
                                  <p:childTnLst>
                                    <p:set>
                                      <p:cBhvr>
                                        <p:cTn id="62" dur="1" fill="hold">
                                          <p:stCondLst>
                                            <p:cond delay="0"/>
                                          </p:stCondLst>
                                        </p:cTn>
                                        <p:tgtEl>
                                          <p:spTgt spid="3">
                                            <p:txEl>
                                              <p:pRg st="11" end="11"/>
                                            </p:txEl>
                                          </p:spTgt>
                                        </p:tgtEl>
                                        <p:attrNameLst>
                                          <p:attrName>style.visibility</p:attrName>
                                        </p:attrNameLst>
                                      </p:cBhvr>
                                      <p:to>
                                        <p:strVal val="visible"/>
                                      </p:to>
                                    </p:set>
                                    <p:anim calcmode="lin" valueType="num">
                                      <p:cBhvr additive="base">
                                        <p:cTn id="63"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nodeType="clickEffect">
                                  <p:stCondLst>
                                    <p:cond delay="0"/>
                                  </p:stCondLst>
                                  <p:childTnLst>
                                    <p:set>
                                      <p:cBhvr>
                                        <p:cTn id="68" dur="1" fill="hold">
                                          <p:stCondLst>
                                            <p:cond delay="0"/>
                                          </p:stCondLst>
                                        </p:cTn>
                                        <p:tgtEl>
                                          <p:spTgt spid="3">
                                            <p:txEl>
                                              <p:pRg st="12" end="12"/>
                                            </p:txEl>
                                          </p:spTgt>
                                        </p:tgtEl>
                                        <p:attrNameLst>
                                          <p:attrName>style.visibility</p:attrName>
                                        </p:attrNameLst>
                                      </p:cBhvr>
                                      <p:to>
                                        <p:strVal val="visible"/>
                                      </p:to>
                                    </p:set>
                                    <p:anim calcmode="lin" valueType="num">
                                      <p:cBhvr additive="base">
                                        <p:cTn id="69" dur="500" fill="hold"/>
                                        <p:tgtEl>
                                          <p:spTgt spid="3">
                                            <p:txEl>
                                              <p:pRg st="12" end="12"/>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41</a:t>
            </a:fld>
            <a:endParaRPr lang="fr-CA"/>
          </a:p>
        </p:txBody>
      </p:sp>
      <p:sp>
        <p:nvSpPr>
          <p:cNvPr id="3" name="Espace réservé du contenu 2"/>
          <p:cNvSpPr>
            <a:spLocks noGrp="1"/>
          </p:cNvSpPr>
          <p:nvPr>
            <p:ph idx="1"/>
          </p:nvPr>
        </p:nvSpPr>
        <p:spPr>
          <a:xfrm>
            <a:off x="457200" y="620688"/>
            <a:ext cx="8229600" cy="5616624"/>
          </a:xfrm>
        </p:spPr>
        <p:txBody>
          <a:bodyPr>
            <a:normAutofit/>
          </a:bodyPr>
          <a:lstStyle/>
          <a:p>
            <a:pPr marL="0" indent="0" algn="ctr" rtl="1">
              <a:buClr>
                <a:srgbClr val="FF0000"/>
              </a:buClr>
              <a:buSzPct val="150000"/>
              <a:buNone/>
            </a:pPr>
            <a:endParaRPr lang="ar-DZ" sz="800" b="1" dirty="0"/>
          </a:p>
          <a:p>
            <a:pPr marL="0" indent="0" algn="ctr" rtl="1">
              <a:buClr>
                <a:srgbClr val="FF0000"/>
              </a:buClr>
              <a:buSzPct val="150000"/>
              <a:buNone/>
            </a:pPr>
            <a:endParaRPr lang="ar-DZ" sz="800" b="1" dirty="0"/>
          </a:p>
          <a:p>
            <a:pPr marL="0" indent="0" algn="ctr" rtl="1">
              <a:buClr>
                <a:srgbClr val="FF0000"/>
              </a:buClr>
              <a:buSzPct val="150000"/>
              <a:buNone/>
            </a:pPr>
            <a:endParaRPr lang="ar-DZ" sz="800" b="1" dirty="0"/>
          </a:p>
          <a:p>
            <a:pPr marL="0" indent="0" algn="ctr" rtl="1">
              <a:buClr>
                <a:srgbClr val="FF0000"/>
              </a:buClr>
              <a:buSzPct val="150000"/>
              <a:buNone/>
            </a:pPr>
            <a:endParaRPr lang="ar-DZ" sz="800" b="1" dirty="0"/>
          </a:p>
          <a:p>
            <a:pPr marL="0" indent="0" algn="ctr" rtl="1">
              <a:buClr>
                <a:srgbClr val="FF0000"/>
              </a:buClr>
              <a:buSzPct val="150000"/>
              <a:buNone/>
            </a:pPr>
            <a:endParaRPr lang="ar-DZ" sz="6000" b="1" dirty="0"/>
          </a:p>
          <a:p>
            <a:pPr marL="0" indent="0" algn="ctr" rtl="1">
              <a:buClr>
                <a:srgbClr val="FF0000"/>
              </a:buClr>
              <a:buSzPct val="150000"/>
              <a:buNone/>
            </a:pPr>
            <a:r>
              <a:rPr lang="ar-DZ" sz="6000" b="1" dirty="0"/>
              <a:t>شكرا على كرم الإصغاء</a:t>
            </a:r>
          </a:p>
        </p:txBody>
      </p:sp>
    </p:spTree>
    <p:extLst>
      <p:ext uri="{BB962C8B-B14F-4D97-AF65-F5344CB8AC3E}">
        <p14:creationId xmlns:p14="http://schemas.microsoft.com/office/powerpoint/2010/main" val="288412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wipe(down)">
                                      <p:cBhvr>
                                        <p:cTn id="7" dur="580">
                                          <p:stCondLst>
                                            <p:cond delay="0"/>
                                          </p:stCondLst>
                                        </p:cTn>
                                        <p:tgtEl>
                                          <p:spTgt spid="3">
                                            <p:txEl>
                                              <p:pRg st="5" end="5"/>
                                            </p:txEl>
                                          </p:spTgt>
                                        </p:tgtEl>
                                      </p:cBhvr>
                                    </p:animEffect>
                                    <p:anim calcmode="lin" valueType="num">
                                      <p:cBhvr>
                                        <p:cTn id="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5" end="5"/>
                                            </p:txEl>
                                          </p:spTgt>
                                        </p:tgtEl>
                                      </p:cBhvr>
                                      <p:to x="100000" y="60000"/>
                                    </p:animScale>
                                    <p:animScale>
                                      <p:cBhvr>
                                        <p:cTn id="14" dur="166" decel="50000">
                                          <p:stCondLst>
                                            <p:cond delay="676"/>
                                          </p:stCondLst>
                                        </p:cTn>
                                        <p:tgtEl>
                                          <p:spTgt spid="3">
                                            <p:txEl>
                                              <p:pRg st="5" end="5"/>
                                            </p:txEl>
                                          </p:spTgt>
                                        </p:tgtEl>
                                      </p:cBhvr>
                                      <p:to x="100000" y="100000"/>
                                    </p:animScale>
                                    <p:animScale>
                                      <p:cBhvr>
                                        <p:cTn id="15" dur="26">
                                          <p:stCondLst>
                                            <p:cond delay="1312"/>
                                          </p:stCondLst>
                                        </p:cTn>
                                        <p:tgtEl>
                                          <p:spTgt spid="3">
                                            <p:txEl>
                                              <p:pRg st="5" end="5"/>
                                            </p:txEl>
                                          </p:spTgt>
                                        </p:tgtEl>
                                      </p:cBhvr>
                                      <p:to x="100000" y="80000"/>
                                    </p:animScale>
                                    <p:animScale>
                                      <p:cBhvr>
                                        <p:cTn id="16" dur="166" decel="50000">
                                          <p:stCondLst>
                                            <p:cond delay="1338"/>
                                          </p:stCondLst>
                                        </p:cTn>
                                        <p:tgtEl>
                                          <p:spTgt spid="3">
                                            <p:txEl>
                                              <p:pRg st="5" end="5"/>
                                            </p:txEl>
                                          </p:spTgt>
                                        </p:tgtEl>
                                      </p:cBhvr>
                                      <p:to x="100000" y="100000"/>
                                    </p:animScale>
                                    <p:animScale>
                                      <p:cBhvr>
                                        <p:cTn id="17" dur="26">
                                          <p:stCondLst>
                                            <p:cond delay="1642"/>
                                          </p:stCondLst>
                                        </p:cTn>
                                        <p:tgtEl>
                                          <p:spTgt spid="3">
                                            <p:txEl>
                                              <p:pRg st="5" end="5"/>
                                            </p:txEl>
                                          </p:spTgt>
                                        </p:tgtEl>
                                      </p:cBhvr>
                                      <p:to x="100000" y="90000"/>
                                    </p:animScale>
                                    <p:animScale>
                                      <p:cBhvr>
                                        <p:cTn id="18" dur="166" decel="50000">
                                          <p:stCondLst>
                                            <p:cond delay="1668"/>
                                          </p:stCondLst>
                                        </p:cTn>
                                        <p:tgtEl>
                                          <p:spTgt spid="3">
                                            <p:txEl>
                                              <p:pRg st="5" end="5"/>
                                            </p:txEl>
                                          </p:spTgt>
                                        </p:tgtEl>
                                      </p:cBhvr>
                                      <p:to x="100000" y="100000"/>
                                    </p:animScale>
                                    <p:animScale>
                                      <p:cBhvr>
                                        <p:cTn id="19" dur="26">
                                          <p:stCondLst>
                                            <p:cond delay="1808"/>
                                          </p:stCondLst>
                                        </p:cTn>
                                        <p:tgtEl>
                                          <p:spTgt spid="3">
                                            <p:txEl>
                                              <p:pRg st="5" end="5"/>
                                            </p:txEl>
                                          </p:spTgt>
                                        </p:tgtEl>
                                      </p:cBhvr>
                                      <p:to x="100000" y="95000"/>
                                    </p:animScale>
                                    <p:animScale>
                                      <p:cBhvr>
                                        <p:cTn id="20" dur="166" decel="50000">
                                          <p:stCondLst>
                                            <p:cond delay="1834"/>
                                          </p:stCondLst>
                                        </p:cTn>
                                        <p:tgtEl>
                                          <p:spTgt spid="3">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3" name="Espace réservé du contenu 2"/>
          <p:cNvSpPr>
            <a:spLocks noGrp="1"/>
          </p:cNvSpPr>
          <p:nvPr>
            <p:ph idx="1"/>
          </p:nvPr>
        </p:nvSpPr>
        <p:spPr>
          <a:xfrm>
            <a:off x="457200" y="1124744"/>
            <a:ext cx="8229600" cy="5001419"/>
          </a:xfrm>
        </p:spPr>
        <p:txBody>
          <a:bodyPr>
            <a:normAutofit lnSpcReduction="10000"/>
          </a:bodyPr>
          <a:lstStyle/>
          <a:p>
            <a:pPr marL="457200" indent="-457200" algn="just" rtl="1">
              <a:buClr>
                <a:schemeClr val="tx1"/>
              </a:buClr>
              <a:buFont typeface="+mj-lt"/>
              <a:buAutoNum type="arabicPeriod" startAt="2"/>
            </a:pPr>
            <a:r>
              <a:rPr lang="ar-DZ" sz="2400" b="1" u="sng" dirty="0"/>
              <a:t>تعاريف الاقتصاد الاجتماعي والتضامني</a:t>
            </a:r>
            <a:r>
              <a:rPr lang="ar-DZ" sz="2400" dirty="0"/>
              <a:t>:</a:t>
            </a:r>
          </a:p>
          <a:p>
            <a:pPr marL="0" indent="0" algn="just" rtl="1">
              <a:buNone/>
            </a:pPr>
            <a:r>
              <a:rPr lang="ar-DZ" sz="2400" b="1" dirty="0">
                <a:solidFill>
                  <a:srgbClr val="000000"/>
                </a:solidFill>
              </a:rPr>
              <a:t>مصطلح الاقتصاد الاجتماعي والتضامني، وإن كان هو المعتمد من طرف المنظمات الأممية (على الخصوص هيئة الأمم المتحدة ومنظمة العمل الدولية) وعدد كبير من الهيئات والمنظمات والشبكات الدولية والتشريعات الوطنية لعدد من البلدان، إلا أنه لا زال لا يلقى الإجماع على المستوى العالمي كون أن مصطلحات أخرى تشير إلى هذا الاقتصاد تبقى هي المعتمدة مثل: </a:t>
            </a:r>
          </a:p>
          <a:p>
            <a:pPr marL="1524000" indent="-439738" algn="just" rtl="1">
              <a:buClr>
                <a:schemeClr val="tx1"/>
              </a:buClr>
              <a:buFont typeface="Wingdings" panose="05000000000000000000" pitchFamily="2" charset="2"/>
              <a:buChar char="§"/>
            </a:pPr>
            <a:r>
              <a:rPr lang="ar-SA" sz="2400" b="1" dirty="0">
                <a:solidFill>
                  <a:srgbClr val="000000"/>
                </a:solidFill>
              </a:rPr>
              <a:t>الاقتصاد الاجتماعي،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القطاع الثالث،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الاقتصاد الشعبي،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الاقتصاد التضامني،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الاقتصاد البديل،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المنشأة الاجتماعية، </a:t>
            </a:r>
            <a:endParaRPr lang="ar-DZ" sz="2400" b="1" dirty="0">
              <a:solidFill>
                <a:srgbClr val="000000"/>
              </a:solidFill>
            </a:endParaRPr>
          </a:p>
          <a:p>
            <a:pPr marL="1524000" indent="-439738" algn="just" rtl="1">
              <a:buClr>
                <a:schemeClr val="tx1"/>
              </a:buClr>
              <a:buFont typeface="Wingdings" panose="05000000000000000000" pitchFamily="2" charset="2"/>
              <a:buChar char="§"/>
            </a:pPr>
            <a:r>
              <a:rPr lang="ar-SA" sz="2400" b="1" dirty="0">
                <a:solidFill>
                  <a:srgbClr val="000000"/>
                </a:solidFill>
              </a:rPr>
              <a:t>القطاع غير الربحي...إلخ.</a:t>
            </a:r>
            <a:endParaRPr lang="fr-CA" sz="2400" b="1" dirty="0">
              <a:solidFill>
                <a:srgbClr val="000000"/>
              </a:solidFill>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5</a:t>
            </a:fld>
            <a:endParaRPr lang="fr-CA"/>
          </a:p>
        </p:txBody>
      </p:sp>
    </p:spTree>
    <p:extLst>
      <p:ext uri="{BB962C8B-B14F-4D97-AF65-F5344CB8AC3E}">
        <p14:creationId xmlns:p14="http://schemas.microsoft.com/office/powerpoint/2010/main" val="2309833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fade">
                                      <p:cBhvr>
                                        <p:cTn id="50" dur="1000"/>
                                        <p:tgtEl>
                                          <p:spTgt spid="3">
                                            <p:txEl>
                                              <p:pRg st="6" end="6"/>
                                            </p:txEl>
                                          </p:spTgt>
                                        </p:tgtEl>
                                      </p:cBhvr>
                                    </p:animEffect>
                                    <p:anim calcmode="lin" valueType="num">
                                      <p:cBhvr>
                                        <p:cTn id="5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Effect transition="in" filter="fade">
                                      <p:cBhvr>
                                        <p:cTn id="57" dur="1000"/>
                                        <p:tgtEl>
                                          <p:spTgt spid="3">
                                            <p:txEl>
                                              <p:pRg st="7" end="7"/>
                                            </p:txEl>
                                          </p:spTgt>
                                        </p:tgtEl>
                                      </p:cBhvr>
                                    </p:animEffect>
                                    <p:anim calcmode="lin" valueType="num">
                                      <p:cBhvr>
                                        <p:cTn id="5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3">
                                            <p:txEl>
                                              <p:pRg st="8" end="8"/>
                                            </p:txEl>
                                          </p:spTgt>
                                        </p:tgtEl>
                                        <p:attrNameLst>
                                          <p:attrName>style.visibility</p:attrName>
                                        </p:attrNameLst>
                                      </p:cBhvr>
                                      <p:to>
                                        <p:strVal val="visible"/>
                                      </p:to>
                                    </p:set>
                                    <p:animEffect transition="in" filter="fade">
                                      <p:cBhvr>
                                        <p:cTn id="64" dur="1000"/>
                                        <p:tgtEl>
                                          <p:spTgt spid="3">
                                            <p:txEl>
                                              <p:pRg st="8" end="8"/>
                                            </p:txEl>
                                          </p:spTgt>
                                        </p:tgtEl>
                                      </p:cBhvr>
                                    </p:animEffect>
                                    <p:anim calcmode="lin" valueType="num">
                                      <p:cBhvr>
                                        <p:cTn id="6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6"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3" name="Espace réservé du contenu 2"/>
          <p:cNvSpPr>
            <a:spLocks noGrp="1"/>
          </p:cNvSpPr>
          <p:nvPr>
            <p:ph idx="1"/>
          </p:nvPr>
        </p:nvSpPr>
        <p:spPr>
          <a:xfrm>
            <a:off x="457200" y="1052736"/>
            <a:ext cx="8229600" cy="5073427"/>
          </a:xfrm>
        </p:spPr>
        <p:txBody>
          <a:bodyPr>
            <a:normAutofit fontScale="85000" lnSpcReduction="20000"/>
          </a:bodyPr>
          <a:lstStyle/>
          <a:p>
            <a:pPr marL="457200" indent="-457200" algn="just" rtl="1">
              <a:buClr>
                <a:schemeClr val="tx1"/>
              </a:buClr>
              <a:buFont typeface="+mj-lt"/>
              <a:buAutoNum type="arabicPeriod" startAt="3"/>
            </a:pPr>
            <a:r>
              <a:rPr lang="ar-DZ" sz="2800" b="1" u="sng" dirty="0"/>
              <a:t>اتساع نطاق الاقتصاد الاجتماعي  والتضامني وتعدد الفاعلين فيه</a:t>
            </a:r>
            <a:r>
              <a:rPr lang="ar-DZ" sz="2800" b="1" dirty="0"/>
              <a:t>:</a:t>
            </a:r>
          </a:p>
          <a:p>
            <a:pPr marL="0" indent="0" algn="just" rtl="1">
              <a:buClr>
                <a:schemeClr val="tx1"/>
              </a:buClr>
              <a:buNone/>
            </a:pPr>
            <a:endParaRPr lang="ar-DZ" sz="2800" b="1" dirty="0"/>
          </a:p>
          <a:p>
            <a:pPr marL="0" indent="0" algn="just" rtl="1">
              <a:buClr>
                <a:schemeClr val="tx1"/>
              </a:buClr>
              <a:buNone/>
            </a:pPr>
            <a:r>
              <a:rPr lang="ar-SA" sz="2600" b="1" dirty="0">
                <a:solidFill>
                  <a:srgbClr val="000000"/>
                </a:solidFill>
              </a:rPr>
              <a:t>تعدد المصطلحات هذا، يعكس في الواقع اتساع نطاق هذا الاقتصاد وتنوع مجالاته وعدم التوافق حول مختلف أشكال المنظمات التي تندرج في إطاره ومختلف الفاعلين فيه</a:t>
            </a:r>
            <a:r>
              <a:rPr lang="ar-DZ" sz="2600" b="1" dirty="0">
                <a:solidFill>
                  <a:srgbClr val="000000"/>
                </a:solidFill>
              </a:rPr>
              <a:t>.</a:t>
            </a:r>
          </a:p>
          <a:p>
            <a:pPr marL="0" indent="0" algn="just" rtl="1">
              <a:buClr>
                <a:schemeClr val="tx1"/>
              </a:buClr>
              <a:buNone/>
            </a:pPr>
            <a:endParaRPr lang="ar-DZ" sz="2600" b="1" dirty="0">
              <a:solidFill>
                <a:srgbClr val="000000"/>
              </a:solidFill>
            </a:endParaRPr>
          </a:p>
          <a:p>
            <a:pPr marL="0" lvl="0" indent="0" algn="just" rtl="1">
              <a:buNone/>
            </a:pPr>
            <a:r>
              <a:rPr lang="ar-DZ" sz="2400" b="1" dirty="0">
                <a:solidFill>
                  <a:srgbClr val="FF0000"/>
                </a:solidFill>
              </a:rPr>
              <a:t>على العموم </a:t>
            </a:r>
            <a:r>
              <a:rPr lang="ar-SA" sz="2400" b="1" dirty="0">
                <a:solidFill>
                  <a:srgbClr val="FF0000"/>
                </a:solidFill>
              </a:rPr>
              <a:t>يضم هذا </a:t>
            </a:r>
            <a:r>
              <a:rPr lang="ar-SA" sz="2600" b="1" dirty="0">
                <a:solidFill>
                  <a:srgbClr val="FF0000"/>
                </a:solidFill>
              </a:rPr>
              <a:t>الاقتصاد كل الأشكال التي يتنظم فيها النشاط الاقتصادي المنظم وغير المنظم للإنتاج السلعي وغير السلعي والتبادل والاستهلاك خارج القطاعين العمومي الدولتي والقطاع الخاص</a:t>
            </a:r>
            <a:r>
              <a:rPr lang="ar-SA" sz="2600" b="1" dirty="0">
                <a:solidFill>
                  <a:srgbClr val="000000"/>
                </a:solidFill>
              </a:rPr>
              <a:t>، </a:t>
            </a:r>
            <a:endParaRPr lang="ar-DZ" sz="2600" b="1" dirty="0">
              <a:solidFill>
                <a:srgbClr val="000000"/>
              </a:solidFill>
            </a:endParaRPr>
          </a:p>
          <a:p>
            <a:pPr marL="0" lvl="0" indent="0" algn="just" rtl="1">
              <a:buNone/>
            </a:pPr>
            <a:r>
              <a:rPr lang="ar-SA" sz="2600" b="1" dirty="0">
                <a:solidFill>
                  <a:srgbClr val="000000"/>
                </a:solidFill>
              </a:rPr>
              <a:t>ليشمل في الواقع عددا كبيرا جدا ومتنوعا من الملكية (مشاعية، جماعية، خاصة..) والتنظيم الرسمي وغير الرسمي (التعاونيات والتعاضديات والجمعيات والمنشآت الاجتماعية والمنظمات والمؤسسات...إلخ) التي تنشط في مختلف مجالات النشاط الاقتصادي (الإنتاج، التبادل ، التوزيع والاستهلاك) وقطاعاته (الصناعية، الزراعية، المالية، والخدماتية الأخرى..). </a:t>
            </a:r>
            <a:endParaRPr lang="ar-DZ" sz="2600" b="1" dirty="0">
              <a:solidFill>
                <a:srgbClr val="000000"/>
              </a:solidFill>
            </a:endParaRPr>
          </a:p>
          <a:p>
            <a:pPr marL="0" lvl="0" indent="0" algn="just" rtl="1">
              <a:buNone/>
            </a:pPr>
            <a:r>
              <a:rPr lang="ar-SA" sz="2600" b="1" dirty="0">
                <a:solidFill>
                  <a:srgbClr val="000000"/>
                </a:solidFill>
              </a:rPr>
              <a:t>ورغم هذا التنوع والتعدد، فإن معظم التشريعات الوطنية حول الاقتصاد الاجتماعي والتضامني والمنظمات الأممية والهيئات الدولية تتفق على أن الفاعلين الأساسيين في هذا الاقتصاد هم كالتالي إذا ما اعتمدنا على تصنيف منظمة العمل الدولية وهيئة الأمم المتحدة:</a:t>
            </a:r>
            <a:endParaRPr lang="fr-CA" sz="2400" b="1" dirty="0">
              <a:solidFill>
                <a:srgbClr val="000000"/>
              </a:solidFill>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6</a:t>
            </a:fld>
            <a:endParaRPr lang="fr-CA"/>
          </a:p>
        </p:txBody>
      </p:sp>
    </p:spTree>
    <p:extLst>
      <p:ext uri="{BB962C8B-B14F-4D97-AF65-F5344CB8AC3E}">
        <p14:creationId xmlns:p14="http://schemas.microsoft.com/office/powerpoint/2010/main" val="289886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7</a:t>
            </a:fld>
            <a:endParaRPr lang="fr-CA"/>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1031424607"/>
              </p:ext>
            </p:extLst>
          </p:nvPr>
        </p:nvGraphicFramePr>
        <p:xfrm>
          <a:off x="457200" y="1052513"/>
          <a:ext cx="8229600" cy="507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3842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250" fill="hold"/>
                                        <p:tgtEl>
                                          <p:spTgt spid="7"/>
                                        </p:tgtEl>
                                        <p:attrNameLst>
                                          <p:attrName>ppt_w</p:attrName>
                                        </p:attrNameLst>
                                      </p:cBhvr>
                                      <p:tavLst>
                                        <p:tav tm="0">
                                          <p:val>
                                            <p:fltVal val="0"/>
                                          </p:val>
                                        </p:tav>
                                        <p:tav tm="100000">
                                          <p:val>
                                            <p:strVal val="#ppt_w"/>
                                          </p:val>
                                        </p:tav>
                                      </p:tavLst>
                                    </p:anim>
                                    <p:anim calcmode="lin" valueType="num">
                                      <p:cBhvr>
                                        <p:cTn id="12" dur="1250" fill="hold"/>
                                        <p:tgtEl>
                                          <p:spTgt spid="7"/>
                                        </p:tgtEl>
                                        <p:attrNameLst>
                                          <p:attrName>ppt_h</p:attrName>
                                        </p:attrNameLst>
                                      </p:cBhvr>
                                      <p:tavLst>
                                        <p:tav tm="0">
                                          <p:val>
                                            <p:fltVal val="0"/>
                                          </p:val>
                                        </p:tav>
                                        <p:tav tm="100000">
                                          <p:val>
                                            <p:strVal val="#ppt_h"/>
                                          </p:val>
                                        </p:tav>
                                      </p:tavLst>
                                    </p:anim>
                                    <p:animEffect transition="in" filter="fade">
                                      <p:cBhvr>
                                        <p:cTn id="13"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8</a:t>
            </a:fld>
            <a:endParaRPr lang="fr-CA"/>
          </a:p>
        </p:txBody>
      </p:sp>
      <p:sp>
        <p:nvSpPr>
          <p:cNvPr id="3" name="Espace réservé du contenu 2"/>
          <p:cNvSpPr>
            <a:spLocks noGrp="1"/>
          </p:cNvSpPr>
          <p:nvPr>
            <p:ph idx="1"/>
          </p:nvPr>
        </p:nvSpPr>
        <p:spPr>
          <a:xfrm>
            <a:off x="457200" y="980728"/>
            <a:ext cx="8229600" cy="5256584"/>
          </a:xfrm>
        </p:spPr>
        <p:txBody>
          <a:bodyPr>
            <a:normAutofit/>
          </a:bodyPr>
          <a:lstStyle/>
          <a:p>
            <a:pPr marL="457200" indent="-457200" algn="just" rtl="1">
              <a:buClr>
                <a:schemeClr val="tx1"/>
              </a:buClr>
              <a:buFont typeface="+mj-lt"/>
              <a:buAutoNum type="arabicPeriod" startAt="4"/>
            </a:pPr>
            <a:r>
              <a:rPr lang="ar-DZ" sz="2400" b="1" u="sng" dirty="0"/>
              <a:t>تعاريف الاقتصاد الاجتماعي والتضامني وأهدافه ومبادئه</a:t>
            </a:r>
            <a:r>
              <a:rPr lang="ar-DZ" sz="2400" b="1" dirty="0"/>
              <a:t>:</a:t>
            </a:r>
          </a:p>
          <a:p>
            <a:pPr marL="0" lvl="0" indent="0" algn="just" rtl="1">
              <a:buNone/>
            </a:pPr>
            <a:r>
              <a:rPr lang="ar-DZ" sz="2400" b="1" dirty="0">
                <a:solidFill>
                  <a:srgbClr val="000000"/>
                </a:solidFill>
              </a:rPr>
              <a:t>تعاريف الاقتصاد الاجتماعي والتضامني متعددة بتنوع التشريعات الوطنية، وهو في الغالب يعرّف بمواصفاته وأهدافه ومبادئه. </a:t>
            </a:r>
          </a:p>
          <a:p>
            <a:pPr marL="0" lvl="0" indent="0" algn="just" rtl="1">
              <a:buNone/>
            </a:pPr>
            <a:r>
              <a:rPr lang="ar-DZ" sz="2400" b="1" dirty="0">
                <a:solidFill>
                  <a:srgbClr val="000000"/>
                </a:solidFill>
              </a:rPr>
              <a:t>منظمة العمل الدولية بالاعتماد عدد كبير من هذه التشريعات تقترح التعريف التالي: </a:t>
            </a:r>
          </a:p>
          <a:p>
            <a:pPr marL="0" lvl="0" indent="0" algn="just" rtl="1">
              <a:buNone/>
            </a:pPr>
            <a:endParaRPr lang="ar-DZ" sz="2400" b="1" dirty="0">
              <a:solidFill>
                <a:srgbClr val="000000"/>
              </a:solidFill>
            </a:endParaRPr>
          </a:p>
          <a:p>
            <a:pPr marL="0" lvl="0" indent="0" algn="just" rtl="1">
              <a:buNone/>
            </a:pPr>
            <a:r>
              <a:rPr lang="ar-DZ" sz="2400" b="1" dirty="0">
                <a:solidFill>
                  <a:srgbClr val="000000"/>
                </a:solidFill>
              </a:rPr>
              <a:t>"</a:t>
            </a:r>
            <a:r>
              <a:rPr lang="ar-SA" sz="2400" b="1" dirty="0">
                <a:solidFill>
                  <a:srgbClr val="000000"/>
                </a:solidFill>
              </a:rPr>
              <a:t> </a:t>
            </a:r>
            <a:r>
              <a:rPr lang="ar-SA" sz="2400" b="1" dirty="0"/>
              <a:t>يشمل الاقتصاد الاجتماعي والتضامني وحدات مؤسسية ذات غرض اجتماعي أو مصلحة عامة، تشارك في الأنشطة الاقتصادية القائمة على التعاون الطوعي والإدارة الديمقراطية والتشاركية والاستقلال الذاتي والاستقلالية، وتحظر قواعدها أو تقيّد توزيع الأرباح. </a:t>
            </a:r>
            <a:endParaRPr lang="ar-DZ" sz="2400" b="1" dirty="0"/>
          </a:p>
          <a:p>
            <a:pPr marL="0" lvl="0" indent="0" algn="just" rtl="1">
              <a:buNone/>
            </a:pPr>
            <a:r>
              <a:rPr lang="ar-SA" sz="2400" b="1" dirty="0"/>
              <a:t>ويمكن أن تكون وحدات الاقتصاد الاجتماعي والتضامني تعاونيات أو جمعيات أو تعاضديات أو مؤسسات أو منشآت اجتماعية أو جماعات المساعدة الذاتية وغيرها من الوحدات التي تعمل وفق القيم ومبادئ الاقتصاد الاجتماعي والتضامني في الاقتصاد المنظم والاقتصاد غير المنظم</a:t>
            </a:r>
            <a:r>
              <a:rPr lang="ar-SA" sz="2400" b="1" dirty="0">
                <a:solidFill>
                  <a:srgbClr val="000000"/>
                </a:solidFill>
              </a:rPr>
              <a:t>" </a:t>
            </a:r>
            <a:r>
              <a:rPr lang="fr-CA" sz="2400" b="1" dirty="0">
                <a:solidFill>
                  <a:srgbClr val="000000"/>
                </a:solidFill>
              </a:rPr>
              <a:t>.</a:t>
            </a:r>
          </a:p>
          <a:p>
            <a:pPr marL="0" indent="0" algn="just" rtl="1">
              <a:buClr>
                <a:schemeClr val="tx1"/>
              </a:buClr>
              <a:buNone/>
            </a:pPr>
            <a:endParaRPr lang="fr-CA" sz="2400" b="1" u="sng" dirty="0">
              <a:solidFill>
                <a:srgbClr val="000000"/>
              </a:solidFill>
            </a:endParaRPr>
          </a:p>
        </p:txBody>
      </p:sp>
    </p:spTree>
    <p:extLst>
      <p:ext uri="{BB962C8B-B14F-4D97-AF65-F5344CB8AC3E}">
        <p14:creationId xmlns:p14="http://schemas.microsoft.com/office/powerpoint/2010/main" val="28073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a:solidFill>
            <a:schemeClr val="tx2">
              <a:lumMod val="75000"/>
            </a:schemeClr>
          </a:solidFill>
        </p:spPr>
        <p:txBody>
          <a:bodyPr>
            <a:normAutofit/>
          </a:bodyPr>
          <a:lstStyle/>
          <a:p>
            <a:pPr marL="571500" indent="-571500" rtl="1">
              <a:buFont typeface="+mj-lt"/>
              <a:buAutoNum type="romanUcPeriod"/>
            </a:pPr>
            <a:r>
              <a:rPr lang="ar-DZ" sz="2000" b="1" dirty="0">
                <a:latin typeface="Simplified Arabic" panose="02020603050405020304" pitchFamily="18" charset="-78"/>
                <a:cs typeface="Simplified Arabic" panose="02020603050405020304" pitchFamily="18" charset="-78"/>
              </a:rPr>
              <a:t>الاقتصاد الاجتماعي والتضامني؟</a:t>
            </a:r>
            <a:endParaRPr lang="fr-CA" sz="2000" b="1" dirty="0">
              <a:latin typeface="Simplified Arabic" panose="02020603050405020304" pitchFamily="18" charset="-78"/>
              <a:cs typeface="Simplified Arabic" panose="02020603050405020304" pitchFamily="18" charset="-78"/>
            </a:endParaRPr>
          </a:p>
        </p:txBody>
      </p:sp>
      <p:sp>
        <p:nvSpPr>
          <p:cNvPr id="4" name="Espace réservé de la date 3"/>
          <p:cNvSpPr>
            <a:spLocks noGrp="1"/>
          </p:cNvSpPr>
          <p:nvPr>
            <p:ph type="dt" sz="half" idx="10"/>
          </p:nvPr>
        </p:nvSpPr>
        <p:spPr/>
        <p:txBody>
          <a:bodyPr/>
          <a:lstStyle/>
          <a:p>
            <a:r>
              <a:rPr lang="fr-FR"/>
              <a:t>2024-07-22</a:t>
            </a:r>
            <a:endParaRPr lang="fr-CA"/>
          </a:p>
        </p:txBody>
      </p:sp>
      <p:sp>
        <p:nvSpPr>
          <p:cNvPr id="5" name="Espace réservé du pied de page 4"/>
          <p:cNvSpPr>
            <a:spLocks noGrp="1"/>
          </p:cNvSpPr>
          <p:nvPr>
            <p:ph type="ftr" sz="quarter" idx="11"/>
          </p:nvPr>
        </p:nvSpPr>
        <p:spPr/>
        <p:txBody>
          <a:bodyPr/>
          <a:lstStyle/>
          <a:p>
            <a:r>
              <a:rPr lang="ar-DZ"/>
              <a:t>الاقتصاد الاجتماعي التضامني ودوره في مواجهة الأزمات الاقتصادية والاجتماعية      د.أحمين شفير</a:t>
            </a:r>
            <a:endParaRPr lang="fr-CA"/>
          </a:p>
        </p:txBody>
      </p:sp>
      <p:sp>
        <p:nvSpPr>
          <p:cNvPr id="6" name="Espace réservé du numéro de diapositive 5"/>
          <p:cNvSpPr>
            <a:spLocks noGrp="1"/>
          </p:cNvSpPr>
          <p:nvPr>
            <p:ph type="sldNum" sz="quarter" idx="12"/>
          </p:nvPr>
        </p:nvSpPr>
        <p:spPr/>
        <p:txBody>
          <a:bodyPr/>
          <a:lstStyle/>
          <a:p>
            <a:fld id="{E5FEF77A-1E31-447F-B3E3-7B1521EF2C4B}" type="slidenum">
              <a:rPr lang="fr-CA" smtClean="0"/>
              <a:t>9</a:t>
            </a:fld>
            <a:endParaRPr lang="fr-CA"/>
          </a:p>
        </p:txBody>
      </p:sp>
      <p:sp>
        <p:nvSpPr>
          <p:cNvPr id="3" name="Espace réservé du contenu 2"/>
          <p:cNvSpPr>
            <a:spLocks noGrp="1"/>
          </p:cNvSpPr>
          <p:nvPr>
            <p:ph idx="1"/>
          </p:nvPr>
        </p:nvSpPr>
        <p:spPr>
          <a:xfrm>
            <a:off x="457200" y="980728"/>
            <a:ext cx="8229600" cy="5256584"/>
          </a:xfrm>
        </p:spPr>
        <p:txBody>
          <a:bodyPr>
            <a:normAutofit lnSpcReduction="10000"/>
          </a:bodyPr>
          <a:lstStyle/>
          <a:p>
            <a:pPr marL="457200" indent="-457200" algn="just" rtl="1">
              <a:buClr>
                <a:schemeClr val="tx1"/>
              </a:buClr>
              <a:buFont typeface="+mj-lt"/>
              <a:buAutoNum type="arabicPeriod" startAt="4"/>
            </a:pPr>
            <a:r>
              <a:rPr lang="ar-DZ" sz="2400" b="1" u="sng" dirty="0"/>
              <a:t>تعاريف الاقتصاد الاجتماعي والتضامني وأهدافه ومبادئه</a:t>
            </a:r>
            <a:r>
              <a:rPr lang="ar-DZ" sz="2400" b="1" dirty="0"/>
              <a:t>:</a:t>
            </a:r>
          </a:p>
          <a:p>
            <a:pPr algn="just" rtl="1"/>
            <a:r>
              <a:rPr lang="ar-DZ" sz="2400" b="1" dirty="0">
                <a:solidFill>
                  <a:srgbClr val="000000"/>
                </a:solidFill>
              </a:rPr>
              <a:t>فيما يخص الأهداف، لخصت منظمة العمل الدولية </a:t>
            </a:r>
            <a:r>
              <a:rPr lang="ar-SA" sz="2400" b="1" dirty="0">
                <a:solidFill>
                  <a:srgbClr val="000000"/>
                </a:solidFill>
              </a:rPr>
              <a:t>خمسة فئات من الأهداف تميز الاقتصاد الاجتماعي والتضامني تبرز في التشريعات الوطنية وغير الوطنية:</a:t>
            </a:r>
            <a:endParaRPr lang="ar-DZ" sz="2400" b="1" dirty="0">
              <a:solidFill>
                <a:srgbClr val="000000"/>
              </a:solidFill>
            </a:endParaRPr>
          </a:p>
          <a:p>
            <a:pPr marL="0" indent="0" algn="just" rtl="1">
              <a:buNone/>
            </a:pPr>
            <a:endParaRPr lang="fr-CA" sz="2400" b="1" dirty="0">
              <a:solidFill>
                <a:srgbClr val="000000"/>
              </a:solidFill>
            </a:endParaRPr>
          </a:p>
          <a:p>
            <a:pPr marL="711200" lvl="0" indent="-355600" algn="just" rtl="1">
              <a:buClr>
                <a:schemeClr val="tx1"/>
              </a:buClr>
              <a:buFont typeface="Wingdings" panose="05000000000000000000" pitchFamily="2" charset="2"/>
              <a:buChar char="ü"/>
            </a:pPr>
            <a:r>
              <a:rPr lang="ar-SA" sz="2400" b="1" dirty="0"/>
              <a:t>رعاية الناس والكوكب</a:t>
            </a:r>
            <a:r>
              <a:rPr lang="fr-CA" sz="2400" b="1" dirty="0">
                <a:solidFill>
                  <a:srgbClr val="000000"/>
                </a:solidFill>
              </a:rPr>
              <a:t>: </a:t>
            </a:r>
            <a:r>
              <a:rPr lang="ar-SA" sz="2400" b="1" dirty="0">
                <a:solidFill>
                  <a:srgbClr val="000000"/>
                </a:solidFill>
              </a:rPr>
              <a:t>التنمية البشرية المتكاملة وتلبية احتياجات المجتمع المحلي والتنوع الثقافي والثقافة الإيكولوجية والاستدامة</a:t>
            </a:r>
            <a:r>
              <a:rPr lang="fr-CA" sz="2400" b="1" dirty="0">
                <a:solidFill>
                  <a:srgbClr val="000000"/>
                </a:solidFill>
              </a:rPr>
              <a:t>.</a:t>
            </a:r>
          </a:p>
          <a:p>
            <a:pPr marL="711200" lvl="0" indent="-355600" algn="just" rtl="1">
              <a:buClr>
                <a:schemeClr val="tx1"/>
              </a:buClr>
              <a:buFont typeface="Wingdings" panose="05000000000000000000" pitchFamily="2" charset="2"/>
              <a:buChar char="ü"/>
            </a:pPr>
            <a:r>
              <a:rPr lang="ar-SA" sz="2400" b="1" dirty="0">
                <a:solidFill>
                  <a:srgbClr val="000000"/>
                </a:solidFill>
              </a:rPr>
              <a:t>ا</a:t>
            </a:r>
            <a:r>
              <a:rPr lang="ar-SA" sz="2400" b="1" dirty="0"/>
              <a:t>لتكافؤ</a:t>
            </a:r>
            <a:r>
              <a:rPr lang="fr-CA" sz="2400" b="1" dirty="0">
                <a:solidFill>
                  <a:srgbClr val="000000"/>
                </a:solidFill>
              </a:rPr>
              <a:t>:</a:t>
            </a:r>
            <a:r>
              <a:rPr lang="ar-SA" sz="2400" b="1" dirty="0">
                <a:solidFill>
                  <a:srgbClr val="000000"/>
                </a:solidFill>
              </a:rPr>
              <a:t> العدل والعدالة الاجتماعية والمساواة والإنصاف والنزاهة وعدم التمييز</a:t>
            </a:r>
            <a:r>
              <a:rPr lang="fr-CA" sz="2400" b="1" dirty="0">
                <a:solidFill>
                  <a:srgbClr val="000000"/>
                </a:solidFill>
              </a:rPr>
              <a:t>.</a:t>
            </a:r>
          </a:p>
          <a:p>
            <a:pPr marL="711200" lvl="0" indent="-355600" algn="just" rtl="1">
              <a:buClr>
                <a:schemeClr val="tx1"/>
              </a:buClr>
              <a:buFont typeface="Wingdings" panose="05000000000000000000" pitchFamily="2" charset="2"/>
              <a:buChar char="ü"/>
            </a:pPr>
            <a:r>
              <a:rPr lang="ar-SA" sz="2400" b="1" dirty="0"/>
              <a:t>التكافل</a:t>
            </a:r>
            <a:r>
              <a:rPr lang="fr-CA" sz="2400" b="1" dirty="0">
                <a:solidFill>
                  <a:srgbClr val="000000"/>
                </a:solidFill>
              </a:rPr>
              <a:t>: </a:t>
            </a:r>
            <a:r>
              <a:rPr lang="ar-SA" sz="2400" b="1" dirty="0">
                <a:solidFill>
                  <a:srgbClr val="000000"/>
                </a:solidFill>
              </a:rPr>
              <a:t>التضامن والمعونة المتبادلة والتعاون والتماسك الاجتماعي والإدماج الاجتماعي</a:t>
            </a:r>
            <a:r>
              <a:rPr lang="fr-CA" sz="2400" b="1" dirty="0">
                <a:solidFill>
                  <a:srgbClr val="000000"/>
                </a:solidFill>
              </a:rPr>
              <a:t>.</a:t>
            </a:r>
          </a:p>
          <a:p>
            <a:pPr marL="711200" lvl="0" indent="-355600" algn="just" rtl="1">
              <a:buClr>
                <a:schemeClr val="tx1"/>
              </a:buClr>
              <a:buFont typeface="Wingdings" panose="05000000000000000000" pitchFamily="2" charset="2"/>
              <a:buChar char="ü"/>
            </a:pPr>
            <a:r>
              <a:rPr lang="ar-SA" sz="2400" b="1" dirty="0"/>
              <a:t>الاستقامة</a:t>
            </a:r>
            <a:r>
              <a:rPr lang="fr-CA" sz="2400" b="1" dirty="0">
                <a:solidFill>
                  <a:srgbClr val="000000"/>
                </a:solidFill>
              </a:rPr>
              <a:t>: </a:t>
            </a:r>
            <a:r>
              <a:rPr lang="ar-SA" sz="2400" b="1" dirty="0">
                <a:solidFill>
                  <a:srgbClr val="000000"/>
                </a:solidFill>
              </a:rPr>
              <a:t>الشفافية والأمانة والثقة والمساءلة والمسؤولية المشتركة</a:t>
            </a:r>
            <a:r>
              <a:rPr lang="fr-CA" sz="2400" b="1" dirty="0">
                <a:solidFill>
                  <a:srgbClr val="000000"/>
                </a:solidFill>
              </a:rPr>
              <a:t> .</a:t>
            </a:r>
          </a:p>
          <a:p>
            <a:pPr marL="711200" lvl="0" indent="-355600" algn="just" rtl="1">
              <a:buClr>
                <a:schemeClr val="tx1"/>
              </a:buClr>
              <a:buFont typeface="Wingdings" panose="05000000000000000000" pitchFamily="2" charset="2"/>
              <a:buChar char="ü"/>
            </a:pPr>
            <a:r>
              <a:rPr lang="ar-SA" sz="2400" b="1" dirty="0"/>
              <a:t>الإدارة الذاتية</a:t>
            </a:r>
            <a:r>
              <a:rPr lang="fr-CA" sz="2400" b="1" dirty="0">
                <a:solidFill>
                  <a:srgbClr val="000000"/>
                </a:solidFill>
              </a:rPr>
              <a:t>: </a:t>
            </a:r>
            <a:r>
              <a:rPr lang="ar-SA" sz="2400" b="1" dirty="0">
                <a:solidFill>
                  <a:srgbClr val="000000"/>
                </a:solidFill>
              </a:rPr>
              <a:t>التسيير الذاتي والحرية والديمقراطية والمشاركة وتفريع السلطات</a:t>
            </a:r>
            <a:r>
              <a:rPr lang="fr-CA" sz="2400" b="1" dirty="0">
                <a:solidFill>
                  <a:srgbClr val="000000"/>
                </a:solidFill>
              </a:rPr>
              <a:t>.</a:t>
            </a:r>
          </a:p>
          <a:p>
            <a:pPr marL="0" indent="0" algn="just" rtl="1">
              <a:buNone/>
            </a:pPr>
            <a:endParaRPr lang="fr-CA" sz="2400" b="1" dirty="0">
              <a:solidFill>
                <a:srgbClr val="000000"/>
              </a:solidFill>
            </a:endParaRPr>
          </a:p>
        </p:txBody>
      </p:sp>
    </p:spTree>
    <p:extLst>
      <p:ext uri="{BB962C8B-B14F-4D97-AF65-F5344CB8AC3E}">
        <p14:creationId xmlns:p14="http://schemas.microsoft.com/office/powerpoint/2010/main" val="197940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Thème Office">
  <a:themeElements>
    <a:clrScheme name="Personnalisé 2">
      <a:dk1>
        <a:srgbClr val="FF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6959</TotalTime>
  <Words>3949</Words>
  <Application>Microsoft Office PowerPoint</Application>
  <PresentationFormat>On-screen Show (4:3)</PresentationFormat>
  <Paragraphs>445</Paragraphs>
  <Slides>41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Simplified Arabic</vt:lpstr>
      <vt:lpstr>Wingdings</vt:lpstr>
      <vt:lpstr>Thème Office</vt:lpstr>
      <vt:lpstr>الاقتصاد الاجتماعي والتضامني ودوره في مواجهة الأزمات الاقتصادية والاجتماعية</vt:lpstr>
      <vt:lpstr>مقدمة</vt:lpstr>
      <vt:lpstr>مقدمة</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الاقتصاد الاجتماعي والتضامني؟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PowerPoint Presentation</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الأزمات والتحولات التي يعرفها الاقتصاد العالمي</vt:lpstr>
      <vt:lpstr>حتمية النموذج التنموي البديل:</vt:lpstr>
      <vt:lpstr>حتمية النموذج التنموي البديل:</vt:lpstr>
      <vt:lpstr>حتمية النموذج التنموي البديل: </vt:lpstr>
      <vt:lpstr>حتمية النموذج التنموي البديل:</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الاقتصاد الاجتماعي والتضامني ودوره في مواجهة الأزمات الاقتصادية والاجتماعية</dc:title>
  <dc:creator>user</dc:creator>
  <cp:lastModifiedBy>Mrwan</cp:lastModifiedBy>
  <cp:revision>68</cp:revision>
  <dcterms:created xsi:type="dcterms:W3CDTF">2024-07-21T10:22:39Z</dcterms:created>
  <dcterms:modified xsi:type="dcterms:W3CDTF">2024-08-11T20:23:34Z</dcterms:modified>
</cp:coreProperties>
</file>