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13" r:id="rId45"/>
    <p:sldId id="314"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B9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E8A8FE-2514-479E-9D05-6819A1D03FEE}" v="13" dt="2024-07-22T19:25:43.8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6" autoAdjust="0"/>
    <p:restoredTop sz="94660"/>
  </p:normalViewPr>
  <p:slideViewPr>
    <p:cSldViewPr snapToGrid="0">
      <p:cViewPr varScale="1">
        <p:scale>
          <a:sx n="74" d="100"/>
          <a:sy n="74" d="100"/>
        </p:scale>
        <p:origin x="95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tfi ben aissa" userId="759571d5175ec04c" providerId="LiveId" clId="{0FE8A8FE-2514-479E-9D05-6819A1D03FEE}"/>
    <pc:docChg chg="undo custSel addSld delSld modSld">
      <pc:chgData name="lotfi ben aissa" userId="759571d5175ec04c" providerId="LiveId" clId="{0FE8A8FE-2514-479E-9D05-6819A1D03FEE}" dt="2024-07-23T08:08:31.849" v="1689" actId="255"/>
      <pc:docMkLst>
        <pc:docMk/>
      </pc:docMkLst>
      <pc:sldChg chg="addSp delSp modSp mod setBg addAnim delAnim">
        <pc:chgData name="lotfi ben aissa" userId="759571d5175ec04c" providerId="LiveId" clId="{0FE8A8FE-2514-479E-9D05-6819A1D03FEE}" dt="2024-07-22T18:56:55.186" v="1486" actId="207"/>
        <pc:sldMkLst>
          <pc:docMk/>
          <pc:sldMk cId="2806499425" sldId="256"/>
        </pc:sldMkLst>
        <pc:spChg chg="mod">
          <ac:chgData name="lotfi ben aissa" userId="759571d5175ec04c" providerId="LiveId" clId="{0FE8A8FE-2514-479E-9D05-6819A1D03FEE}" dt="2024-07-22T18:56:55.186" v="1486" actId="207"/>
          <ac:spMkLst>
            <pc:docMk/>
            <pc:sldMk cId="2806499425" sldId="256"/>
            <ac:spMk id="3" creationId="{0E5BDC76-DC80-0194-3D52-D4CBDF076E9B}"/>
          </ac:spMkLst>
        </pc:spChg>
        <pc:spChg chg="add del">
          <ac:chgData name="lotfi ben aissa" userId="759571d5175ec04c" providerId="LiveId" clId="{0FE8A8FE-2514-479E-9D05-6819A1D03FEE}" dt="2024-07-20T08:35:15.210" v="1439" actId="26606"/>
          <ac:spMkLst>
            <pc:docMk/>
            <pc:sldMk cId="2806499425" sldId="256"/>
            <ac:spMk id="9" creationId="{ECC07320-C2CA-4E29-8481-9D9E143C7788}"/>
          </ac:spMkLst>
        </pc:spChg>
        <pc:spChg chg="add del">
          <ac:chgData name="lotfi ben aissa" userId="759571d5175ec04c" providerId="LiveId" clId="{0FE8A8FE-2514-479E-9D05-6819A1D03FEE}" dt="2024-07-20T08:35:15.210" v="1439" actId="26606"/>
          <ac:spMkLst>
            <pc:docMk/>
            <pc:sldMk cId="2806499425" sldId="256"/>
            <ac:spMk id="11" creationId="{178FB36B-5BFE-42CA-BC60-1115E0D95EEC}"/>
          </ac:spMkLst>
        </pc:spChg>
        <pc:picChg chg="add del">
          <ac:chgData name="lotfi ben aissa" userId="759571d5175ec04c" providerId="LiveId" clId="{0FE8A8FE-2514-479E-9D05-6819A1D03FEE}" dt="2024-07-20T08:35:15.210" v="1439" actId="26606"/>
          <ac:picMkLst>
            <pc:docMk/>
            <pc:sldMk cId="2806499425" sldId="256"/>
            <ac:picMk id="5" creationId="{72684B63-3E7D-01FD-E8EA-063FF6AB232E}"/>
          </ac:picMkLst>
        </pc:picChg>
      </pc:sldChg>
      <pc:sldChg chg="modSp mod">
        <pc:chgData name="lotfi ben aissa" userId="759571d5175ec04c" providerId="LiveId" clId="{0FE8A8FE-2514-479E-9D05-6819A1D03FEE}" dt="2024-07-20T08:34:55.907" v="1435"/>
        <pc:sldMkLst>
          <pc:docMk/>
          <pc:sldMk cId="3410567978" sldId="258"/>
        </pc:sldMkLst>
        <pc:spChg chg="mod">
          <ac:chgData name="lotfi ben aissa" userId="759571d5175ec04c" providerId="LiveId" clId="{0FE8A8FE-2514-479E-9D05-6819A1D03FEE}" dt="2024-07-20T08:34:55.907" v="1435"/>
          <ac:spMkLst>
            <pc:docMk/>
            <pc:sldMk cId="3410567978" sldId="258"/>
            <ac:spMk id="3" creationId="{E61A8B6A-8C6C-AD26-AEAA-4701B8C68A4D}"/>
          </ac:spMkLst>
        </pc:spChg>
      </pc:sldChg>
      <pc:sldChg chg="modSp mod">
        <pc:chgData name="lotfi ben aissa" userId="759571d5175ec04c" providerId="LiveId" clId="{0FE8A8FE-2514-479E-9D05-6819A1D03FEE}" dt="2024-07-23T06:45:03.493" v="1517" actId="20577"/>
        <pc:sldMkLst>
          <pc:docMk/>
          <pc:sldMk cId="2295506644" sldId="259"/>
        </pc:sldMkLst>
        <pc:spChg chg="mod">
          <ac:chgData name="lotfi ben aissa" userId="759571d5175ec04c" providerId="LiveId" clId="{0FE8A8FE-2514-479E-9D05-6819A1D03FEE}" dt="2024-07-23T06:45:03.493" v="1517" actId="20577"/>
          <ac:spMkLst>
            <pc:docMk/>
            <pc:sldMk cId="2295506644" sldId="259"/>
            <ac:spMk id="3" creationId="{0B61BF07-B543-0CC6-8E89-DCA15E9D4C2F}"/>
          </ac:spMkLst>
        </pc:spChg>
      </pc:sldChg>
      <pc:sldChg chg="modSp mod">
        <pc:chgData name="lotfi ben aissa" userId="759571d5175ec04c" providerId="LiveId" clId="{0FE8A8FE-2514-479E-9D05-6819A1D03FEE}" dt="2024-07-23T06:48:43.969" v="1522" actId="20577"/>
        <pc:sldMkLst>
          <pc:docMk/>
          <pc:sldMk cId="2735989839" sldId="260"/>
        </pc:sldMkLst>
        <pc:spChg chg="mod">
          <ac:chgData name="lotfi ben aissa" userId="759571d5175ec04c" providerId="LiveId" clId="{0FE8A8FE-2514-479E-9D05-6819A1D03FEE}" dt="2024-07-23T06:48:43.969" v="1522" actId="20577"/>
          <ac:spMkLst>
            <pc:docMk/>
            <pc:sldMk cId="2735989839" sldId="260"/>
            <ac:spMk id="3" creationId="{5C3F9D4A-CF2B-BAD1-D2CD-CB89968EE213}"/>
          </ac:spMkLst>
        </pc:spChg>
      </pc:sldChg>
      <pc:sldChg chg="modSp mod">
        <pc:chgData name="lotfi ben aissa" userId="759571d5175ec04c" providerId="LiveId" clId="{0FE8A8FE-2514-479E-9D05-6819A1D03FEE}" dt="2024-07-23T06:51:07.860" v="1524" actId="113"/>
        <pc:sldMkLst>
          <pc:docMk/>
          <pc:sldMk cId="2321654041" sldId="261"/>
        </pc:sldMkLst>
        <pc:spChg chg="mod">
          <ac:chgData name="lotfi ben aissa" userId="759571d5175ec04c" providerId="LiveId" clId="{0FE8A8FE-2514-479E-9D05-6819A1D03FEE}" dt="2024-07-23T06:51:07.860" v="1524" actId="113"/>
          <ac:spMkLst>
            <pc:docMk/>
            <pc:sldMk cId="2321654041" sldId="261"/>
            <ac:spMk id="3" creationId="{3EB73DBC-791D-7EE5-55B0-2D2591B6D99A}"/>
          </ac:spMkLst>
        </pc:spChg>
      </pc:sldChg>
      <pc:sldChg chg="modSp mod">
        <pc:chgData name="lotfi ben aissa" userId="759571d5175ec04c" providerId="LiveId" clId="{0FE8A8FE-2514-479E-9D05-6819A1D03FEE}" dt="2024-07-23T06:53:52.559" v="1525" actId="113"/>
        <pc:sldMkLst>
          <pc:docMk/>
          <pc:sldMk cId="1024938714" sldId="262"/>
        </pc:sldMkLst>
        <pc:spChg chg="mod">
          <ac:chgData name="lotfi ben aissa" userId="759571d5175ec04c" providerId="LiveId" clId="{0FE8A8FE-2514-479E-9D05-6819A1D03FEE}" dt="2024-07-23T06:53:52.559" v="1525" actId="113"/>
          <ac:spMkLst>
            <pc:docMk/>
            <pc:sldMk cId="1024938714" sldId="262"/>
            <ac:spMk id="3" creationId="{7F3C053E-B6F4-3A56-9FBD-D08C5EA4DCF6}"/>
          </ac:spMkLst>
        </pc:spChg>
      </pc:sldChg>
      <pc:sldChg chg="modSp mod">
        <pc:chgData name="lotfi ben aissa" userId="759571d5175ec04c" providerId="LiveId" clId="{0FE8A8FE-2514-479E-9D05-6819A1D03FEE}" dt="2024-07-23T06:55:03.830" v="1526" actId="20577"/>
        <pc:sldMkLst>
          <pc:docMk/>
          <pc:sldMk cId="1437518188" sldId="263"/>
        </pc:sldMkLst>
        <pc:spChg chg="mod">
          <ac:chgData name="lotfi ben aissa" userId="759571d5175ec04c" providerId="LiveId" clId="{0FE8A8FE-2514-479E-9D05-6819A1D03FEE}" dt="2024-07-23T06:55:03.830" v="1526" actId="20577"/>
          <ac:spMkLst>
            <pc:docMk/>
            <pc:sldMk cId="1437518188" sldId="263"/>
            <ac:spMk id="3" creationId="{3863DAE6-3E48-E1A6-7975-726600803E62}"/>
          </ac:spMkLst>
        </pc:spChg>
      </pc:sldChg>
      <pc:sldChg chg="delSp modSp new mod">
        <pc:chgData name="lotfi ben aissa" userId="759571d5175ec04c" providerId="LiveId" clId="{0FE8A8FE-2514-479E-9D05-6819A1D03FEE}" dt="2024-07-17T17:42:38.854" v="29" actId="113"/>
        <pc:sldMkLst>
          <pc:docMk/>
          <pc:sldMk cId="282895298" sldId="264"/>
        </pc:sldMkLst>
        <pc:spChg chg="del">
          <ac:chgData name="lotfi ben aissa" userId="759571d5175ec04c" providerId="LiveId" clId="{0FE8A8FE-2514-479E-9D05-6819A1D03FEE}" dt="2024-07-17T17:37:59.841" v="1" actId="478"/>
          <ac:spMkLst>
            <pc:docMk/>
            <pc:sldMk cId="282895298" sldId="264"/>
            <ac:spMk id="2" creationId="{819DBA5F-497C-4D02-1FEC-02AF24CAD046}"/>
          </ac:spMkLst>
        </pc:spChg>
        <pc:spChg chg="mod">
          <ac:chgData name="lotfi ben aissa" userId="759571d5175ec04c" providerId="LiveId" clId="{0FE8A8FE-2514-479E-9D05-6819A1D03FEE}" dt="2024-07-17T17:42:38.854" v="29" actId="113"/>
          <ac:spMkLst>
            <pc:docMk/>
            <pc:sldMk cId="282895298" sldId="264"/>
            <ac:spMk id="3" creationId="{48214DA8-8B88-A073-0482-FE894CD53F1E}"/>
          </ac:spMkLst>
        </pc:spChg>
      </pc:sldChg>
      <pc:sldChg chg="delSp modSp new mod">
        <pc:chgData name="lotfi ben aissa" userId="759571d5175ec04c" providerId="LiveId" clId="{0FE8A8FE-2514-479E-9D05-6819A1D03FEE}" dt="2024-07-20T08:34:54.922" v="1433"/>
        <pc:sldMkLst>
          <pc:docMk/>
          <pc:sldMk cId="2954083867" sldId="265"/>
        </pc:sldMkLst>
        <pc:spChg chg="del">
          <ac:chgData name="lotfi ben aissa" userId="759571d5175ec04c" providerId="LiveId" clId="{0FE8A8FE-2514-479E-9D05-6819A1D03FEE}" dt="2024-07-17T17:43:00.759" v="31" actId="478"/>
          <ac:spMkLst>
            <pc:docMk/>
            <pc:sldMk cId="2954083867" sldId="265"/>
            <ac:spMk id="2" creationId="{389A870F-D7CC-7926-CAB2-B9A6D96151F2}"/>
          </ac:spMkLst>
        </pc:spChg>
        <pc:spChg chg="mod">
          <ac:chgData name="lotfi ben aissa" userId="759571d5175ec04c" providerId="LiveId" clId="{0FE8A8FE-2514-479E-9D05-6819A1D03FEE}" dt="2024-07-20T08:34:54.922" v="1433"/>
          <ac:spMkLst>
            <pc:docMk/>
            <pc:sldMk cId="2954083867" sldId="265"/>
            <ac:spMk id="3" creationId="{261783F7-5E3E-4973-963A-6512ADADB9A1}"/>
          </ac:spMkLst>
        </pc:spChg>
      </pc:sldChg>
      <pc:sldChg chg="delSp modSp new mod">
        <pc:chgData name="lotfi ben aissa" userId="759571d5175ec04c" providerId="LiveId" clId="{0FE8A8FE-2514-479E-9D05-6819A1D03FEE}" dt="2024-07-17T21:58:40.030" v="71" actId="113"/>
        <pc:sldMkLst>
          <pc:docMk/>
          <pc:sldMk cId="3201069446" sldId="266"/>
        </pc:sldMkLst>
        <pc:spChg chg="del">
          <ac:chgData name="lotfi ben aissa" userId="759571d5175ec04c" providerId="LiveId" clId="{0FE8A8FE-2514-479E-9D05-6819A1D03FEE}" dt="2024-07-17T21:55:56.707" v="54" actId="478"/>
          <ac:spMkLst>
            <pc:docMk/>
            <pc:sldMk cId="3201069446" sldId="266"/>
            <ac:spMk id="2" creationId="{C381DB2E-739B-797D-C26E-E141C43153E0}"/>
          </ac:spMkLst>
        </pc:spChg>
        <pc:spChg chg="mod">
          <ac:chgData name="lotfi ben aissa" userId="759571d5175ec04c" providerId="LiveId" clId="{0FE8A8FE-2514-479E-9D05-6819A1D03FEE}" dt="2024-07-17T21:58:40.030" v="71" actId="113"/>
          <ac:spMkLst>
            <pc:docMk/>
            <pc:sldMk cId="3201069446" sldId="266"/>
            <ac:spMk id="3" creationId="{11BF9742-3D20-6D0A-A42E-75A3F8BE5CC4}"/>
          </ac:spMkLst>
        </pc:spChg>
      </pc:sldChg>
      <pc:sldChg chg="delSp modSp new mod">
        <pc:chgData name="lotfi ben aissa" userId="759571d5175ec04c" providerId="LiveId" clId="{0FE8A8FE-2514-479E-9D05-6819A1D03FEE}" dt="2024-07-17T22:02:45.911" v="94" actId="5793"/>
        <pc:sldMkLst>
          <pc:docMk/>
          <pc:sldMk cId="2819653567" sldId="267"/>
        </pc:sldMkLst>
        <pc:spChg chg="del">
          <ac:chgData name="lotfi ben aissa" userId="759571d5175ec04c" providerId="LiveId" clId="{0FE8A8FE-2514-479E-9D05-6819A1D03FEE}" dt="2024-07-17T21:59:37.625" v="73" actId="478"/>
          <ac:spMkLst>
            <pc:docMk/>
            <pc:sldMk cId="2819653567" sldId="267"/>
            <ac:spMk id="2" creationId="{9B4F3670-37C7-02FE-65AA-C07725951529}"/>
          </ac:spMkLst>
        </pc:spChg>
        <pc:spChg chg="mod">
          <ac:chgData name="lotfi ben aissa" userId="759571d5175ec04c" providerId="LiveId" clId="{0FE8A8FE-2514-479E-9D05-6819A1D03FEE}" dt="2024-07-17T22:02:45.911" v="94" actId="5793"/>
          <ac:spMkLst>
            <pc:docMk/>
            <pc:sldMk cId="2819653567" sldId="267"/>
            <ac:spMk id="3" creationId="{C747A967-81F0-8B82-B640-29692D74FC47}"/>
          </ac:spMkLst>
        </pc:spChg>
      </pc:sldChg>
      <pc:sldChg chg="delSp modSp new mod">
        <pc:chgData name="lotfi ben aissa" userId="759571d5175ec04c" providerId="LiveId" clId="{0FE8A8FE-2514-479E-9D05-6819A1D03FEE}" dt="2024-07-17T22:10:17.769" v="141" actId="27636"/>
        <pc:sldMkLst>
          <pc:docMk/>
          <pc:sldMk cId="3639055006" sldId="268"/>
        </pc:sldMkLst>
        <pc:spChg chg="del">
          <ac:chgData name="lotfi ben aissa" userId="759571d5175ec04c" providerId="LiveId" clId="{0FE8A8FE-2514-479E-9D05-6819A1D03FEE}" dt="2024-07-17T22:04:13.415" v="96" actId="478"/>
          <ac:spMkLst>
            <pc:docMk/>
            <pc:sldMk cId="3639055006" sldId="268"/>
            <ac:spMk id="2" creationId="{35E93C3F-356E-1948-36F2-0B4FEB1A44CD}"/>
          </ac:spMkLst>
        </pc:spChg>
        <pc:spChg chg="mod">
          <ac:chgData name="lotfi ben aissa" userId="759571d5175ec04c" providerId="LiveId" clId="{0FE8A8FE-2514-479E-9D05-6819A1D03FEE}" dt="2024-07-17T22:10:17.769" v="141" actId="27636"/>
          <ac:spMkLst>
            <pc:docMk/>
            <pc:sldMk cId="3639055006" sldId="268"/>
            <ac:spMk id="3" creationId="{717E204C-089F-C3F4-7FFC-B88952355B16}"/>
          </ac:spMkLst>
        </pc:spChg>
      </pc:sldChg>
      <pc:sldChg chg="delSp modSp new mod">
        <pc:chgData name="lotfi ben aissa" userId="759571d5175ec04c" providerId="LiveId" clId="{0FE8A8FE-2514-479E-9D05-6819A1D03FEE}" dt="2024-07-17T22:10:59.006" v="149" actId="27636"/>
        <pc:sldMkLst>
          <pc:docMk/>
          <pc:sldMk cId="4224492033" sldId="269"/>
        </pc:sldMkLst>
        <pc:spChg chg="del">
          <ac:chgData name="lotfi ben aissa" userId="759571d5175ec04c" providerId="LiveId" clId="{0FE8A8FE-2514-479E-9D05-6819A1D03FEE}" dt="2024-07-17T22:10:29.473" v="143" actId="478"/>
          <ac:spMkLst>
            <pc:docMk/>
            <pc:sldMk cId="4224492033" sldId="269"/>
            <ac:spMk id="2" creationId="{8F6A2808-AEFC-1C52-E03B-686F2F40C462}"/>
          </ac:spMkLst>
        </pc:spChg>
        <pc:spChg chg="mod">
          <ac:chgData name="lotfi ben aissa" userId="759571d5175ec04c" providerId="LiveId" clId="{0FE8A8FE-2514-479E-9D05-6819A1D03FEE}" dt="2024-07-17T22:10:59.006" v="149" actId="27636"/>
          <ac:spMkLst>
            <pc:docMk/>
            <pc:sldMk cId="4224492033" sldId="269"/>
            <ac:spMk id="3" creationId="{71AAD2B1-E61E-1C20-FA12-AB55DA525D64}"/>
          </ac:spMkLst>
        </pc:spChg>
      </pc:sldChg>
      <pc:sldChg chg="delSp modSp new mod">
        <pc:chgData name="lotfi ben aissa" userId="759571d5175ec04c" providerId="LiveId" clId="{0FE8A8FE-2514-479E-9D05-6819A1D03FEE}" dt="2024-07-17T22:32:07.233" v="163" actId="113"/>
        <pc:sldMkLst>
          <pc:docMk/>
          <pc:sldMk cId="399713897" sldId="270"/>
        </pc:sldMkLst>
        <pc:spChg chg="del">
          <ac:chgData name="lotfi ben aissa" userId="759571d5175ec04c" providerId="LiveId" clId="{0FE8A8FE-2514-479E-9D05-6819A1D03FEE}" dt="2024-07-17T22:26:11.347" v="151" actId="478"/>
          <ac:spMkLst>
            <pc:docMk/>
            <pc:sldMk cId="399713897" sldId="270"/>
            <ac:spMk id="2" creationId="{F6A892C6-0302-3BD2-F191-FE15C3F4979E}"/>
          </ac:spMkLst>
        </pc:spChg>
        <pc:spChg chg="mod">
          <ac:chgData name="lotfi ben aissa" userId="759571d5175ec04c" providerId="LiveId" clId="{0FE8A8FE-2514-479E-9D05-6819A1D03FEE}" dt="2024-07-17T22:32:07.233" v="163" actId="113"/>
          <ac:spMkLst>
            <pc:docMk/>
            <pc:sldMk cId="399713897" sldId="270"/>
            <ac:spMk id="3" creationId="{ECFE6C4B-A6A9-9390-3FE1-CC9145CFC875}"/>
          </ac:spMkLst>
        </pc:spChg>
      </pc:sldChg>
      <pc:sldChg chg="delSp modSp new mod">
        <pc:chgData name="lotfi ben aissa" userId="759571d5175ec04c" providerId="LiveId" clId="{0FE8A8FE-2514-479E-9D05-6819A1D03FEE}" dt="2024-07-17T22:34:55.163" v="174" actId="113"/>
        <pc:sldMkLst>
          <pc:docMk/>
          <pc:sldMk cId="4110092188" sldId="271"/>
        </pc:sldMkLst>
        <pc:spChg chg="del">
          <ac:chgData name="lotfi ben aissa" userId="759571d5175ec04c" providerId="LiveId" clId="{0FE8A8FE-2514-479E-9D05-6819A1D03FEE}" dt="2024-07-17T22:32:51.593" v="165" actId="478"/>
          <ac:spMkLst>
            <pc:docMk/>
            <pc:sldMk cId="4110092188" sldId="271"/>
            <ac:spMk id="2" creationId="{2D0C68F0-E869-6276-A3B1-CFBAFC17EB26}"/>
          </ac:spMkLst>
        </pc:spChg>
        <pc:spChg chg="mod">
          <ac:chgData name="lotfi ben aissa" userId="759571d5175ec04c" providerId="LiveId" clId="{0FE8A8FE-2514-479E-9D05-6819A1D03FEE}" dt="2024-07-17T22:34:55.163" v="174" actId="113"/>
          <ac:spMkLst>
            <pc:docMk/>
            <pc:sldMk cId="4110092188" sldId="271"/>
            <ac:spMk id="3" creationId="{B43947A9-A950-4DBB-8B18-1E193F23A1D3}"/>
          </ac:spMkLst>
        </pc:spChg>
      </pc:sldChg>
      <pc:sldChg chg="delSp modSp new mod">
        <pc:chgData name="lotfi ben aissa" userId="759571d5175ec04c" providerId="LiveId" clId="{0FE8A8FE-2514-479E-9D05-6819A1D03FEE}" dt="2024-07-17T22:36:47.119" v="185" actId="20577"/>
        <pc:sldMkLst>
          <pc:docMk/>
          <pc:sldMk cId="1877511545" sldId="272"/>
        </pc:sldMkLst>
        <pc:spChg chg="del">
          <ac:chgData name="lotfi ben aissa" userId="759571d5175ec04c" providerId="LiveId" clId="{0FE8A8FE-2514-479E-9D05-6819A1D03FEE}" dt="2024-07-17T22:35:48.590" v="176" actId="478"/>
          <ac:spMkLst>
            <pc:docMk/>
            <pc:sldMk cId="1877511545" sldId="272"/>
            <ac:spMk id="2" creationId="{094CD602-A395-7264-5476-20209F36D690}"/>
          </ac:spMkLst>
        </pc:spChg>
        <pc:spChg chg="mod">
          <ac:chgData name="lotfi ben aissa" userId="759571d5175ec04c" providerId="LiveId" clId="{0FE8A8FE-2514-479E-9D05-6819A1D03FEE}" dt="2024-07-17T22:36:47.119" v="185" actId="20577"/>
          <ac:spMkLst>
            <pc:docMk/>
            <pc:sldMk cId="1877511545" sldId="272"/>
            <ac:spMk id="3" creationId="{E8630B41-E763-EED1-461E-E92CB898ABE2}"/>
          </ac:spMkLst>
        </pc:spChg>
      </pc:sldChg>
      <pc:sldChg chg="delSp modSp new mod">
        <pc:chgData name="lotfi ben aissa" userId="759571d5175ec04c" providerId="LiveId" clId="{0FE8A8FE-2514-479E-9D05-6819A1D03FEE}" dt="2024-07-23T07:08:28.635" v="1528" actId="113"/>
        <pc:sldMkLst>
          <pc:docMk/>
          <pc:sldMk cId="2683687882" sldId="273"/>
        </pc:sldMkLst>
        <pc:spChg chg="del">
          <ac:chgData name="lotfi ben aissa" userId="759571d5175ec04c" providerId="LiveId" clId="{0FE8A8FE-2514-479E-9D05-6819A1D03FEE}" dt="2024-07-17T22:38:18.281" v="187" actId="478"/>
          <ac:spMkLst>
            <pc:docMk/>
            <pc:sldMk cId="2683687882" sldId="273"/>
            <ac:spMk id="2" creationId="{49F411B2-E5B6-209B-8DCF-783027B43DBC}"/>
          </ac:spMkLst>
        </pc:spChg>
        <pc:spChg chg="mod">
          <ac:chgData name="lotfi ben aissa" userId="759571d5175ec04c" providerId="LiveId" clId="{0FE8A8FE-2514-479E-9D05-6819A1D03FEE}" dt="2024-07-23T07:08:28.635" v="1528" actId="113"/>
          <ac:spMkLst>
            <pc:docMk/>
            <pc:sldMk cId="2683687882" sldId="273"/>
            <ac:spMk id="3" creationId="{68E63830-97C4-F688-5A2E-BBC4E12C9D3C}"/>
          </ac:spMkLst>
        </pc:spChg>
      </pc:sldChg>
      <pc:sldChg chg="delSp modSp new mod">
        <pc:chgData name="lotfi ben aissa" userId="759571d5175ec04c" providerId="LiveId" clId="{0FE8A8FE-2514-479E-9D05-6819A1D03FEE}" dt="2024-07-23T07:09:18.701" v="1531" actId="14100"/>
        <pc:sldMkLst>
          <pc:docMk/>
          <pc:sldMk cId="1046332351" sldId="274"/>
        </pc:sldMkLst>
        <pc:spChg chg="del">
          <ac:chgData name="lotfi ben aissa" userId="759571d5175ec04c" providerId="LiveId" clId="{0FE8A8FE-2514-479E-9D05-6819A1D03FEE}" dt="2024-07-17T22:43:07.049" v="208" actId="478"/>
          <ac:spMkLst>
            <pc:docMk/>
            <pc:sldMk cId="1046332351" sldId="274"/>
            <ac:spMk id="2" creationId="{44700FA0-3768-E4DB-3D7B-C6564810B016}"/>
          </ac:spMkLst>
        </pc:spChg>
        <pc:spChg chg="mod">
          <ac:chgData name="lotfi ben aissa" userId="759571d5175ec04c" providerId="LiveId" clId="{0FE8A8FE-2514-479E-9D05-6819A1D03FEE}" dt="2024-07-23T07:09:18.701" v="1531" actId="14100"/>
          <ac:spMkLst>
            <pc:docMk/>
            <pc:sldMk cId="1046332351" sldId="274"/>
            <ac:spMk id="3" creationId="{819FCB46-F5B3-D4C1-4A41-34386D7A4BA6}"/>
          </ac:spMkLst>
        </pc:spChg>
      </pc:sldChg>
      <pc:sldChg chg="delSp modSp new mod">
        <pc:chgData name="lotfi ben aissa" userId="759571d5175ec04c" providerId="LiveId" clId="{0FE8A8FE-2514-479E-9D05-6819A1D03FEE}" dt="2024-07-23T07:12:32.140" v="1534" actId="113"/>
        <pc:sldMkLst>
          <pc:docMk/>
          <pc:sldMk cId="3592226468" sldId="275"/>
        </pc:sldMkLst>
        <pc:spChg chg="del">
          <ac:chgData name="lotfi ben aissa" userId="759571d5175ec04c" providerId="LiveId" clId="{0FE8A8FE-2514-479E-9D05-6819A1D03FEE}" dt="2024-07-17T22:50:29.625" v="240" actId="478"/>
          <ac:spMkLst>
            <pc:docMk/>
            <pc:sldMk cId="3592226468" sldId="275"/>
            <ac:spMk id="2" creationId="{1B8150C2-B387-E237-173A-FDD8FC2E14A0}"/>
          </ac:spMkLst>
        </pc:spChg>
        <pc:spChg chg="mod">
          <ac:chgData name="lotfi ben aissa" userId="759571d5175ec04c" providerId="LiveId" clId="{0FE8A8FE-2514-479E-9D05-6819A1D03FEE}" dt="2024-07-23T07:12:32.140" v="1534" actId="113"/>
          <ac:spMkLst>
            <pc:docMk/>
            <pc:sldMk cId="3592226468" sldId="275"/>
            <ac:spMk id="3" creationId="{F8F5ABB8-72A4-8B82-460E-4007475DB2BE}"/>
          </ac:spMkLst>
        </pc:spChg>
      </pc:sldChg>
      <pc:sldChg chg="delSp modSp new mod">
        <pc:chgData name="lotfi ben aissa" userId="759571d5175ec04c" providerId="LiveId" clId="{0FE8A8FE-2514-479E-9D05-6819A1D03FEE}" dt="2024-07-23T07:12:53.779" v="1535" actId="113"/>
        <pc:sldMkLst>
          <pc:docMk/>
          <pc:sldMk cId="330435119" sldId="276"/>
        </pc:sldMkLst>
        <pc:spChg chg="del">
          <ac:chgData name="lotfi ben aissa" userId="759571d5175ec04c" providerId="LiveId" clId="{0FE8A8FE-2514-479E-9D05-6819A1D03FEE}" dt="2024-07-17T22:54:41.174" v="259" actId="478"/>
          <ac:spMkLst>
            <pc:docMk/>
            <pc:sldMk cId="330435119" sldId="276"/>
            <ac:spMk id="2" creationId="{3C233460-11A7-ED0E-929F-71F1DE8D7153}"/>
          </ac:spMkLst>
        </pc:spChg>
        <pc:spChg chg="mod">
          <ac:chgData name="lotfi ben aissa" userId="759571d5175ec04c" providerId="LiveId" clId="{0FE8A8FE-2514-479E-9D05-6819A1D03FEE}" dt="2024-07-23T07:12:53.779" v="1535" actId="113"/>
          <ac:spMkLst>
            <pc:docMk/>
            <pc:sldMk cId="330435119" sldId="276"/>
            <ac:spMk id="3" creationId="{F7A48C15-C1D0-330B-18C8-7FA04A0BD35D}"/>
          </ac:spMkLst>
        </pc:spChg>
      </pc:sldChg>
      <pc:sldChg chg="delSp modSp new mod">
        <pc:chgData name="lotfi ben aissa" userId="759571d5175ec04c" providerId="LiveId" clId="{0FE8A8FE-2514-479E-9D05-6819A1D03FEE}" dt="2024-07-23T08:08:31.849" v="1689" actId="255"/>
        <pc:sldMkLst>
          <pc:docMk/>
          <pc:sldMk cId="1030751299" sldId="277"/>
        </pc:sldMkLst>
        <pc:spChg chg="del">
          <ac:chgData name="lotfi ben aissa" userId="759571d5175ec04c" providerId="LiveId" clId="{0FE8A8FE-2514-479E-9D05-6819A1D03FEE}" dt="2024-07-17T23:02:33.271" v="403" actId="478"/>
          <ac:spMkLst>
            <pc:docMk/>
            <pc:sldMk cId="1030751299" sldId="277"/>
            <ac:spMk id="2" creationId="{9DCE62FF-5C20-BF47-452B-EAF96874A092}"/>
          </ac:spMkLst>
        </pc:spChg>
        <pc:spChg chg="mod">
          <ac:chgData name="lotfi ben aissa" userId="759571d5175ec04c" providerId="LiveId" clId="{0FE8A8FE-2514-479E-9D05-6819A1D03FEE}" dt="2024-07-23T08:08:31.849" v="1689" actId="255"/>
          <ac:spMkLst>
            <pc:docMk/>
            <pc:sldMk cId="1030751299" sldId="277"/>
            <ac:spMk id="3" creationId="{CBD7B6C7-BE9E-8722-4D7E-1B4EE73BEC21}"/>
          </ac:spMkLst>
        </pc:spChg>
      </pc:sldChg>
      <pc:sldChg chg="delSp modSp new mod">
        <pc:chgData name="lotfi ben aissa" userId="759571d5175ec04c" providerId="LiveId" clId="{0FE8A8FE-2514-479E-9D05-6819A1D03FEE}" dt="2024-07-23T07:23:20.285" v="1561" actId="113"/>
        <pc:sldMkLst>
          <pc:docMk/>
          <pc:sldMk cId="1882190787" sldId="278"/>
        </pc:sldMkLst>
        <pc:spChg chg="del">
          <ac:chgData name="lotfi ben aissa" userId="759571d5175ec04c" providerId="LiveId" clId="{0FE8A8FE-2514-479E-9D05-6819A1D03FEE}" dt="2024-07-18T08:11:19.647" v="545" actId="478"/>
          <ac:spMkLst>
            <pc:docMk/>
            <pc:sldMk cId="1882190787" sldId="278"/>
            <ac:spMk id="2" creationId="{D285BC6F-F67B-B65D-D4F9-2934C1934138}"/>
          </ac:spMkLst>
        </pc:spChg>
        <pc:spChg chg="mod">
          <ac:chgData name="lotfi ben aissa" userId="759571d5175ec04c" providerId="LiveId" clId="{0FE8A8FE-2514-479E-9D05-6819A1D03FEE}" dt="2024-07-23T07:23:20.285" v="1561" actId="113"/>
          <ac:spMkLst>
            <pc:docMk/>
            <pc:sldMk cId="1882190787" sldId="278"/>
            <ac:spMk id="3" creationId="{E0FB88AA-9DB3-1C12-78C9-C484AF31140D}"/>
          </ac:spMkLst>
        </pc:spChg>
      </pc:sldChg>
      <pc:sldChg chg="delSp modSp new mod">
        <pc:chgData name="lotfi ben aissa" userId="759571d5175ec04c" providerId="LiveId" clId="{0FE8A8FE-2514-479E-9D05-6819A1D03FEE}" dt="2024-07-18T08:43:43.638" v="594" actId="113"/>
        <pc:sldMkLst>
          <pc:docMk/>
          <pc:sldMk cId="3077049760" sldId="279"/>
        </pc:sldMkLst>
        <pc:spChg chg="del">
          <ac:chgData name="lotfi ben aissa" userId="759571d5175ec04c" providerId="LiveId" clId="{0FE8A8FE-2514-479E-9D05-6819A1D03FEE}" dt="2024-07-18T08:31:47.347" v="566" actId="478"/>
          <ac:spMkLst>
            <pc:docMk/>
            <pc:sldMk cId="3077049760" sldId="279"/>
            <ac:spMk id="2" creationId="{F86E66F4-30C2-C767-D43A-F09D6A8EBE68}"/>
          </ac:spMkLst>
        </pc:spChg>
        <pc:spChg chg="mod">
          <ac:chgData name="lotfi ben aissa" userId="759571d5175ec04c" providerId="LiveId" clId="{0FE8A8FE-2514-479E-9D05-6819A1D03FEE}" dt="2024-07-18T08:43:43.638" v="594" actId="113"/>
          <ac:spMkLst>
            <pc:docMk/>
            <pc:sldMk cId="3077049760" sldId="279"/>
            <ac:spMk id="3" creationId="{20219255-D631-8062-A272-25A27C667CF1}"/>
          </ac:spMkLst>
        </pc:spChg>
      </pc:sldChg>
      <pc:sldChg chg="delSp modSp new mod">
        <pc:chgData name="lotfi ben aissa" userId="759571d5175ec04c" providerId="LiveId" clId="{0FE8A8FE-2514-479E-9D05-6819A1D03FEE}" dt="2024-07-18T08:48:05.830" v="606" actId="113"/>
        <pc:sldMkLst>
          <pc:docMk/>
          <pc:sldMk cId="3753614411" sldId="280"/>
        </pc:sldMkLst>
        <pc:spChg chg="del">
          <ac:chgData name="lotfi ben aissa" userId="759571d5175ec04c" providerId="LiveId" clId="{0FE8A8FE-2514-479E-9D05-6819A1D03FEE}" dt="2024-07-18T08:44:19.960" v="596" actId="478"/>
          <ac:spMkLst>
            <pc:docMk/>
            <pc:sldMk cId="3753614411" sldId="280"/>
            <ac:spMk id="2" creationId="{649AA570-9B43-9296-28D0-922DA56CFE22}"/>
          </ac:spMkLst>
        </pc:spChg>
        <pc:spChg chg="mod">
          <ac:chgData name="lotfi ben aissa" userId="759571d5175ec04c" providerId="LiveId" clId="{0FE8A8FE-2514-479E-9D05-6819A1D03FEE}" dt="2024-07-18T08:48:05.830" v="606" actId="113"/>
          <ac:spMkLst>
            <pc:docMk/>
            <pc:sldMk cId="3753614411" sldId="280"/>
            <ac:spMk id="3" creationId="{E569F36B-B848-4DBE-A889-96D0835C23B6}"/>
          </ac:spMkLst>
        </pc:spChg>
      </pc:sldChg>
      <pc:sldChg chg="delSp modSp new mod">
        <pc:chgData name="lotfi ben aissa" userId="759571d5175ec04c" providerId="LiveId" clId="{0FE8A8FE-2514-479E-9D05-6819A1D03FEE}" dt="2024-07-19T10:19:46.512" v="1421" actId="113"/>
        <pc:sldMkLst>
          <pc:docMk/>
          <pc:sldMk cId="2398305652" sldId="281"/>
        </pc:sldMkLst>
        <pc:spChg chg="del">
          <ac:chgData name="lotfi ben aissa" userId="759571d5175ec04c" providerId="LiveId" clId="{0FE8A8FE-2514-479E-9D05-6819A1D03FEE}" dt="2024-07-18T08:48:20.347" v="608" actId="478"/>
          <ac:spMkLst>
            <pc:docMk/>
            <pc:sldMk cId="2398305652" sldId="281"/>
            <ac:spMk id="2" creationId="{3E8AC5E1-80EC-43A4-561C-FBA6D68C1C77}"/>
          </ac:spMkLst>
        </pc:spChg>
        <pc:spChg chg="mod">
          <ac:chgData name="lotfi ben aissa" userId="759571d5175ec04c" providerId="LiveId" clId="{0FE8A8FE-2514-479E-9D05-6819A1D03FEE}" dt="2024-07-19T10:19:46.512" v="1421" actId="113"/>
          <ac:spMkLst>
            <pc:docMk/>
            <pc:sldMk cId="2398305652" sldId="281"/>
            <ac:spMk id="3" creationId="{2AA2287D-242B-88D2-CB34-C6A5F3E81629}"/>
          </ac:spMkLst>
        </pc:spChg>
      </pc:sldChg>
      <pc:sldChg chg="delSp modSp new mod">
        <pc:chgData name="lotfi ben aissa" userId="759571d5175ec04c" providerId="LiveId" clId="{0FE8A8FE-2514-479E-9D05-6819A1D03FEE}" dt="2024-07-18T09:13:18.743" v="704" actId="14100"/>
        <pc:sldMkLst>
          <pc:docMk/>
          <pc:sldMk cId="3082763656" sldId="282"/>
        </pc:sldMkLst>
        <pc:spChg chg="del">
          <ac:chgData name="lotfi ben aissa" userId="759571d5175ec04c" providerId="LiveId" clId="{0FE8A8FE-2514-479E-9D05-6819A1D03FEE}" dt="2024-07-18T09:07:55.427" v="633" actId="478"/>
          <ac:spMkLst>
            <pc:docMk/>
            <pc:sldMk cId="3082763656" sldId="282"/>
            <ac:spMk id="2" creationId="{ED24292B-4E1D-0163-3F26-45732C69B4AD}"/>
          </ac:spMkLst>
        </pc:spChg>
        <pc:spChg chg="mod">
          <ac:chgData name="lotfi ben aissa" userId="759571d5175ec04c" providerId="LiveId" clId="{0FE8A8FE-2514-479E-9D05-6819A1D03FEE}" dt="2024-07-18T09:13:18.743" v="704" actId="14100"/>
          <ac:spMkLst>
            <pc:docMk/>
            <pc:sldMk cId="3082763656" sldId="282"/>
            <ac:spMk id="3" creationId="{0901B14B-9935-4198-CA57-50C9C3217C7A}"/>
          </ac:spMkLst>
        </pc:spChg>
      </pc:sldChg>
      <pc:sldChg chg="delSp modSp new mod">
        <pc:chgData name="lotfi ben aissa" userId="759571d5175ec04c" providerId="LiveId" clId="{0FE8A8FE-2514-479E-9D05-6819A1D03FEE}" dt="2024-07-18T09:15:10.248" v="719" actId="20577"/>
        <pc:sldMkLst>
          <pc:docMk/>
          <pc:sldMk cId="2885986456" sldId="283"/>
        </pc:sldMkLst>
        <pc:spChg chg="del">
          <ac:chgData name="lotfi ben aissa" userId="759571d5175ec04c" providerId="LiveId" clId="{0FE8A8FE-2514-479E-9D05-6819A1D03FEE}" dt="2024-07-18T09:14:12.834" v="706" actId="478"/>
          <ac:spMkLst>
            <pc:docMk/>
            <pc:sldMk cId="2885986456" sldId="283"/>
            <ac:spMk id="2" creationId="{99F24E8F-23FB-D84D-E6FC-1726401CC972}"/>
          </ac:spMkLst>
        </pc:spChg>
        <pc:spChg chg="mod">
          <ac:chgData name="lotfi ben aissa" userId="759571d5175ec04c" providerId="LiveId" clId="{0FE8A8FE-2514-479E-9D05-6819A1D03FEE}" dt="2024-07-18T09:15:10.248" v="719" actId="20577"/>
          <ac:spMkLst>
            <pc:docMk/>
            <pc:sldMk cId="2885986456" sldId="283"/>
            <ac:spMk id="3" creationId="{4B5ED18D-7350-058F-C88E-3F4439CCC53B}"/>
          </ac:spMkLst>
        </pc:spChg>
      </pc:sldChg>
      <pc:sldChg chg="delSp modSp new mod">
        <pc:chgData name="lotfi ben aissa" userId="759571d5175ec04c" providerId="LiveId" clId="{0FE8A8FE-2514-479E-9D05-6819A1D03FEE}" dt="2024-07-18T09:17:05.265" v="736" actId="14100"/>
        <pc:sldMkLst>
          <pc:docMk/>
          <pc:sldMk cId="2106001848" sldId="284"/>
        </pc:sldMkLst>
        <pc:spChg chg="del">
          <ac:chgData name="lotfi ben aissa" userId="759571d5175ec04c" providerId="LiveId" clId="{0FE8A8FE-2514-479E-9D05-6819A1D03FEE}" dt="2024-07-18T09:15:44.144" v="721" actId="478"/>
          <ac:spMkLst>
            <pc:docMk/>
            <pc:sldMk cId="2106001848" sldId="284"/>
            <ac:spMk id="2" creationId="{D6E9C560-F438-A4F7-DE02-7BA4406DB6B8}"/>
          </ac:spMkLst>
        </pc:spChg>
        <pc:spChg chg="mod">
          <ac:chgData name="lotfi ben aissa" userId="759571d5175ec04c" providerId="LiveId" clId="{0FE8A8FE-2514-479E-9D05-6819A1D03FEE}" dt="2024-07-18T09:17:05.265" v="736" actId="14100"/>
          <ac:spMkLst>
            <pc:docMk/>
            <pc:sldMk cId="2106001848" sldId="284"/>
            <ac:spMk id="3" creationId="{6C9986CC-5D5A-E9EB-5FAB-EF68BD1C42CB}"/>
          </ac:spMkLst>
        </pc:spChg>
      </pc:sldChg>
      <pc:sldChg chg="delSp modSp new mod">
        <pc:chgData name="lotfi ben aissa" userId="759571d5175ec04c" providerId="LiveId" clId="{0FE8A8FE-2514-479E-9D05-6819A1D03FEE}" dt="2024-07-23T07:26:42.603" v="1562" actId="113"/>
        <pc:sldMkLst>
          <pc:docMk/>
          <pc:sldMk cId="3981582977" sldId="285"/>
        </pc:sldMkLst>
        <pc:spChg chg="del">
          <ac:chgData name="lotfi ben aissa" userId="759571d5175ec04c" providerId="LiveId" clId="{0FE8A8FE-2514-479E-9D05-6819A1D03FEE}" dt="2024-07-18T09:17:54.562" v="738" actId="478"/>
          <ac:spMkLst>
            <pc:docMk/>
            <pc:sldMk cId="3981582977" sldId="285"/>
            <ac:spMk id="2" creationId="{20ECE2A5-5047-9712-591D-9BBAFF6211ED}"/>
          </ac:spMkLst>
        </pc:spChg>
        <pc:spChg chg="mod">
          <ac:chgData name="lotfi ben aissa" userId="759571d5175ec04c" providerId="LiveId" clId="{0FE8A8FE-2514-479E-9D05-6819A1D03FEE}" dt="2024-07-23T07:26:42.603" v="1562" actId="113"/>
          <ac:spMkLst>
            <pc:docMk/>
            <pc:sldMk cId="3981582977" sldId="285"/>
            <ac:spMk id="3" creationId="{C52AB462-9FE2-A797-8D37-95D205E95D90}"/>
          </ac:spMkLst>
        </pc:spChg>
      </pc:sldChg>
      <pc:sldChg chg="delSp modSp new mod">
        <pc:chgData name="lotfi ben aissa" userId="759571d5175ec04c" providerId="LiveId" clId="{0FE8A8FE-2514-479E-9D05-6819A1D03FEE}" dt="2024-07-23T07:27:15.954" v="1569" actId="20577"/>
        <pc:sldMkLst>
          <pc:docMk/>
          <pc:sldMk cId="2528929436" sldId="286"/>
        </pc:sldMkLst>
        <pc:spChg chg="del">
          <ac:chgData name="lotfi ben aissa" userId="759571d5175ec04c" providerId="LiveId" clId="{0FE8A8FE-2514-479E-9D05-6819A1D03FEE}" dt="2024-07-18T09:30:24.016" v="751" actId="478"/>
          <ac:spMkLst>
            <pc:docMk/>
            <pc:sldMk cId="2528929436" sldId="286"/>
            <ac:spMk id="2" creationId="{0ADA8ECC-7E4D-8BCE-AAB4-66B76DCE1366}"/>
          </ac:spMkLst>
        </pc:spChg>
        <pc:spChg chg="mod">
          <ac:chgData name="lotfi ben aissa" userId="759571d5175ec04c" providerId="LiveId" clId="{0FE8A8FE-2514-479E-9D05-6819A1D03FEE}" dt="2024-07-23T07:27:15.954" v="1569" actId="20577"/>
          <ac:spMkLst>
            <pc:docMk/>
            <pc:sldMk cId="2528929436" sldId="286"/>
            <ac:spMk id="3" creationId="{0AA183DD-DFBF-F2FF-D3B2-0C453F5B9766}"/>
          </ac:spMkLst>
        </pc:spChg>
      </pc:sldChg>
      <pc:sldChg chg="delSp modSp new mod">
        <pc:chgData name="lotfi ben aissa" userId="759571d5175ec04c" providerId="LiveId" clId="{0FE8A8FE-2514-479E-9D05-6819A1D03FEE}" dt="2024-07-18T12:46:25.104" v="787" actId="255"/>
        <pc:sldMkLst>
          <pc:docMk/>
          <pc:sldMk cId="3199629350" sldId="287"/>
        </pc:sldMkLst>
        <pc:spChg chg="del">
          <ac:chgData name="lotfi ben aissa" userId="759571d5175ec04c" providerId="LiveId" clId="{0FE8A8FE-2514-479E-9D05-6819A1D03FEE}" dt="2024-07-18T12:44:57.037" v="773" actId="478"/>
          <ac:spMkLst>
            <pc:docMk/>
            <pc:sldMk cId="3199629350" sldId="287"/>
            <ac:spMk id="2" creationId="{73CE29EF-7809-D950-8283-7F99C261D526}"/>
          </ac:spMkLst>
        </pc:spChg>
        <pc:spChg chg="mod">
          <ac:chgData name="lotfi ben aissa" userId="759571d5175ec04c" providerId="LiveId" clId="{0FE8A8FE-2514-479E-9D05-6819A1D03FEE}" dt="2024-07-18T12:46:25.104" v="787" actId="255"/>
          <ac:spMkLst>
            <pc:docMk/>
            <pc:sldMk cId="3199629350" sldId="287"/>
            <ac:spMk id="3" creationId="{DBDA98E1-312E-D0DA-A05B-36B8CFBA0313}"/>
          </ac:spMkLst>
        </pc:spChg>
      </pc:sldChg>
      <pc:sldChg chg="delSp modSp new mod">
        <pc:chgData name="lotfi ben aissa" userId="759571d5175ec04c" providerId="LiveId" clId="{0FE8A8FE-2514-479E-9D05-6819A1D03FEE}" dt="2024-07-23T07:27:43.767" v="1570" actId="113"/>
        <pc:sldMkLst>
          <pc:docMk/>
          <pc:sldMk cId="381054103" sldId="288"/>
        </pc:sldMkLst>
        <pc:spChg chg="del">
          <ac:chgData name="lotfi ben aissa" userId="759571d5175ec04c" providerId="LiveId" clId="{0FE8A8FE-2514-479E-9D05-6819A1D03FEE}" dt="2024-07-18T12:47:56.247" v="793" actId="478"/>
          <ac:spMkLst>
            <pc:docMk/>
            <pc:sldMk cId="381054103" sldId="288"/>
            <ac:spMk id="2" creationId="{47321AA5-A671-A76A-E003-9D73F7583A40}"/>
          </ac:spMkLst>
        </pc:spChg>
        <pc:spChg chg="mod">
          <ac:chgData name="lotfi ben aissa" userId="759571d5175ec04c" providerId="LiveId" clId="{0FE8A8FE-2514-479E-9D05-6819A1D03FEE}" dt="2024-07-23T07:27:43.767" v="1570" actId="113"/>
          <ac:spMkLst>
            <pc:docMk/>
            <pc:sldMk cId="381054103" sldId="288"/>
            <ac:spMk id="3" creationId="{8B992572-B33C-69BB-79D5-7969DCBDBFD4}"/>
          </ac:spMkLst>
        </pc:spChg>
      </pc:sldChg>
      <pc:sldChg chg="delSp modSp new mod">
        <pc:chgData name="lotfi ben aissa" userId="759571d5175ec04c" providerId="LiveId" clId="{0FE8A8FE-2514-479E-9D05-6819A1D03FEE}" dt="2024-07-23T07:28:21.124" v="1571" actId="113"/>
        <pc:sldMkLst>
          <pc:docMk/>
          <pc:sldMk cId="357843397" sldId="289"/>
        </pc:sldMkLst>
        <pc:spChg chg="del">
          <ac:chgData name="lotfi ben aissa" userId="759571d5175ec04c" providerId="LiveId" clId="{0FE8A8FE-2514-479E-9D05-6819A1D03FEE}" dt="2024-07-18T13:06:47.888" v="818" actId="478"/>
          <ac:spMkLst>
            <pc:docMk/>
            <pc:sldMk cId="357843397" sldId="289"/>
            <ac:spMk id="2" creationId="{631C3D4E-9484-1C04-2351-6BCB4DCF5E6C}"/>
          </ac:spMkLst>
        </pc:spChg>
        <pc:spChg chg="mod">
          <ac:chgData name="lotfi ben aissa" userId="759571d5175ec04c" providerId="LiveId" clId="{0FE8A8FE-2514-479E-9D05-6819A1D03FEE}" dt="2024-07-23T07:28:21.124" v="1571" actId="113"/>
          <ac:spMkLst>
            <pc:docMk/>
            <pc:sldMk cId="357843397" sldId="289"/>
            <ac:spMk id="3" creationId="{D4CA39FF-D8B7-71C3-1C51-B91440385D1C}"/>
          </ac:spMkLst>
        </pc:spChg>
      </pc:sldChg>
      <pc:sldChg chg="delSp modSp new mod">
        <pc:chgData name="lotfi ben aissa" userId="759571d5175ec04c" providerId="LiveId" clId="{0FE8A8FE-2514-479E-9D05-6819A1D03FEE}" dt="2024-07-18T13:13:50.039" v="906" actId="2710"/>
        <pc:sldMkLst>
          <pc:docMk/>
          <pc:sldMk cId="97929709" sldId="290"/>
        </pc:sldMkLst>
        <pc:spChg chg="del">
          <ac:chgData name="lotfi ben aissa" userId="759571d5175ec04c" providerId="LiveId" clId="{0FE8A8FE-2514-479E-9D05-6819A1D03FEE}" dt="2024-07-18T13:10:09.115" v="863" actId="478"/>
          <ac:spMkLst>
            <pc:docMk/>
            <pc:sldMk cId="97929709" sldId="290"/>
            <ac:spMk id="2" creationId="{9BD6A73E-10FF-58E6-F21D-C17CFCAF9AE1}"/>
          </ac:spMkLst>
        </pc:spChg>
        <pc:spChg chg="mod">
          <ac:chgData name="lotfi ben aissa" userId="759571d5175ec04c" providerId="LiveId" clId="{0FE8A8FE-2514-479E-9D05-6819A1D03FEE}" dt="2024-07-18T13:13:50.039" v="906" actId="2710"/>
          <ac:spMkLst>
            <pc:docMk/>
            <pc:sldMk cId="97929709" sldId="290"/>
            <ac:spMk id="3" creationId="{94A14812-B2A7-FF9C-2F3C-563B7CA17955}"/>
          </ac:spMkLst>
        </pc:spChg>
      </pc:sldChg>
      <pc:sldChg chg="delSp modSp new mod">
        <pc:chgData name="lotfi ben aissa" userId="759571d5175ec04c" providerId="LiveId" clId="{0FE8A8FE-2514-479E-9D05-6819A1D03FEE}" dt="2024-07-18T13:18:54.709" v="938" actId="14100"/>
        <pc:sldMkLst>
          <pc:docMk/>
          <pc:sldMk cId="1125428737" sldId="291"/>
        </pc:sldMkLst>
        <pc:spChg chg="del">
          <ac:chgData name="lotfi ben aissa" userId="759571d5175ec04c" providerId="LiveId" clId="{0FE8A8FE-2514-479E-9D05-6819A1D03FEE}" dt="2024-07-18T13:15:17.672" v="908" actId="478"/>
          <ac:spMkLst>
            <pc:docMk/>
            <pc:sldMk cId="1125428737" sldId="291"/>
            <ac:spMk id="2" creationId="{4817910D-110D-CAF6-8567-888B93BD5250}"/>
          </ac:spMkLst>
        </pc:spChg>
        <pc:spChg chg="mod">
          <ac:chgData name="lotfi ben aissa" userId="759571d5175ec04c" providerId="LiveId" clId="{0FE8A8FE-2514-479E-9D05-6819A1D03FEE}" dt="2024-07-18T13:18:54.709" v="938" actId="14100"/>
          <ac:spMkLst>
            <pc:docMk/>
            <pc:sldMk cId="1125428737" sldId="291"/>
            <ac:spMk id="3" creationId="{1895E800-BEA5-6045-9DF0-913D7CB16870}"/>
          </ac:spMkLst>
        </pc:spChg>
      </pc:sldChg>
      <pc:sldChg chg="delSp modSp new mod">
        <pc:chgData name="lotfi ben aissa" userId="759571d5175ec04c" providerId="LiveId" clId="{0FE8A8FE-2514-479E-9D05-6819A1D03FEE}" dt="2024-07-23T07:30:23.910" v="1572" actId="113"/>
        <pc:sldMkLst>
          <pc:docMk/>
          <pc:sldMk cId="1756137900" sldId="292"/>
        </pc:sldMkLst>
        <pc:spChg chg="del">
          <ac:chgData name="lotfi ben aissa" userId="759571d5175ec04c" providerId="LiveId" clId="{0FE8A8FE-2514-479E-9D05-6819A1D03FEE}" dt="2024-07-18T13:19:27.559" v="940" actId="478"/>
          <ac:spMkLst>
            <pc:docMk/>
            <pc:sldMk cId="1756137900" sldId="292"/>
            <ac:spMk id="2" creationId="{217D0217-2847-976E-342B-F3100C22BCC9}"/>
          </ac:spMkLst>
        </pc:spChg>
        <pc:spChg chg="mod">
          <ac:chgData name="lotfi ben aissa" userId="759571d5175ec04c" providerId="LiveId" clId="{0FE8A8FE-2514-479E-9D05-6819A1D03FEE}" dt="2024-07-23T07:30:23.910" v="1572" actId="113"/>
          <ac:spMkLst>
            <pc:docMk/>
            <pc:sldMk cId="1756137900" sldId="292"/>
            <ac:spMk id="3" creationId="{190D53F7-70A4-0081-8158-CC0BADFEB866}"/>
          </ac:spMkLst>
        </pc:spChg>
      </pc:sldChg>
      <pc:sldChg chg="delSp modSp new mod">
        <pc:chgData name="lotfi ben aissa" userId="759571d5175ec04c" providerId="LiveId" clId="{0FE8A8FE-2514-479E-9D05-6819A1D03FEE}" dt="2024-07-18T13:23:52.434" v="979" actId="113"/>
        <pc:sldMkLst>
          <pc:docMk/>
          <pc:sldMk cId="1787388722" sldId="293"/>
        </pc:sldMkLst>
        <pc:spChg chg="del">
          <ac:chgData name="lotfi ben aissa" userId="759571d5175ec04c" providerId="LiveId" clId="{0FE8A8FE-2514-479E-9D05-6819A1D03FEE}" dt="2024-07-18T13:21:33.080" v="955" actId="478"/>
          <ac:spMkLst>
            <pc:docMk/>
            <pc:sldMk cId="1787388722" sldId="293"/>
            <ac:spMk id="2" creationId="{28AD40EE-4A87-C6D0-F5C2-899ABCC58792}"/>
          </ac:spMkLst>
        </pc:spChg>
        <pc:spChg chg="mod">
          <ac:chgData name="lotfi ben aissa" userId="759571d5175ec04c" providerId="LiveId" clId="{0FE8A8FE-2514-479E-9D05-6819A1D03FEE}" dt="2024-07-18T13:23:52.434" v="979" actId="113"/>
          <ac:spMkLst>
            <pc:docMk/>
            <pc:sldMk cId="1787388722" sldId="293"/>
            <ac:spMk id="3" creationId="{79E899AB-F422-4221-1481-9EB22225342F}"/>
          </ac:spMkLst>
        </pc:spChg>
      </pc:sldChg>
      <pc:sldChg chg="delSp modSp new mod">
        <pc:chgData name="lotfi ben aissa" userId="759571d5175ec04c" providerId="LiveId" clId="{0FE8A8FE-2514-479E-9D05-6819A1D03FEE}" dt="2024-07-23T07:31:32.542" v="1573" actId="113"/>
        <pc:sldMkLst>
          <pc:docMk/>
          <pc:sldMk cId="107386915" sldId="294"/>
        </pc:sldMkLst>
        <pc:spChg chg="del">
          <ac:chgData name="lotfi ben aissa" userId="759571d5175ec04c" providerId="LiveId" clId="{0FE8A8FE-2514-479E-9D05-6819A1D03FEE}" dt="2024-07-18T16:30:25.788" v="981" actId="478"/>
          <ac:spMkLst>
            <pc:docMk/>
            <pc:sldMk cId="107386915" sldId="294"/>
            <ac:spMk id="2" creationId="{0B5DF778-885F-C8EF-A0A2-8DFAA2C30A12}"/>
          </ac:spMkLst>
        </pc:spChg>
        <pc:spChg chg="mod">
          <ac:chgData name="lotfi ben aissa" userId="759571d5175ec04c" providerId="LiveId" clId="{0FE8A8FE-2514-479E-9D05-6819A1D03FEE}" dt="2024-07-23T07:31:32.542" v="1573" actId="113"/>
          <ac:spMkLst>
            <pc:docMk/>
            <pc:sldMk cId="107386915" sldId="294"/>
            <ac:spMk id="3" creationId="{A05073AE-8285-C480-530F-247D8017AEAC}"/>
          </ac:spMkLst>
        </pc:spChg>
      </pc:sldChg>
      <pc:sldChg chg="delSp modSp new mod">
        <pc:chgData name="lotfi ben aissa" userId="759571d5175ec04c" providerId="LiveId" clId="{0FE8A8FE-2514-479E-9D05-6819A1D03FEE}" dt="2024-07-23T07:32:04.151" v="1576" actId="113"/>
        <pc:sldMkLst>
          <pc:docMk/>
          <pc:sldMk cId="4240659831" sldId="295"/>
        </pc:sldMkLst>
        <pc:spChg chg="del">
          <ac:chgData name="lotfi ben aissa" userId="759571d5175ec04c" providerId="LiveId" clId="{0FE8A8FE-2514-479E-9D05-6819A1D03FEE}" dt="2024-07-18T16:32:05.256" v="1004" actId="478"/>
          <ac:spMkLst>
            <pc:docMk/>
            <pc:sldMk cId="4240659831" sldId="295"/>
            <ac:spMk id="2" creationId="{75940B20-5D94-40DD-61F5-A0AC35889FDC}"/>
          </ac:spMkLst>
        </pc:spChg>
        <pc:spChg chg="mod">
          <ac:chgData name="lotfi ben aissa" userId="759571d5175ec04c" providerId="LiveId" clId="{0FE8A8FE-2514-479E-9D05-6819A1D03FEE}" dt="2024-07-23T07:32:04.151" v="1576" actId="113"/>
          <ac:spMkLst>
            <pc:docMk/>
            <pc:sldMk cId="4240659831" sldId="295"/>
            <ac:spMk id="3" creationId="{9C858F76-44B1-ADDB-0C3F-3EF1F33480B6}"/>
          </ac:spMkLst>
        </pc:spChg>
      </pc:sldChg>
      <pc:sldChg chg="delSp modSp new mod">
        <pc:chgData name="lotfi ben aissa" userId="759571d5175ec04c" providerId="LiveId" clId="{0FE8A8FE-2514-479E-9D05-6819A1D03FEE}" dt="2024-07-18T17:10:26.971" v="1069" actId="14100"/>
        <pc:sldMkLst>
          <pc:docMk/>
          <pc:sldMk cId="3974307086" sldId="296"/>
        </pc:sldMkLst>
        <pc:spChg chg="del">
          <ac:chgData name="lotfi ben aissa" userId="759571d5175ec04c" providerId="LiveId" clId="{0FE8A8FE-2514-479E-9D05-6819A1D03FEE}" dt="2024-07-18T17:08:42.174" v="1051" actId="478"/>
          <ac:spMkLst>
            <pc:docMk/>
            <pc:sldMk cId="3974307086" sldId="296"/>
            <ac:spMk id="2" creationId="{3392D4AF-EEF4-817A-E31D-532C7C7865DE}"/>
          </ac:spMkLst>
        </pc:spChg>
        <pc:spChg chg="mod">
          <ac:chgData name="lotfi ben aissa" userId="759571d5175ec04c" providerId="LiveId" clId="{0FE8A8FE-2514-479E-9D05-6819A1D03FEE}" dt="2024-07-18T17:10:26.971" v="1069" actId="14100"/>
          <ac:spMkLst>
            <pc:docMk/>
            <pc:sldMk cId="3974307086" sldId="296"/>
            <ac:spMk id="3" creationId="{5C259B50-AE4C-1325-9739-D898430A3C8E}"/>
          </ac:spMkLst>
        </pc:spChg>
      </pc:sldChg>
      <pc:sldChg chg="delSp modSp new del mod">
        <pc:chgData name="lotfi ben aissa" userId="759571d5175ec04c" providerId="LiveId" clId="{0FE8A8FE-2514-479E-9D05-6819A1D03FEE}" dt="2024-07-18T17:12:09.120" v="1074" actId="47"/>
        <pc:sldMkLst>
          <pc:docMk/>
          <pc:sldMk cId="189200341" sldId="297"/>
        </pc:sldMkLst>
        <pc:spChg chg="del">
          <ac:chgData name="lotfi ben aissa" userId="759571d5175ec04c" providerId="LiveId" clId="{0FE8A8FE-2514-479E-9D05-6819A1D03FEE}" dt="2024-07-18T17:11:57.054" v="1071" actId="478"/>
          <ac:spMkLst>
            <pc:docMk/>
            <pc:sldMk cId="189200341" sldId="297"/>
            <ac:spMk id="2" creationId="{E8F29DA0-6E11-D2F3-3EA6-658BFEF11516}"/>
          </ac:spMkLst>
        </pc:spChg>
        <pc:spChg chg="del mod">
          <ac:chgData name="lotfi ben aissa" userId="759571d5175ec04c" providerId="LiveId" clId="{0FE8A8FE-2514-479E-9D05-6819A1D03FEE}" dt="2024-07-18T17:12:01.215" v="1073" actId="478"/>
          <ac:spMkLst>
            <pc:docMk/>
            <pc:sldMk cId="189200341" sldId="297"/>
            <ac:spMk id="3" creationId="{260C9BD4-5B12-955B-FE78-94456520E439}"/>
          </ac:spMkLst>
        </pc:spChg>
      </pc:sldChg>
      <pc:sldChg chg="delSp modSp new mod">
        <pc:chgData name="lotfi ben aissa" userId="759571d5175ec04c" providerId="LiveId" clId="{0FE8A8FE-2514-479E-9D05-6819A1D03FEE}" dt="2024-07-18T17:15:06.058" v="1096" actId="27636"/>
        <pc:sldMkLst>
          <pc:docMk/>
          <pc:sldMk cId="3810960460" sldId="297"/>
        </pc:sldMkLst>
        <pc:spChg chg="del">
          <ac:chgData name="lotfi ben aissa" userId="759571d5175ec04c" providerId="LiveId" clId="{0FE8A8FE-2514-479E-9D05-6819A1D03FEE}" dt="2024-07-18T17:12:16.195" v="1076" actId="478"/>
          <ac:spMkLst>
            <pc:docMk/>
            <pc:sldMk cId="3810960460" sldId="297"/>
            <ac:spMk id="2" creationId="{4181B01A-868C-B538-1CA5-8BB1EE130604}"/>
          </ac:spMkLst>
        </pc:spChg>
        <pc:spChg chg="mod">
          <ac:chgData name="lotfi ben aissa" userId="759571d5175ec04c" providerId="LiveId" clId="{0FE8A8FE-2514-479E-9D05-6819A1D03FEE}" dt="2024-07-18T17:15:06.058" v="1096" actId="27636"/>
          <ac:spMkLst>
            <pc:docMk/>
            <pc:sldMk cId="3810960460" sldId="297"/>
            <ac:spMk id="3" creationId="{E1355BD2-52FA-C6B6-C08F-0D05DFC7115D}"/>
          </ac:spMkLst>
        </pc:spChg>
      </pc:sldChg>
      <pc:sldChg chg="delSp modSp new mod">
        <pc:chgData name="lotfi ben aissa" userId="759571d5175ec04c" providerId="LiveId" clId="{0FE8A8FE-2514-479E-9D05-6819A1D03FEE}" dt="2024-07-23T07:32:29.883" v="1578" actId="207"/>
        <pc:sldMkLst>
          <pc:docMk/>
          <pc:sldMk cId="2548785738" sldId="298"/>
        </pc:sldMkLst>
        <pc:spChg chg="del">
          <ac:chgData name="lotfi ben aissa" userId="759571d5175ec04c" providerId="LiveId" clId="{0FE8A8FE-2514-479E-9D05-6819A1D03FEE}" dt="2024-07-18T17:15:41.734" v="1098" actId="478"/>
          <ac:spMkLst>
            <pc:docMk/>
            <pc:sldMk cId="2548785738" sldId="298"/>
            <ac:spMk id="2" creationId="{E83A1A32-1D2A-51C1-E1A4-58AE35A98030}"/>
          </ac:spMkLst>
        </pc:spChg>
        <pc:spChg chg="mod">
          <ac:chgData name="lotfi ben aissa" userId="759571d5175ec04c" providerId="LiveId" clId="{0FE8A8FE-2514-479E-9D05-6819A1D03FEE}" dt="2024-07-23T07:32:29.883" v="1578" actId="207"/>
          <ac:spMkLst>
            <pc:docMk/>
            <pc:sldMk cId="2548785738" sldId="298"/>
            <ac:spMk id="3" creationId="{1DDDD919-234E-6AA8-BA9C-666A974722C3}"/>
          </ac:spMkLst>
        </pc:spChg>
      </pc:sldChg>
      <pc:sldChg chg="delSp modSp new del mod">
        <pc:chgData name="lotfi ben aissa" userId="759571d5175ec04c" providerId="LiveId" clId="{0FE8A8FE-2514-479E-9D05-6819A1D03FEE}" dt="2024-07-19T10:40:33.443" v="1423" actId="47"/>
        <pc:sldMkLst>
          <pc:docMk/>
          <pc:sldMk cId="68328652" sldId="299"/>
        </pc:sldMkLst>
        <pc:spChg chg="del">
          <ac:chgData name="lotfi ben aissa" userId="759571d5175ec04c" providerId="LiveId" clId="{0FE8A8FE-2514-479E-9D05-6819A1D03FEE}" dt="2024-07-18T17:17:44.891" v="1125" actId="478"/>
          <ac:spMkLst>
            <pc:docMk/>
            <pc:sldMk cId="68328652" sldId="299"/>
            <ac:spMk id="2" creationId="{2896D8F2-EB18-32F8-676F-06BE402D1B6E}"/>
          </ac:spMkLst>
        </pc:spChg>
        <pc:spChg chg="mod">
          <ac:chgData name="lotfi ben aissa" userId="759571d5175ec04c" providerId="LiveId" clId="{0FE8A8FE-2514-479E-9D05-6819A1D03FEE}" dt="2024-07-19T09:03:20.934" v="1391" actId="27636"/>
          <ac:spMkLst>
            <pc:docMk/>
            <pc:sldMk cId="68328652" sldId="299"/>
            <ac:spMk id="3" creationId="{5E46DFA0-DE89-734D-C7C9-1EDACE9CBAD8}"/>
          </ac:spMkLst>
        </pc:spChg>
      </pc:sldChg>
      <pc:sldChg chg="delSp modSp new del mod">
        <pc:chgData name="lotfi ben aissa" userId="759571d5175ec04c" providerId="LiveId" clId="{0FE8A8FE-2514-479E-9D05-6819A1D03FEE}" dt="2024-07-19T10:40:36.751" v="1424" actId="47"/>
        <pc:sldMkLst>
          <pc:docMk/>
          <pc:sldMk cId="2991303002" sldId="300"/>
        </pc:sldMkLst>
        <pc:spChg chg="del">
          <ac:chgData name="lotfi ben aissa" userId="759571d5175ec04c" providerId="LiveId" clId="{0FE8A8FE-2514-479E-9D05-6819A1D03FEE}" dt="2024-07-18T17:20:11.016" v="1145" actId="478"/>
          <ac:spMkLst>
            <pc:docMk/>
            <pc:sldMk cId="2991303002" sldId="300"/>
            <ac:spMk id="2" creationId="{FC31EE28-B006-0FC4-8D46-C8D17764F7B5}"/>
          </ac:spMkLst>
        </pc:spChg>
        <pc:spChg chg="mod">
          <ac:chgData name="lotfi ben aissa" userId="759571d5175ec04c" providerId="LiveId" clId="{0FE8A8FE-2514-479E-9D05-6819A1D03FEE}" dt="2024-07-19T09:04:17.594" v="1398" actId="27636"/>
          <ac:spMkLst>
            <pc:docMk/>
            <pc:sldMk cId="2991303002" sldId="300"/>
            <ac:spMk id="3" creationId="{91A64221-144F-7FB5-ABF5-DF9B824B1779}"/>
          </ac:spMkLst>
        </pc:spChg>
      </pc:sldChg>
      <pc:sldChg chg="delSp modSp new mod">
        <pc:chgData name="lotfi ben aissa" userId="759571d5175ec04c" providerId="LiveId" clId="{0FE8A8FE-2514-479E-9D05-6819A1D03FEE}" dt="2024-07-23T07:35:19.522" v="1587" actId="207"/>
        <pc:sldMkLst>
          <pc:docMk/>
          <pc:sldMk cId="996444123" sldId="301"/>
        </pc:sldMkLst>
        <pc:spChg chg="del">
          <ac:chgData name="lotfi ben aissa" userId="759571d5175ec04c" providerId="LiveId" clId="{0FE8A8FE-2514-479E-9D05-6819A1D03FEE}" dt="2024-07-18T17:22:18.723" v="1160" actId="478"/>
          <ac:spMkLst>
            <pc:docMk/>
            <pc:sldMk cId="996444123" sldId="301"/>
            <ac:spMk id="2" creationId="{86DFD32E-513E-9BF2-2E26-84E5AF41EB0A}"/>
          </ac:spMkLst>
        </pc:spChg>
        <pc:spChg chg="mod">
          <ac:chgData name="lotfi ben aissa" userId="759571d5175ec04c" providerId="LiveId" clId="{0FE8A8FE-2514-479E-9D05-6819A1D03FEE}" dt="2024-07-23T07:35:19.522" v="1587" actId="207"/>
          <ac:spMkLst>
            <pc:docMk/>
            <pc:sldMk cId="996444123" sldId="301"/>
            <ac:spMk id="3" creationId="{AD05B3D4-6EE9-BC56-BC98-335C30D30687}"/>
          </ac:spMkLst>
        </pc:spChg>
      </pc:sldChg>
      <pc:sldChg chg="delSp modSp new mod">
        <pc:chgData name="lotfi ben aissa" userId="759571d5175ec04c" providerId="LiveId" clId="{0FE8A8FE-2514-479E-9D05-6819A1D03FEE}" dt="2024-07-18T17:28:28.319" v="1223" actId="5793"/>
        <pc:sldMkLst>
          <pc:docMk/>
          <pc:sldMk cId="1457147577" sldId="302"/>
        </pc:sldMkLst>
        <pc:spChg chg="del">
          <ac:chgData name="lotfi ben aissa" userId="759571d5175ec04c" providerId="LiveId" clId="{0FE8A8FE-2514-479E-9D05-6819A1D03FEE}" dt="2024-07-18T17:24:19.202" v="1181" actId="478"/>
          <ac:spMkLst>
            <pc:docMk/>
            <pc:sldMk cId="1457147577" sldId="302"/>
            <ac:spMk id="2" creationId="{57B0E46B-9935-DCA7-A856-282DA41B4A8C}"/>
          </ac:spMkLst>
        </pc:spChg>
        <pc:spChg chg="mod">
          <ac:chgData name="lotfi ben aissa" userId="759571d5175ec04c" providerId="LiveId" clId="{0FE8A8FE-2514-479E-9D05-6819A1D03FEE}" dt="2024-07-18T17:28:28.319" v="1223" actId="5793"/>
          <ac:spMkLst>
            <pc:docMk/>
            <pc:sldMk cId="1457147577" sldId="302"/>
            <ac:spMk id="3" creationId="{7BE37039-9EF7-2F95-31AC-5DE8A07A560B}"/>
          </ac:spMkLst>
        </pc:spChg>
      </pc:sldChg>
      <pc:sldChg chg="delSp modSp new mod">
        <pc:chgData name="lotfi ben aissa" userId="759571d5175ec04c" providerId="LiveId" clId="{0FE8A8FE-2514-479E-9D05-6819A1D03FEE}" dt="2024-07-18T17:30:17.588" v="1245" actId="5793"/>
        <pc:sldMkLst>
          <pc:docMk/>
          <pc:sldMk cId="3533428863" sldId="303"/>
        </pc:sldMkLst>
        <pc:spChg chg="del">
          <ac:chgData name="lotfi ben aissa" userId="759571d5175ec04c" providerId="LiveId" clId="{0FE8A8FE-2514-479E-9D05-6819A1D03FEE}" dt="2024-07-18T17:29:02.040" v="1225" actId="478"/>
          <ac:spMkLst>
            <pc:docMk/>
            <pc:sldMk cId="3533428863" sldId="303"/>
            <ac:spMk id="2" creationId="{8DA233BB-CDFB-3B2E-A5D2-25BF1D37BA07}"/>
          </ac:spMkLst>
        </pc:spChg>
        <pc:spChg chg="mod">
          <ac:chgData name="lotfi ben aissa" userId="759571d5175ec04c" providerId="LiveId" clId="{0FE8A8FE-2514-479E-9D05-6819A1D03FEE}" dt="2024-07-18T17:30:17.588" v="1245" actId="5793"/>
          <ac:spMkLst>
            <pc:docMk/>
            <pc:sldMk cId="3533428863" sldId="303"/>
            <ac:spMk id="3" creationId="{DC151005-25B0-4098-AAFC-5A473DE25F77}"/>
          </ac:spMkLst>
        </pc:spChg>
      </pc:sldChg>
      <pc:sldChg chg="delSp modSp new mod">
        <pc:chgData name="lotfi ben aissa" userId="759571d5175ec04c" providerId="LiveId" clId="{0FE8A8FE-2514-479E-9D05-6819A1D03FEE}" dt="2024-07-23T07:37:13.575" v="1588" actId="113"/>
        <pc:sldMkLst>
          <pc:docMk/>
          <pc:sldMk cId="719712154" sldId="304"/>
        </pc:sldMkLst>
        <pc:spChg chg="del">
          <ac:chgData name="lotfi ben aissa" userId="759571d5175ec04c" providerId="LiveId" clId="{0FE8A8FE-2514-479E-9D05-6819A1D03FEE}" dt="2024-07-18T17:31:37.325" v="1247" actId="478"/>
          <ac:spMkLst>
            <pc:docMk/>
            <pc:sldMk cId="719712154" sldId="304"/>
            <ac:spMk id="2" creationId="{1B2A4F6B-CC3B-18FB-36D3-869C7924803D}"/>
          </ac:spMkLst>
        </pc:spChg>
        <pc:spChg chg="mod">
          <ac:chgData name="lotfi ben aissa" userId="759571d5175ec04c" providerId="LiveId" clId="{0FE8A8FE-2514-479E-9D05-6819A1D03FEE}" dt="2024-07-23T07:37:13.575" v="1588" actId="113"/>
          <ac:spMkLst>
            <pc:docMk/>
            <pc:sldMk cId="719712154" sldId="304"/>
            <ac:spMk id="3" creationId="{09D6F8D2-0D13-8DA1-8B51-ED9910668FD8}"/>
          </ac:spMkLst>
        </pc:spChg>
      </pc:sldChg>
      <pc:sldChg chg="delSp modSp new mod">
        <pc:chgData name="lotfi ben aissa" userId="759571d5175ec04c" providerId="LiveId" clId="{0FE8A8FE-2514-479E-9D05-6819A1D03FEE}" dt="2024-07-23T07:37:54.055" v="1591" actId="113"/>
        <pc:sldMkLst>
          <pc:docMk/>
          <pc:sldMk cId="793867707" sldId="305"/>
        </pc:sldMkLst>
        <pc:spChg chg="del">
          <ac:chgData name="lotfi ben aissa" userId="759571d5175ec04c" providerId="LiveId" clId="{0FE8A8FE-2514-479E-9D05-6819A1D03FEE}" dt="2024-07-18T17:33:40.304" v="1264" actId="478"/>
          <ac:spMkLst>
            <pc:docMk/>
            <pc:sldMk cId="793867707" sldId="305"/>
            <ac:spMk id="2" creationId="{470EEF4F-FCC4-8490-FFD9-893F6481AD83}"/>
          </ac:spMkLst>
        </pc:spChg>
        <pc:spChg chg="mod">
          <ac:chgData name="lotfi ben aissa" userId="759571d5175ec04c" providerId="LiveId" clId="{0FE8A8FE-2514-479E-9D05-6819A1D03FEE}" dt="2024-07-23T07:37:54.055" v="1591" actId="113"/>
          <ac:spMkLst>
            <pc:docMk/>
            <pc:sldMk cId="793867707" sldId="305"/>
            <ac:spMk id="3" creationId="{D5AA9D5A-9EFC-751C-01A4-C6A3F874BED1}"/>
          </ac:spMkLst>
        </pc:spChg>
      </pc:sldChg>
      <pc:sldChg chg="delSp modSp new mod">
        <pc:chgData name="lotfi ben aissa" userId="759571d5175ec04c" providerId="LiveId" clId="{0FE8A8FE-2514-479E-9D05-6819A1D03FEE}" dt="2024-07-18T17:38:31.364" v="1291" actId="14100"/>
        <pc:sldMkLst>
          <pc:docMk/>
          <pc:sldMk cId="854415899" sldId="306"/>
        </pc:sldMkLst>
        <pc:spChg chg="del">
          <ac:chgData name="lotfi ben aissa" userId="759571d5175ec04c" providerId="LiveId" clId="{0FE8A8FE-2514-479E-9D05-6819A1D03FEE}" dt="2024-07-18T17:37:40.401" v="1276" actId="478"/>
          <ac:spMkLst>
            <pc:docMk/>
            <pc:sldMk cId="854415899" sldId="306"/>
            <ac:spMk id="2" creationId="{1EAE257A-E265-AD06-ED1E-374DE9DB5DDB}"/>
          </ac:spMkLst>
        </pc:spChg>
        <pc:spChg chg="mod">
          <ac:chgData name="lotfi ben aissa" userId="759571d5175ec04c" providerId="LiveId" clId="{0FE8A8FE-2514-479E-9D05-6819A1D03FEE}" dt="2024-07-18T17:38:31.364" v="1291" actId="14100"/>
          <ac:spMkLst>
            <pc:docMk/>
            <pc:sldMk cId="854415899" sldId="306"/>
            <ac:spMk id="3" creationId="{1EC616A3-AA76-CC33-3423-E9D054BAE854}"/>
          </ac:spMkLst>
        </pc:spChg>
      </pc:sldChg>
      <pc:sldChg chg="delSp modSp new mod">
        <pc:chgData name="lotfi ben aissa" userId="759571d5175ec04c" providerId="LiveId" clId="{0FE8A8FE-2514-479E-9D05-6819A1D03FEE}" dt="2024-07-20T08:34:55.907" v="1435"/>
        <pc:sldMkLst>
          <pc:docMk/>
          <pc:sldMk cId="2242493219" sldId="307"/>
        </pc:sldMkLst>
        <pc:spChg chg="del">
          <ac:chgData name="lotfi ben aissa" userId="759571d5175ec04c" providerId="LiveId" clId="{0FE8A8FE-2514-479E-9D05-6819A1D03FEE}" dt="2024-07-18T17:39:03.990" v="1293" actId="478"/>
          <ac:spMkLst>
            <pc:docMk/>
            <pc:sldMk cId="2242493219" sldId="307"/>
            <ac:spMk id="2" creationId="{1793EFB3-D0CD-614F-8F84-14A6403754E0}"/>
          </ac:spMkLst>
        </pc:spChg>
        <pc:spChg chg="mod">
          <ac:chgData name="lotfi ben aissa" userId="759571d5175ec04c" providerId="LiveId" clId="{0FE8A8FE-2514-479E-9D05-6819A1D03FEE}" dt="2024-07-20T08:34:55.907" v="1435"/>
          <ac:spMkLst>
            <pc:docMk/>
            <pc:sldMk cId="2242493219" sldId="307"/>
            <ac:spMk id="3" creationId="{7D4BB01B-18E1-1245-B320-CBC33864289B}"/>
          </ac:spMkLst>
        </pc:spChg>
      </pc:sldChg>
      <pc:sldChg chg="delSp modSp new mod">
        <pc:chgData name="lotfi ben aissa" userId="759571d5175ec04c" providerId="LiveId" clId="{0FE8A8FE-2514-479E-9D05-6819A1D03FEE}" dt="2024-07-18T17:41:52.949" v="1334" actId="20577"/>
        <pc:sldMkLst>
          <pc:docMk/>
          <pc:sldMk cId="1702231905" sldId="308"/>
        </pc:sldMkLst>
        <pc:spChg chg="del">
          <ac:chgData name="lotfi ben aissa" userId="759571d5175ec04c" providerId="LiveId" clId="{0FE8A8FE-2514-479E-9D05-6819A1D03FEE}" dt="2024-07-18T17:40:34.301" v="1314" actId="478"/>
          <ac:spMkLst>
            <pc:docMk/>
            <pc:sldMk cId="1702231905" sldId="308"/>
            <ac:spMk id="2" creationId="{61856AA7-13A3-B801-5717-6790D288C3F9}"/>
          </ac:spMkLst>
        </pc:spChg>
        <pc:spChg chg="mod">
          <ac:chgData name="lotfi ben aissa" userId="759571d5175ec04c" providerId="LiveId" clId="{0FE8A8FE-2514-479E-9D05-6819A1D03FEE}" dt="2024-07-18T17:41:52.949" v="1334" actId="20577"/>
          <ac:spMkLst>
            <pc:docMk/>
            <pc:sldMk cId="1702231905" sldId="308"/>
            <ac:spMk id="3" creationId="{773F2474-6723-775B-FC48-560783210B7E}"/>
          </ac:spMkLst>
        </pc:spChg>
      </pc:sldChg>
      <pc:sldChg chg="delSp modSp new mod">
        <pc:chgData name="lotfi ben aissa" userId="759571d5175ec04c" providerId="LiveId" clId="{0FE8A8FE-2514-479E-9D05-6819A1D03FEE}" dt="2024-07-18T17:43:37.010" v="1347" actId="14100"/>
        <pc:sldMkLst>
          <pc:docMk/>
          <pc:sldMk cId="3743054410" sldId="309"/>
        </pc:sldMkLst>
        <pc:spChg chg="del">
          <ac:chgData name="lotfi ben aissa" userId="759571d5175ec04c" providerId="LiveId" clId="{0FE8A8FE-2514-479E-9D05-6819A1D03FEE}" dt="2024-07-18T17:42:11.720" v="1336" actId="478"/>
          <ac:spMkLst>
            <pc:docMk/>
            <pc:sldMk cId="3743054410" sldId="309"/>
            <ac:spMk id="2" creationId="{EF68D423-7D74-60E2-9853-EFD287A7F651}"/>
          </ac:spMkLst>
        </pc:spChg>
        <pc:spChg chg="mod">
          <ac:chgData name="lotfi ben aissa" userId="759571d5175ec04c" providerId="LiveId" clId="{0FE8A8FE-2514-479E-9D05-6819A1D03FEE}" dt="2024-07-18T17:43:37.010" v="1347" actId="14100"/>
          <ac:spMkLst>
            <pc:docMk/>
            <pc:sldMk cId="3743054410" sldId="309"/>
            <ac:spMk id="3" creationId="{A5F0A0FA-B3F5-ACE0-48A4-E570185E2AD4}"/>
          </ac:spMkLst>
        </pc:spChg>
      </pc:sldChg>
      <pc:sldChg chg="delSp modSp new mod">
        <pc:chgData name="lotfi ben aissa" userId="759571d5175ec04c" providerId="LiveId" clId="{0FE8A8FE-2514-479E-9D05-6819A1D03FEE}" dt="2024-07-18T17:45:27.369" v="1367" actId="27636"/>
        <pc:sldMkLst>
          <pc:docMk/>
          <pc:sldMk cId="2962578201" sldId="310"/>
        </pc:sldMkLst>
        <pc:spChg chg="del">
          <ac:chgData name="lotfi ben aissa" userId="759571d5175ec04c" providerId="LiveId" clId="{0FE8A8FE-2514-479E-9D05-6819A1D03FEE}" dt="2024-07-18T17:44:12.249" v="1349" actId="478"/>
          <ac:spMkLst>
            <pc:docMk/>
            <pc:sldMk cId="2962578201" sldId="310"/>
            <ac:spMk id="2" creationId="{883827FB-A116-AFEB-8797-5134C8FD7B54}"/>
          </ac:spMkLst>
        </pc:spChg>
        <pc:spChg chg="mod">
          <ac:chgData name="lotfi ben aissa" userId="759571d5175ec04c" providerId="LiveId" clId="{0FE8A8FE-2514-479E-9D05-6819A1D03FEE}" dt="2024-07-18T17:45:27.369" v="1367" actId="27636"/>
          <ac:spMkLst>
            <pc:docMk/>
            <pc:sldMk cId="2962578201" sldId="310"/>
            <ac:spMk id="3" creationId="{7339F3A2-F0FB-68E1-ABF9-8EA7F102DB8C}"/>
          </ac:spMkLst>
        </pc:spChg>
      </pc:sldChg>
      <pc:sldChg chg="delSp modSp new mod">
        <pc:chgData name="lotfi ben aissa" userId="759571d5175ec04c" providerId="LiveId" clId="{0FE8A8FE-2514-479E-9D05-6819A1D03FEE}" dt="2024-07-18T17:47:09.827" v="1377" actId="20577"/>
        <pc:sldMkLst>
          <pc:docMk/>
          <pc:sldMk cId="736373152" sldId="311"/>
        </pc:sldMkLst>
        <pc:spChg chg="del">
          <ac:chgData name="lotfi ben aissa" userId="759571d5175ec04c" providerId="LiveId" clId="{0FE8A8FE-2514-479E-9D05-6819A1D03FEE}" dt="2024-07-18T17:46:01.408" v="1369" actId="478"/>
          <ac:spMkLst>
            <pc:docMk/>
            <pc:sldMk cId="736373152" sldId="311"/>
            <ac:spMk id="2" creationId="{B823E71A-7E77-0BE6-89BE-825B2F198C31}"/>
          </ac:spMkLst>
        </pc:spChg>
        <pc:spChg chg="mod">
          <ac:chgData name="lotfi ben aissa" userId="759571d5175ec04c" providerId="LiveId" clId="{0FE8A8FE-2514-479E-9D05-6819A1D03FEE}" dt="2024-07-18T17:47:09.827" v="1377" actId="20577"/>
          <ac:spMkLst>
            <pc:docMk/>
            <pc:sldMk cId="736373152" sldId="311"/>
            <ac:spMk id="3" creationId="{10D6B5B4-FCD2-DD10-59AC-4897AAF427F0}"/>
          </ac:spMkLst>
        </pc:spChg>
      </pc:sldChg>
      <pc:sldChg chg="delSp modSp new mod">
        <pc:chgData name="lotfi ben aissa" userId="759571d5175ec04c" providerId="LiveId" clId="{0FE8A8FE-2514-479E-9D05-6819A1D03FEE}" dt="2024-07-18T17:48:53.652" v="1389" actId="14100"/>
        <pc:sldMkLst>
          <pc:docMk/>
          <pc:sldMk cId="874638813" sldId="312"/>
        </pc:sldMkLst>
        <pc:spChg chg="del">
          <ac:chgData name="lotfi ben aissa" userId="759571d5175ec04c" providerId="LiveId" clId="{0FE8A8FE-2514-479E-9D05-6819A1D03FEE}" dt="2024-07-18T17:48:07.740" v="1379" actId="478"/>
          <ac:spMkLst>
            <pc:docMk/>
            <pc:sldMk cId="874638813" sldId="312"/>
            <ac:spMk id="2" creationId="{7A69D4BD-72EB-09E7-2FD5-F1752FD9F52B}"/>
          </ac:spMkLst>
        </pc:spChg>
        <pc:spChg chg="mod">
          <ac:chgData name="lotfi ben aissa" userId="759571d5175ec04c" providerId="LiveId" clId="{0FE8A8FE-2514-479E-9D05-6819A1D03FEE}" dt="2024-07-18T17:48:53.652" v="1389" actId="14100"/>
          <ac:spMkLst>
            <pc:docMk/>
            <pc:sldMk cId="874638813" sldId="312"/>
            <ac:spMk id="3" creationId="{AC2402EE-3D4B-632C-E335-6301ECFF506C}"/>
          </ac:spMkLst>
        </pc:spChg>
      </pc:sldChg>
      <pc:sldChg chg="delSp modSp new mod">
        <pc:chgData name="lotfi ben aissa" userId="759571d5175ec04c" providerId="LiveId" clId="{0FE8A8FE-2514-479E-9D05-6819A1D03FEE}" dt="2024-07-19T09:03:51.628" v="1396" actId="27636"/>
        <pc:sldMkLst>
          <pc:docMk/>
          <pc:sldMk cId="724566228" sldId="313"/>
        </pc:sldMkLst>
        <pc:spChg chg="del">
          <ac:chgData name="lotfi ben aissa" userId="759571d5175ec04c" providerId="LiveId" clId="{0FE8A8FE-2514-479E-9D05-6819A1D03FEE}" dt="2024-07-19T09:03:41.983" v="1393" actId="478"/>
          <ac:spMkLst>
            <pc:docMk/>
            <pc:sldMk cId="724566228" sldId="313"/>
            <ac:spMk id="2" creationId="{0EAF572C-2645-CFA0-6A6C-30164A8AE7E7}"/>
          </ac:spMkLst>
        </pc:spChg>
        <pc:spChg chg="mod">
          <ac:chgData name="lotfi ben aissa" userId="759571d5175ec04c" providerId="LiveId" clId="{0FE8A8FE-2514-479E-9D05-6819A1D03FEE}" dt="2024-07-19T09:03:51.628" v="1396" actId="27636"/>
          <ac:spMkLst>
            <pc:docMk/>
            <pc:sldMk cId="724566228" sldId="313"/>
            <ac:spMk id="3" creationId="{2042B180-0F7B-0B04-BE01-0483A42F3A7C}"/>
          </ac:spMkLst>
        </pc:spChg>
      </pc:sldChg>
      <pc:sldChg chg="delSp modSp new mod">
        <pc:chgData name="lotfi ben aissa" userId="759571d5175ec04c" providerId="LiveId" clId="{0FE8A8FE-2514-479E-9D05-6819A1D03FEE}" dt="2024-07-19T09:07:07.035" v="1414" actId="27636"/>
        <pc:sldMkLst>
          <pc:docMk/>
          <pc:sldMk cId="2605905458" sldId="314"/>
        </pc:sldMkLst>
        <pc:spChg chg="del">
          <ac:chgData name="lotfi ben aissa" userId="759571d5175ec04c" providerId="LiveId" clId="{0FE8A8FE-2514-479E-9D05-6819A1D03FEE}" dt="2024-07-19T09:04:39.510" v="1400" actId="478"/>
          <ac:spMkLst>
            <pc:docMk/>
            <pc:sldMk cId="2605905458" sldId="314"/>
            <ac:spMk id="2" creationId="{CF58F0D6-B48D-2D3E-63C6-DD3B80C11CE7}"/>
          </ac:spMkLst>
        </pc:spChg>
        <pc:spChg chg="mod">
          <ac:chgData name="lotfi ben aissa" userId="759571d5175ec04c" providerId="LiveId" clId="{0FE8A8FE-2514-479E-9D05-6819A1D03FEE}" dt="2024-07-19T09:07:07.035" v="1414" actId="27636"/>
          <ac:spMkLst>
            <pc:docMk/>
            <pc:sldMk cId="2605905458" sldId="314"/>
            <ac:spMk id="3" creationId="{310673EF-933D-8966-4FB9-FC100A5E2A09}"/>
          </ac:spMkLst>
        </pc:spChg>
      </pc:sldChg>
      <pc:sldChg chg="addSp delSp modSp new del mod">
        <pc:chgData name="lotfi ben aissa" userId="759571d5175ec04c" providerId="LiveId" clId="{0FE8A8FE-2514-479E-9D05-6819A1D03FEE}" dt="2024-07-22T19:25:46.899" v="1498" actId="680"/>
        <pc:sldMkLst>
          <pc:docMk/>
          <pc:sldMk cId="3592699335" sldId="315"/>
        </pc:sldMkLst>
        <pc:spChg chg="add del">
          <ac:chgData name="lotfi ben aissa" userId="759571d5175ec04c" providerId="LiveId" clId="{0FE8A8FE-2514-479E-9D05-6819A1D03FEE}" dt="2024-07-22T19:25:45.977" v="1497" actId="478"/>
          <ac:spMkLst>
            <pc:docMk/>
            <pc:sldMk cId="3592699335" sldId="315"/>
            <ac:spMk id="2" creationId="{0679350C-3634-5622-FCDF-7190BC8FC53F}"/>
          </ac:spMkLst>
        </pc:spChg>
        <pc:spChg chg="add del mod">
          <ac:chgData name="lotfi ben aissa" userId="759571d5175ec04c" providerId="LiveId" clId="{0FE8A8FE-2514-479E-9D05-6819A1D03FEE}" dt="2024-07-22T19:25:45.109" v="1496" actId="14100"/>
          <ac:spMkLst>
            <pc:docMk/>
            <pc:sldMk cId="3592699335" sldId="315"/>
            <ac:spMk id="3" creationId="{028C2730-A3E0-1DB1-E8B5-C17DB4BAC9BD}"/>
          </ac:spMkLst>
        </pc:spChg>
        <pc:picChg chg="add mod">
          <ac:chgData name="lotfi ben aissa" userId="759571d5175ec04c" providerId="LiveId" clId="{0FE8A8FE-2514-479E-9D05-6819A1D03FEE}" dt="2024-07-22T19:25:43.833" v="1495"/>
          <ac:picMkLst>
            <pc:docMk/>
            <pc:sldMk cId="3592699335" sldId="315"/>
            <ac:picMk id="4" creationId="{AC20E045-3CDE-087F-7F0E-11808CE58C6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4F431-6204-4F25-8B1F-CC7E3F267957}" type="datetimeFigureOut">
              <a:rPr lang="fr-FR" smtClean="0"/>
              <a:t>07/08/2024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F6C5BD-DC67-4622-A3EC-7381A3DF9959}" type="slidenum">
              <a:rPr lang="fr-FR" smtClean="0"/>
              <a:t>‹#›</a:t>
            </a:fld>
            <a:endParaRPr lang="fr-FR"/>
          </a:p>
        </p:txBody>
      </p:sp>
    </p:spTree>
    <p:extLst>
      <p:ext uri="{BB962C8B-B14F-4D97-AF65-F5344CB8AC3E}">
        <p14:creationId xmlns:p14="http://schemas.microsoft.com/office/powerpoint/2010/main" val="2633786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7F6C5BD-DC67-4622-A3EC-7381A3DF9959}" type="slidenum">
              <a:rPr lang="fr-FR" smtClean="0"/>
              <a:t>1</a:t>
            </a:fld>
            <a:endParaRPr lang="fr-FR"/>
          </a:p>
        </p:txBody>
      </p:sp>
    </p:spTree>
    <p:extLst>
      <p:ext uri="{BB962C8B-B14F-4D97-AF65-F5344CB8AC3E}">
        <p14:creationId xmlns:p14="http://schemas.microsoft.com/office/powerpoint/2010/main" val="1345467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7F6C5BD-DC67-4622-A3EC-7381A3DF9959}" type="slidenum">
              <a:rPr lang="fr-FR" smtClean="0"/>
              <a:t>13</a:t>
            </a:fld>
            <a:endParaRPr lang="fr-FR"/>
          </a:p>
        </p:txBody>
      </p:sp>
    </p:spTree>
    <p:extLst>
      <p:ext uri="{BB962C8B-B14F-4D97-AF65-F5344CB8AC3E}">
        <p14:creationId xmlns:p14="http://schemas.microsoft.com/office/powerpoint/2010/main" val="378872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F6C5BD-DC67-4622-A3EC-7381A3DF9959}" type="slidenum">
              <a:rPr lang="fr-FR" smtClean="0"/>
              <a:t>19</a:t>
            </a:fld>
            <a:endParaRPr lang="fr-FR"/>
          </a:p>
        </p:txBody>
      </p:sp>
    </p:spTree>
    <p:extLst>
      <p:ext uri="{BB962C8B-B14F-4D97-AF65-F5344CB8AC3E}">
        <p14:creationId xmlns:p14="http://schemas.microsoft.com/office/powerpoint/2010/main" val="569051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0CE227-AF43-B526-B3CA-94C12AE4BB8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635B4EB-CFE6-61E8-BCBA-A02CAE5384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44C0C4A3-685F-DC37-7708-C51F38193704}"/>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5" name="Espace réservé du pied de page 4">
            <a:extLst>
              <a:ext uri="{FF2B5EF4-FFF2-40B4-BE49-F238E27FC236}">
                <a16:creationId xmlns:a16="http://schemas.microsoft.com/office/drawing/2014/main" id="{F679EADA-3436-D3A5-4303-5FCE50E1BDF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2C403B1-0FFD-13B0-B09D-4FD2BA668180}"/>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2521881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3368B4-1AB5-ABD8-4A4B-0457923CD73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6EF070F-E886-C1BA-78AA-7A54B27565D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92D45E7-7C21-BCE8-2B89-33BFDBBB3AF2}"/>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5" name="Espace réservé du pied de page 4">
            <a:extLst>
              <a:ext uri="{FF2B5EF4-FFF2-40B4-BE49-F238E27FC236}">
                <a16:creationId xmlns:a16="http://schemas.microsoft.com/office/drawing/2014/main" id="{E19873E8-521D-4A17-E63F-59BCEA3428E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E499735-16D5-F93A-0B4E-1933F135766C}"/>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950579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F09BEA8-F3C3-26EC-A4E4-7F3D82BD44E0}"/>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363D4B7-ED11-569E-E892-CA8658B43AF1}"/>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AA62124-96C3-8380-6B2E-285E43C3C083}"/>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5" name="Espace réservé du pied de page 4">
            <a:extLst>
              <a:ext uri="{FF2B5EF4-FFF2-40B4-BE49-F238E27FC236}">
                <a16:creationId xmlns:a16="http://schemas.microsoft.com/office/drawing/2014/main" id="{C4C7BF1D-3EB9-2E9F-6225-32F42B8171E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CF48368-AD67-D931-F1BD-039F569532E4}"/>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1238988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08E3B3-67BD-D523-ED11-6DC7156E3BB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691E704-6470-752A-9583-95AB2C9E230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43ECD28-7702-B514-547A-C29BA49917FF}"/>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5" name="Espace réservé du pied de page 4">
            <a:extLst>
              <a:ext uri="{FF2B5EF4-FFF2-40B4-BE49-F238E27FC236}">
                <a16:creationId xmlns:a16="http://schemas.microsoft.com/office/drawing/2014/main" id="{48A82624-A045-D27D-1021-EA07AE3DD75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8170875-E897-1AA2-096E-DB8B8DC94C50}"/>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552209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833F45-1621-8941-8433-95413AC7C6D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D2002E2-3678-BA29-31E2-18C55D322D7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0B855E7-E7D0-7EC5-FD5F-E9E590C1C931}"/>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5" name="Espace réservé du pied de page 4">
            <a:extLst>
              <a:ext uri="{FF2B5EF4-FFF2-40B4-BE49-F238E27FC236}">
                <a16:creationId xmlns:a16="http://schemas.microsoft.com/office/drawing/2014/main" id="{96EC9162-019F-0C12-4F94-B2D76FF3A8B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75C8CAB-3B8D-37E0-1D6F-ACB6647C3502}"/>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3202720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55792D-954F-5D47-418C-1E30C0E8F40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272A98C-2C6D-1DD6-6CF8-D2E1A3A03C39}"/>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33663012-2EDD-AF12-7979-21E5820FB58C}"/>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50D6411D-AE34-C2C8-B264-CED64FD2377E}"/>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6" name="Espace réservé du pied de page 5">
            <a:extLst>
              <a:ext uri="{FF2B5EF4-FFF2-40B4-BE49-F238E27FC236}">
                <a16:creationId xmlns:a16="http://schemas.microsoft.com/office/drawing/2014/main" id="{BD75600B-ED8D-98DB-0FEB-1EB9A1A61B5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5EF58D6-1916-94D8-78C1-3FAE4EE7016D}"/>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1754298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C9B3E3-E0D1-0475-23A8-482AF6A81C0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2AE8E5DA-EC7C-4DCA-3429-C587C10300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13A375E4-9129-A0BD-2BBE-EABBBA1D39A2}"/>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CBD0389-FD3E-AB54-98BA-9843B14066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4206DDFD-106C-ADB7-DC5D-7EABF6B7D56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B420CA4A-4579-6563-1E61-95D221FF3546}"/>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8" name="Espace réservé du pied de page 7">
            <a:extLst>
              <a:ext uri="{FF2B5EF4-FFF2-40B4-BE49-F238E27FC236}">
                <a16:creationId xmlns:a16="http://schemas.microsoft.com/office/drawing/2014/main" id="{1A5AD280-EC5C-2FB1-FE85-8DE12042F510}"/>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8092E45E-104F-E8C3-C0CD-2172C9EC5AD1}"/>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2376482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3E1772-0123-B372-864F-C61D78A5B12F}"/>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DF6C00A-D8E0-F2D9-A669-466D192EA830}"/>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4" name="Espace réservé du pied de page 3">
            <a:extLst>
              <a:ext uri="{FF2B5EF4-FFF2-40B4-BE49-F238E27FC236}">
                <a16:creationId xmlns:a16="http://schemas.microsoft.com/office/drawing/2014/main" id="{C85DAEFD-6B21-E1EE-8412-72E045872D13}"/>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951EE9C5-3746-1F50-94B6-815420242DE7}"/>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2096580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20F978E-0D2D-0A78-90F4-F362EBE31AC7}"/>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3" name="Espace réservé du pied de page 2">
            <a:extLst>
              <a:ext uri="{FF2B5EF4-FFF2-40B4-BE49-F238E27FC236}">
                <a16:creationId xmlns:a16="http://schemas.microsoft.com/office/drawing/2014/main" id="{A41FCD53-8A17-6DF7-7EBC-4A9C878B6D1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2F23D8AD-4B6D-217C-8951-F874961B8195}"/>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2846343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272E02-8398-E4DD-5788-909E4952023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7063E73-F997-F3FE-2E8B-27C9AC5E6B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4F04A70-333C-9470-9529-0FDCA3D5C9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F198107-DDC3-8C96-ED77-E0967D0C4153}"/>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6" name="Espace réservé du pied de page 5">
            <a:extLst>
              <a:ext uri="{FF2B5EF4-FFF2-40B4-BE49-F238E27FC236}">
                <a16:creationId xmlns:a16="http://schemas.microsoft.com/office/drawing/2014/main" id="{7F8FA8A1-BF1A-2170-0EB1-DFA26B946F6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BF41F79-3722-DBEA-A0E7-DB5C0D2746B5}"/>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1448892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02BD05-0138-556D-22AF-8B44D2B88AB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69490C0-3C2C-67F8-BFEB-D4DF8561BF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C16D016-237B-3ABA-7BE8-C13058D113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C8C9392-DCE8-FC8A-47F7-E6A29193B75A}"/>
              </a:ext>
            </a:extLst>
          </p:cNvPr>
          <p:cNvSpPr>
            <a:spLocks noGrp="1"/>
          </p:cNvSpPr>
          <p:nvPr>
            <p:ph type="dt" sz="half" idx="10"/>
          </p:nvPr>
        </p:nvSpPr>
        <p:spPr/>
        <p:txBody>
          <a:bodyPr/>
          <a:lstStyle/>
          <a:p>
            <a:fld id="{C4667D4E-29A7-4869-A8B6-4D5B1611D22D}" type="datetimeFigureOut">
              <a:rPr lang="fr-FR" smtClean="0"/>
              <a:t>07/08/2024</a:t>
            </a:fld>
            <a:endParaRPr lang="fr-FR"/>
          </a:p>
        </p:txBody>
      </p:sp>
      <p:sp>
        <p:nvSpPr>
          <p:cNvPr id="6" name="Espace réservé du pied de page 5">
            <a:extLst>
              <a:ext uri="{FF2B5EF4-FFF2-40B4-BE49-F238E27FC236}">
                <a16:creationId xmlns:a16="http://schemas.microsoft.com/office/drawing/2014/main" id="{BE354797-FF49-5D0B-296A-3BEC0C2EE93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C1BAE7EF-9B4D-0262-8B66-3B65A8192067}"/>
              </a:ext>
            </a:extLst>
          </p:cNvPr>
          <p:cNvSpPr>
            <a:spLocks noGrp="1"/>
          </p:cNvSpPr>
          <p:nvPr>
            <p:ph type="sldNum" sz="quarter" idx="12"/>
          </p:nvPr>
        </p:nvSpPr>
        <p:spPr/>
        <p:txBody>
          <a:bodyPr/>
          <a:lstStyle/>
          <a:p>
            <a:fld id="{5BA8C6FC-1670-4DED-A830-9D0855005F7A}" type="slidenum">
              <a:rPr lang="fr-FR" smtClean="0"/>
              <a:t>‹#›</a:t>
            </a:fld>
            <a:endParaRPr lang="fr-FR"/>
          </a:p>
        </p:txBody>
      </p:sp>
    </p:spTree>
    <p:extLst>
      <p:ext uri="{BB962C8B-B14F-4D97-AF65-F5344CB8AC3E}">
        <p14:creationId xmlns:p14="http://schemas.microsoft.com/office/powerpoint/2010/main" val="641257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AC74A76-F163-1377-C46B-C5BA97DF0F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2E9D0FC-FCFD-3772-860B-5FD5E2C70E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9FFA8D7-45FB-6EC9-01A3-F44C47035A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4667D4E-29A7-4869-A8B6-4D5B1611D22D}" type="datetimeFigureOut">
              <a:rPr lang="fr-FR" smtClean="0"/>
              <a:t>07/08/2024</a:t>
            </a:fld>
            <a:endParaRPr lang="fr-FR"/>
          </a:p>
        </p:txBody>
      </p:sp>
      <p:sp>
        <p:nvSpPr>
          <p:cNvPr id="5" name="Espace réservé du pied de page 4">
            <a:extLst>
              <a:ext uri="{FF2B5EF4-FFF2-40B4-BE49-F238E27FC236}">
                <a16:creationId xmlns:a16="http://schemas.microsoft.com/office/drawing/2014/main" id="{3E78B1DE-D33D-EBAD-DBCE-1BF7090FB9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6F93928D-7BB1-A88E-42FA-7A968D28FC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BA8C6FC-1670-4DED-A830-9D0855005F7A}" type="slidenum">
              <a:rPr lang="fr-FR" smtClean="0"/>
              <a:t>‹#›</a:t>
            </a:fld>
            <a:endParaRPr lang="fr-FR"/>
          </a:p>
        </p:txBody>
      </p:sp>
    </p:spTree>
    <p:extLst>
      <p:ext uri="{BB962C8B-B14F-4D97-AF65-F5344CB8AC3E}">
        <p14:creationId xmlns:p14="http://schemas.microsoft.com/office/powerpoint/2010/main" val="7496626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0E5BDC76-DC80-0194-3D52-D4CBDF076E9B}"/>
              </a:ext>
            </a:extLst>
          </p:cNvPr>
          <p:cNvSpPr>
            <a:spLocks noGrp="1"/>
          </p:cNvSpPr>
          <p:nvPr>
            <p:ph type="subTitle" idx="1"/>
          </p:nvPr>
        </p:nvSpPr>
        <p:spPr>
          <a:xfrm>
            <a:off x="297320" y="274881"/>
            <a:ext cx="11601099" cy="6389580"/>
          </a:xfrm>
        </p:spPr>
        <p:txBody>
          <a:bodyPr>
            <a:normAutofit fontScale="25000" lnSpcReduction="20000"/>
          </a:bodyPr>
          <a:lstStyle/>
          <a:p>
            <a:pPr algn="ctr" rtl="1">
              <a:lnSpc>
                <a:spcPct val="120000"/>
              </a:lnSpc>
              <a:spcAft>
                <a:spcPts val="800"/>
              </a:spcAft>
            </a:pPr>
            <a:r>
              <a:rPr lang="ar-TN" sz="7400" b="1" dirty="0">
                <a:effectLst/>
                <a:latin typeface="Calibri" panose="020F0502020204030204" pitchFamily="34" charset="0"/>
                <a:ea typeface="Calibri" panose="020F0502020204030204" pitchFamily="34" charset="0"/>
                <a:cs typeface="+mj-cs"/>
              </a:rPr>
              <a:t>منظمة العمل العربية - إدارة الحماية الاجتماعية </a:t>
            </a:r>
          </a:p>
          <a:p>
            <a:pPr algn="ctr" rtl="1">
              <a:lnSpc>
                <a:spcPct val="120000"/>
              </a:lnSpc>
              <a:spcAft>
                <a:spcPts val="800"/>
              </a:spcAft>
            </a:pPr>
            <a:r>
              <a:rPr lang="ar-TN" sz="7400" b="1" dirty="0">
                <a:solidFill>
                  <a:srgbClr val="FF0000"/>
                </a:solidFill>
                <a:effectLst/>
                <a:latin typeface="Calibri" panose="020F0502020204030204" pitchFamily="34" charset="0"/>
                <a:ea typeface="Calibri" panose="020F0502020204030204" pitchFamily="34" charset="0"/>
                <a:cs typeface="+mj-cs"/>
              </a:rPr>
              <a:t>المعهد العربي للثقافة العمالية وبحوث العمل</a:t>
            </a:r>
          </a:p>
          <a:p>
            <a:pPr algn="ctr" rtl="1">
              <a:lnSpc>
                <a:spcPct val="120000"/>
              </a:lnSpc>
              <a:spcAft>
                <a:spcPts val="800"/>
              </a:spcAft>
            </a:pPr>
            <a:r>
              <a:rPr lang="ar-TN" sz="7400" b="1" dirty="0">
                <a:effectLst/>
                <a:latin typeface="Calibri" panose="020F0502020204030204" pitchFamily="34" charset="0"/>
                <a:ea typeface="Calibri" panose="020F0502020204030204" pitchFamily="34" charset="0"/>
                <a:cs typeface="+mj-cs"/>
              </a:rPr>
              <a:t>ــــــــــــــــــــ</a:t>
            </a:r>
          </a:p>
          <a:p>
            <a:pPr algn="ctr" rtl="1">
              <a:lnSpc>
                <a:spcPct val="120000"/>
              </a:lnSpc>
              <a:spcAft>
                <a:spcPts val="800"/>
              </a:spcAft>
            </a:pPr>
            <a:r>
              <a:rPr lang="ar-TN" sz="9600" b="1" dirty="0">
                <a:effectLst/>
                <a:latin typeface="Calibri" panose="020F0502020204030204" pitchFamily="34" charset="0"/>
                <a:ea typeface="Calibri" panose="020F0502020204030204" pitchFamily="34" charset="0"/>
                <a:cs typeface="+mj-cs"/>
              </a:rPr>
              <a:t>ندوة</a:t>
            </a:r>
            <a:r>
              <a:rPr lang="ar-TN" sz="9600" dirty="0">
                <a:latin typeface="Calibri" panose="020F0502020204030204" pitchFamily="34" charset="0"/>
                <a:ea typeface="Calibri" panose="020F0502020204030204" pitchFamily="34" charset="0"/>
                <a:cs typeface="+mj-cs"/>
              </a:rPr>
              <a:t> </a:t>
            </a:r>
            <a:r>
              <a:rPr lang="ar-TN" sz="9600" b="1" dirty="0">
                <a:effectLst/>
                <a:latin typeface="Calibri" panose="020F0502020204030204" pitchFamily="34" charset="0"/>
                <a:ea typeface="Calibri" panose="020F0502020204030204" pitchFamily="34" charset="0"/>
                <a:cs typeface="+mj-cs"/>
              </a:rPr>
              <a:t> "الاقتصاد الاجتماعي والتضامني :  فرص وتحديات</a:t>
            </a:r>
            <a:r>
              <a:rPr lang="ar-TN" sz="9600" b="1" dirty="0">
                <a:latin typeface="Calibri" panose="020F0502020204030204" pitchFamily="34" charset="0"/>
                <a:ea typeface="Calibri" panose="020F0502020204030204" pitchFamily="34" charset="0"/>
                <a:cs typeface="+mj-cs"/>
              </a:rPr>
              <a:t>"</a:t>
            </a:r>
            <a:r>
              <a:rPr lang="fr-FR" sz="9600" b="1" dirty="0">
                <a:effectLst/>
                <a:latin typeface="Calibri" panose="020F0502020204030204" pitchFamily="34" charset="0"/>
                <a:ea typeface="Calibri" panose="020F0502020204030204" pitchFamily="34" charset="0"/>
                <a:cs typeface="+mj-cs"/>
              </a:rPr>
              <a:t> </a:t>
            </a:r>
            <a:r>
              <a:rPr lang="ar-TN" sz="9600" b="1" dirty="0">
                <a:effectLst/>
                <a:latin typeface="Calibri" panose="020F0502020204030204" pitchFamily="34" charset="0"/>
                <a:ea typeface="Calibri" panose="020F0502020204030204" pitchFamily="34" charset="0"/>
                <a:cs typeface="+mj-cs"/>
              </a:rPr>
              <a:t> </a:t>
            </a:r>
            <a:endParaRPr lang="fr-FR" sz="9600" b="1" dirty="0">
              <a:effectLst/>
              <a:latin typeface="Calibri" panose="020F0502020204030204" pitchFamily="34" charset="0"/>
              <a:ea typeface="Calibri" panose="020F0502020204030204" pitchFamily="34" charset="0"/>
              <a:cs typeface="+mj-cs"/>
            </a:endParaRPr>
          </a:p>
          <a:p>
            <a:pPr algn="ctr" rtl="1">
              <a:lnSpc>
                <a:spcPct val="120000"/>
              </a:lnSpc>
              <a:spcAft>
                <a:spcPts val="800"/>
              </a:spcAft>
            </a:pPr>
            <a:r>
              <a:rPr lang="ar-TN" sz="9600" dirty="0">
                <a:effectLst/>
                <a:latin typeface="Calibri" panose="020F0502020204030204" pitchFamily="34" charset="0"/>
                <a:ea typeface="Calibri" panose="020F0502020204030204" pitchFamily="34" charset="0"/>
                <a:cs typeface="+mj-cs"/>
              </a:rPr>
              <a:t>ــــــــــــــ</a:t>
            </a:r>
            <a:endParaRPr lang="fr-FR" sz="9600" dirty="0">
              <a:effectLst/>
              <a:latin typeface="Calibri" panose="020F0502020204030204" pitchFamily="34" charset="0"/>
              <a:ea typeface="Calibri" panose="020F0502020204030204" pitchFamily="34" charset="0"/>
              <a:cs typeface="+mj-cs"/>
            </a:endParaRPr>
          </a:p>
          <a:p>
            <a:pPr algn="ctr" rtl="1" fontAlgn="base">
              <a:lnSpc>
                <a:spcPct val="120000"/>
              </a:lnSpc>
              <a:spcAft>
                <a:spcPts val="800"/>
              </a:spcAft>
            </a:pPr>
            <a:r>
              <a:rPr lang="ar-SA" sz="9600" b="1" dirty="0">
                <a:solidFill>
                  <a:srgbClr val="FF0000"/>
                </a:solidFill>
                <a:effectLst/>
                <a:highlight>
                  <a:srgbClr val="FFFFFF"/>
                </a:highlight>
                <a:latin typeface="Calibri" panose="020F0502020204030204" pitchFamily="34" charset="0"/>
                <a:ea typeface="Times New Roman" panose="02020603050405020304" pitchFamily="18" charset="0"/>
                <a:cs typeface="+mj-cs"/>
              </a:rPr>
              <a:t> المدخل التشريعي لإرساء مقومات الاقتصاد الاجتماعي والتضامني</a:t>
            </a:r>
            <a:endParaRPr lang="fr-FR" sz="7400" dirty="0">
              <a:effectLst/>
              <a:latin typeface="Calibri" panose="020F0502020204030204" pitchFamily="34" charset="0"/>
              <a:ea typeface="Calibri" panose="020F0502020204030204" pitchFamily="34" charset="0"/>
              <a:cs typeface="+mj-cs"/>
            </a:endParaRPr>
          </a:p>
          <a:p>
            <a:pPr algn="ctr" rtl="1" fontAlgn="base">
              <a:lnSpc>
                <a:spcPct val="120000"/>
              </a:lnSpc>
              <a:spcAft>
                <a:spcPts val="800"/>
              </a:spcAft>
            </a:pPr>
            <a:r>
              <a:rPr lang="ar-SA" sz="7400" b="1" dirty="0">
                <a:solidFill>
                  <a:srgbClr val="222222"/>
                </a:solidFill>
                <a:effectLst/>
                <a:highlight>
                  <a:srgbClr val="FFFFFF"/>
                </a:highlight>
                <a:latin typeface="Calibri" panose="020F0502020204030204" pitchFamily="34" charset="0"/>
                <a:ea typeface="Times New Roman" panose="02020603050405020304" pitchFamily="18" charset="0"/>
                <a:cs typeface="+mj-cs"/>
              </a:rPr>
              <a:t>د. لطفي بن عيسى</a:t>
            </a:r>
            <a:endParaRPr lang="fr-FR" sz="7400" dirty="0">
              <a:effectLst/>
              <a:latin typeface="Calibri" panose="020F0502020204030204" pitchFamily="34" charset="0"/>
              <a:ea typeface="Calibri" panose="020F0502020204030204" pitchFamily="34" charset="0"/>
              <a:cs typeface="+mj-cs"/>
            </a:endParaRPr>
          </a:p>
          <a:p>
            <a:pPr algn="ctr" rtl="1" fontAlgn="base">
              <a:lnSpc>
                <a:spcPct val="120000"/>
              </a:lnSpc>
              <a:spcAft>
                <a:spcPts val="800"/>
              </a:spcAft>
            </a:pPr>
            <a:r>
              <a:rPr lang="ar-SA" sz="7400" b="1" dirty="0">
                <a:solidFill>
                  <a:srgbClr val="FF0000"/>
                </a:solidFill>
                <a:effectLst/>
                <a:latin typeface="Calibri" panose="020F0502020204030204" pitchFamily="34" charset="0"/>
                <a:ea typeface="Times New Roman" panose="02020603050405020304" pitchFamily="18" charset="0"/>
                <a:cs typeface="+mj-cs"/>
              </a:rPr>
              <a:t>عضو المجلس العلمي</a:t>
            </a:r>
            <a:endParaRPr lang="fr-FR" sz="7400" b="1" dirty="0">
              <a:solidFill>
                <a:srgbClr val="FF0000"/>
              </a:solidFill>
              <a:effectLst/>
              <a:latin typeface="Calibri" panose="020F0502020204030204" pitchFamily="34" charset="0"/>
              <a:ea typeface="Calibri" panose="020F0502020204030204" pitchFamily="34" charset="0"/>
              <a:cs typeface="+mj-cs"/>
            </a:endParaRPr>
          </a:p>
          <a:p>
            <a:pPr algn="ctr" rtl="1" fontAlgn="base">
              <a:lnSpc>
                <a:spcPct val="120000"/>
              </a:lnSpc>
              <a:spcAft>
                <a:spcPts val="800"/>
              </a:spcAft>
            </a:pPr>
            <a:r>
              <a:rPr lang="ar-SA" sz="7400" b="1" dirty="0">
                <a:effectLst/>
                <a:latin typeface="Calibri" panose="020F0502020204030204" pitchFamily="34" charset="0"/>
                <a:ea typeface="Times New Roman" panose="02020603050405020304" pitchFamily="18" charset="0"/>
                <a:cs typeface="+mj-cs"/>
              </a:rPr>
              <a:t>المركز الدولي للبحوث والاعلام حول الاقتصاد العمومي والاجتماعي والتعاضدي</a:t>
            </a:r>
            <a:endParaRPr lang="fr-FR" sz="7400" dirty="0">
              <a:effectLst/>
              <a:latin typeface="Calibri" panose="020F0502020204030204" pitchFamily="34" charset="0"/>
              <a:ea typeface="Calibri" panose="020F0502020204030204" pitchFamily="34" charset="0"/>
              <a:cs typeface="+mj-cs"/>
            </a:endParaRPr>
          </a:p>
          <a:p>
            <a:pPr algn="ctr" rtl="1" fontAlgn="base">
              <a:lnSpc>
                <a:spcPct val="120000"/>
              </a:lnSpc>
              <a:spcAft>
                <a:spcPts val="800"/>
              </a:spcAft>
            </a:pPr>
            <a:r>
              <a:rPr lang="ar-SA" sz="7400" dirty="0" err="1">
                <a:effectLst/>
                <a:latin typeface="Calibri" panose="020F0502020204030204" pitchFamily="34" charset="0"/>
                <a:ea typeface="Times New Roman" panose="02020603050405020304" pitchFamily="18" charset="0"/>
                <a:cs typeface="+mj-cs"/>
              </a:rPr>
              <a:t>سيرياك</a:t>
            </a:r>
            <a:r>
              <a:rPr lang="ar-SA" sz="7400" dirty="0">
                <a:effectLst/>
                <a:latin typeface="Calibri" panose="020F0502020204030204" pitchFamily="34" charset="0"/>
                <a:ea typeface="Times New Roman" panose="02020603050405020304" pitchFamily="18" charset="0"/>
                <a:cs typeface="+mj-cs"/>
              </a:rPr>
              <a:t> </a:t>
            </a:r>
            <a:r>
              <a:rPr lang="fr-FR" sz="7400" dirty="0">
                <a:effectLst/>
                <a:latin typeface="Times New Roman" panose="02020603050405020304" pitchFamily="18" charset="0"/>
                <a:ea typeface="Times New Roman" panose="02020603050405020304" pitchFamily="18" charset="0"/>
                <a:cs typeface="+mj-cs"/>
              </a:rPr>
              <a:t> (CIRIEC)</a:t>
            </a:r>
            <a:r>
              <a:rPr lang="ar-SA" sz="7400" dirty="0">
                <a:effectLst/>
                <a:latin typeface="Calibri" panose="020F0502020204030204" pitchFamily="34" charset="0"/>
                <a:ea typeface="Times New Roman" panose="02020603050405020304" pitchFamily="18" charset="0"/>
                <a:cs typeface="+mj-cs"/>
              </a:rPr>
              <a:t>- بروكسل / بلجيكا</a:t>
            </a:r>
            <a:r>
              <a:rPr lang="ar-TN" sz="7400" dirty="0">
                <a:latin typeface="Calibri" panose="020F0502020204030204" pitchFamily="34" charset="0"/>
                <a:ea typeface="Calibri" panose="020F0502020204030204" pitchFamily="34" charset="0"/>
                <a:cs typeface="+mj-cs"/>
              </a:rPr>
              <a:t> - </a:t>
            </a:r>
            <a:r>
              <a:rPr lang="ar-SA" sz="7200" dirty="0">
                <a:effectLst/>
                <a:latin typeface="Calibri" panose="020F0502020204030204" pitchFamily="34" charset="0"/>
                <a:ea typeface="Times New Roman" panose="02020603050405020304" pitchFamily="18" charset="0"/>
                <a:cs typeface="Times New Roman" panose="02020603050405020304" pitchFamily="18" charset="0"/>
              </a:rPr>
              <a:t>فرع تونس / الاتحاد العام التونسي الشغل</a:t>
            </a:r>
            <a:endParaRPr lang="fr-FR" sz="72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50000"/>
              </a:lnSpc>
              <a:spcAft>
                <a:spcPts val="800"/>
              </a:spcAft>
            </a:pPr>
            <a:r>
              <a:rPr lang="ar-TN" sz="7200" b="1" dirty="0">
                <a:effectLst/>
                <a:latin typeface="Calibri" panose="020F0502020204030204" pitchFamily="34" charset="0"/>
                <a:ea typeface="Calibri" panose="020F0502020204030204" pitchFamily="34" charset="0"/>
                <a:cs typeface="Times New Roman" panose="02020603050405020304" pitchFamily="18" charset="0"/>
              </a:rPr>
              <a:t>الجزائر العاصمة : 22 - 23 يوليو 2024</a:t>
            </a:r>
            <a:endParaRPr lang="fr-FR" sz="7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06499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61783F7-5E3E-4973-963A-6512ADADB9A1}"/>
              </a:ext>
            </a:extLst>
          </p:cNvPr>
          <p:cNvSpPr>
            <a:spLocks noGrp="1"/>
          </p:cNvSpPr>
          <p:nvPr>
            <p:ph idx="1"/>
          </p:nvPr>
        </p:nvSpPr>
        <p:spPr>
          <a:xfrm>
            <a:off x="415127" y="258052"/>
            <a:ext cx="11309388" cy="5918911"/>
          </a:xfrm>
        </p:spPr>
        <p:txBody>
          <a:bodyPr>
            <a:normAutofit lnSpcReduction="10000"/>
          </a:bodyPr>
          <a:lstStyle/>
          <a:p>
            <a:pPr marL="0" indent="0" algn="just" rtl="1">
              <a:lnSpc>
                <a:spcPct val="150000"/>
              </a:lnSpc>
              <a:buNone/>
            </a:pPr>
            <a:endParaRPr lang="ar-TN" sz="2400" b="1" dirty="0">
              <a:effectLst/>
              <a:ea typeface="Calibri" panose="020F0502020204030204" pitchFamily="34" charset="0"/>
              <a:cs typeface="Times New Roman" panose="02020603050405020304" pitchFamily="18" charset="0"/>
            </a:endParaRPr>
          </a:p>
          <a:p>
            <a:pPr marL="0" indent="0" algn="just" rtl="1">
              <a:lnSpc>
                <a:spcPct val="150000"/>
              </a:lnSpc>
              <a:buNone/>
            </a:pPr>
            <a:r>
              <a:rPr lang="ar-TN" sz="2400" b="1" dirty="0">
                <a:effectLst/>
                <a:ea typeface="Calibri" panose="020F0502020204030204" pitchFamily="34" charset="0"/>
                <a:cs typeface="Times New Roman" panose="02020603050405020304" pitchFamily="18" charset="0"/>
              </a:rPr>
              <a:t>9.</a:t>
            </a:r>
            <a:r>
              <a:rPr lang="ar-SA" sz="2400" dirty="0">
                <a:effectLst/>
                <a:ea typeface="Calibri" panose="020F0502020204030204" pitchFamily="34" charset="0"/>
                <a:cs typeface="Times New Roman" panose="02020603050405020304" pitchFamily="18" charset="0"/>
              </a:rPr>
              <a:t> بعد ثورة 17 ديسمبر – 14 جانفي </a:t>
            </a:r>
            <a:r>
              <a:rPr lang="ar-SA" sz="2400" b="1" dirty="0">
                <a:effectLst/>
                <a:ea typeface="Calibri" panose="020F0502020204030204" pitchFamily="34" charset="0"/>
                <a:cs typeface="Times New Roman" panose="02020603050405020304" pitchFamily="18" charset="0"/>
              </a:rPr>
              <a:t>جدد الاتحاد العام التونسي للشغل العهد مع الاقتصاد الاجتماعي والتضامني </a:t>
            </a:r>
            <a:r>
              <a:rPr lang="ar-SA" sz="2400" dirty="0">
                <a:effectLst/>
                <a:ea typeface="Calibri" panose="020F0502020204030204" pitchFamily="34" charset="0"/>
                <a:cs typeface="Times New Roman" panose="02020603050405020304" pitchFamily="18" charset="0"/>
              </a:rPr>
              <a:t>بنــاء علــى قــراءة نقديــة للتجارب السابقة وتشـبثه بالمبـادئ الكونيـة التـي يقـوم عليهـا هـذا القطاع وذلـك مـن خلال</a:t>
            </a:r>
            <a:r>
              <a:rPr lang="ar-SA" sz="2400" b="1" dirty="0">
                <a:effectLst/>
                <a:ea typeface="Calibri" panose="020F0502020204030204" pitchFamily="34" charset="0"/>
                <a:cs typeface="Times New Roman" panose="02020603050405020304" pitchFamily="18" charset="0"/>
              </a:rPr>
              <a:t> إطـلاق مبادرة تشريعية في الغـرض خلال ندوة وطنية انعقدت في </a:t>
            </a:r>
            <a:r>
              <a:rPr lang="fr-FR" sz="2400" b="1" dirty="0">
                <a:effectLst/>
                <a:latin typeface="Times New Roman" panose="02020603050405020304" pitchFamily="18" charset="0"/>
                <a:ea typeface="Calibri" panose="020F0502020204030204" pitchFamily="34" charset="0"/>
              </a:rPr>
              <a:t>30</a:t>
            </a:r>
            <a:r>
              <a:rPr lang="ar-SA" sz="2400" b="1" dirty="0">
                <a:effectLst/>
                <a:latin typeface="Times New Roman" panose="02020603050405020304" pitchFamily="18" charset="0"/>
                <a:ea typeface="Calibri" panose="020F0502020204030204" pitchFamily="34" charset="0"/>
              </a:rPr>
              <a:t> سـبتمبر </a:t>
            </a:r>
            <a:r>
              <a:rPr lang="fr-FR" sz="2400" b="1" dirty="0">
                <a:effectLst/>
                <a:latin typeface="Times New Roman" panose="02020603050405020304" pitchFamily="18" charset="0"/>
                <a:ea typeface="Calibri" panose="020F0502020204030204" pitchFamily="34" charset="0"/>
              </a:rPr>
              <a:t>2015</a:t>
            </a:r>
            <a:r>
              <a:rPr lang="ar-SA" sz="2400" b="1" dirty="0">
                <a:effectLst/>
                <a:latin typeface="Times New Roman" panose="02020603050405020304" pitchFamily="18" charset="0"/>
                <a:ea typeface="Calibri" panose="020F0502020204030204" pitchFamily="34" charset="0"/>
              </a:rPr>
              <a:t> </a:t>
            </a:r>
            <a:r>
              <a:rPr lang="ar-SA" sz="2400" dirty="0">
                <a:effectLst/>
                <a:latin typeface="Times New Roman" panose="02020603050405020304" pitchFamily="18" charset="0"/>
                <a:ea typeface="Calibri" panose="020F0502020204030204" pitchFamily="34" charset="0"/>
              </a:rPr>
              <a:t>وهــو حـدث غيـر مسـبوق يسـتحق أن نؤكـد عليه باعتبـار أن المبادرة التشـريعية هي عـادة مــن اختصاص السـلطة التنفيذيـة بصفـة رئيسـية. لقـد شـارك في النـدوة المذكـورة كل مـن الأطـراف الاجتماعيـة والرابطة التونسـية للدفـاع عــن حقـوق الإنسـان والجمعيات المواطنيـة وممثلـي المنظمـات التابعـة للأمم المتحدة (التنميـة والفلاحـة والعمـل) وخاصـة كل رؤسـاء الكتـل النيابيـة دون استثناء الذيـن ثمنوا المقاربـة التشاركية للاتحـاد. في ذات اليوم تم إحداث عدة لجان لغاية تشخيص واقع مختلف مكونات الاقتصاد الاجتماعي والتضامني وجرد النصوص التشريعية والترتيبية المتعلقة بتنظيمها وهيكلتها وتمويلها والقيام بالدراسات المقارنة للاستئناس بتجارب البلدان الأخرى في المجال وذلك وفق مذكرة توجيهية أعدت للغرض. </a:t>
            </a:r>
            <a:endParaRPr lang="fr-FR" sz="2400" dirty="0"/>
          </a:p>
        </p:txBody>
      </p:sp>
    </p:spTree>
    <p:extLst>
      <p:ext uri="{BB962C8B-B14F-4D97-AF65-F5344CB8AC3E}">
        <p14:creationId xmlns:p14="http://schemas.microsoft.com/office/powerpoint/2010/main" val="2954083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1BF9742-3D20-6D0A-A42E-75A3F8BE5CC4}"/>
              </a:ext>
            </a:extLst>
          </p:cNvPr>
          <p:cNvSpPr>
            <a:spLocks noGrp="1"/>
          </p:cNvSpPr>
          <p:nvPr>
            <p:ph idx="1"/>
          </p:nvPr>
        </p:nvSpPr>
        <p:spPr>
          <a:xfrm>
            <a:off x="367352" y="603641"/>
            <a:ext cx="11457295" cy="5907692"/>
          </a:xfrm>
        </p:spPr>
        <p:txBody>
          <a:bodyPr>
            <a:normAutofit/>
          </a:bodyPr>
          <a:lstStyle/>
          <a:p>
            <a:pPr marL="0" indent="0" algn="just" rtl="1">
              <a:lnSpc>
                <a:spcPct val="150000"/>
              </a:lnSpc>
              <a:buNone/>
            </a:pPr>
            <a:endParaRPr lang="en-GB" sz="2400" dirty="0">
              <a:effectLst/>
              <a:ea typeface="Calibri" panose="020F0502020204030204" pitchFamily="34" charset="0"/>
              <a:cs typeface="Times New Roman" panose="02020603050405020304" pitchFamily="18" charset="0"/>
            </a:endParaRPr>
          </a:p>
          <a:p>
            <a:pPr marL="0" indent="0" algn="just" rtl="1">
              <a:lnSpc>
                <a:spcPct val="150000"/>
              </a:lnSpc>
              <a:buNone/>
            </a:pPr>
            <a:r>
              <a:rPr lang="ar-SA" sz="2400" dirty="0">
                <a:effectLst/>
                <a:ea typeface="Calibri" panose="020F0502020204030204" pitchFamily="34" charset="0"/>
                <a:cs typeface="Times New Roman" panose="02020603050405020304" pitchFamily="18" charset="0"/>
              </a:rPr>
              <a:t>ثم </a:t>
            </a:r>
            <a:r>
              <a:rPr lang="ar-SA" sz="2400" b="1" dirty="0">
                <a:effectLst/>
                <a:ea typeface="Calibri" panose="020F0502020204030204" pitchFamily="34" charset="0"/>
                <a:cs typeface="Times New Roman" panose="02020603050405020304" pitchFamily="18" charset="0"/>
              </a:rPr>
              <a:t>تكليف فريق من الخبراء من قبل المكتب التنفيذي للاتحاد العام التونسي للشغل لصياغة مشروع قانون أساسي للاقتصاد الاجتماعي والتضامني. </a:t>
            </a:r>
            <a:r>
              <a:rPr lang="ar-SA" sz="2400" dirty="0">
                <a:effectLst/>
                <a:ea typeface="Calibri" panose="020F0502020204030204" pitchFamily="34" charset="0"/>
                <a:cs typeface="Times New Roman" panose="02020603050405020304" pitchFamily="18" charset="0"/>
              </a:rPr>
              <a:t>تجســيما للمقاربــة التشــاركية تم تنظيــم استشــارات جهويــة شــملت كل ولايات البــلاد انخرط فيهـا عــدد مــن ممثلــي الجمعيــات وشــبكات الاقتصــاد الاجتماعــي والتضامنـي والمديريــن الســامين في الإدارات المركزيــة المكلفــين مــن الــوزارات المعنيــة (الفلاحــة والصيــد البحــري والتشــغيل والتكويــن الســياحة والصناعــات التقليديــة والشــؤون الاجتماعيــة) والذين تفاعلوا مـع مختلـف العـروض التـي قدمهـا أعضـاء لجنــة الخبــراء. </a:t>
            </a:r>
            <a:r>
              <a:rPr lang="ar-SA" dirty="0"/>
              <a:t>وبعد </a:t>
            </a:r>
            <a:r>
              <a:rPr lang="ar-SA" sz="2400" b="1" dirty="0">
                <a:effectLst/>
                <a:ea typeface="Calibri" panose="020F0502020204030204" pitchFamily="34" charset="0"/>
                <a:cs typeface="Times New Roman" panose="02020603050405020304" pitchFamily="18" charset="0"/>
              </a:rPr>
              <a:t>ثلاث سنوات تمت المصادقة على القانون عدد 30 لسنة 2020 المتعلق </a:t>
            </a:r>
            <a:r>
              <a:rPr lang="ar-EG" dirty="0"/>
              <a:t>ب</a:t>
            </a:r>
            <a:r>
              <a:rPr lang="ar-SA" dirty="0"/>
              <a:t>لاقتصاد </a:t>
            </a:r>
            <a:r>
              <a:rPr lang="ar-SA" sz="2400" b="1" dirty="0">
                <a:effectLst/>
                <a:ea typeface="Calibri" panose="020F0502020204030204" pitchFamily="34" charset="0"/>
                <a:cs typeface="Times New Roman" panose="02020603050405020304" pitchFamily="18" charset="0"/>
              </a:rPr>
              <a:t>الاجتماعي والتضامني في 30 جوان 2020. </a:t>
            </a:r>
            <a:r>
              <a:rPr lang="ar-SA" sz="2400" dirty="0">
                <a:effectLst/>
                <a:ea typeface="Calibri" panose="020F0502020204030204" pitchFamily="34" charset="0"/>
                <a:cs typeface="Times New Roman" panose="02020603050405020304" pitchFamily="18" charset="0"/>
              </a:rPr>
              <a:t>هذا القانون </a:t>
            </a:r>
            <a:r>
              <a:rPr lang="ar-SA" sz="2400" dirty="0">
                <a:effectLst/>
                <a:latin typeface="Calibri" panose="020F0502020204030204" pitchFamily="34" charset="0"/>
                <a:ea typeface="Calibri" panose="020F0502020204030204" pitchFamily="34" charset="0"/>
                <a:cs typeface="Arial" panose="020B0604020202020204" pitchFamily="34" charset="0"/>
              </a:rPr>
              <a:t>يضبط </a:t>
            </a:r>
            <a:r>
              <a:rPr lang="ar-SA" sz="2400" b="1" dirty="0">
                <a:effectLst/>
                <a:latin typeface="Calibri" panose="020F0502020204030204" pitchFamily="34" charset="0"/>
                <a:ea typeface="Calibri" panose="020F0502020204030204" pitchFamily="34" charset="0"/>
                <a:cs typeface="Arial" panose="020B0604020202020204" pitchFamily="34" charset="0"/>
              </a:rPr>
              <a:t>الإطار المرجعي للاقتصاد الاجتماعي والتضامني كما يحدد مفهومه وأهدافه وسبل تنظيمه والهياكل والآليات الكفيلة بإرسائه ومتابعته وتقييمه وتطويره ودعمه</a:t>
            </a:r>
            <a:r>
              <a:rPr lang="ar-SA" sz="2400" dirty="0">
                <a:effectLst/>
                <a:latin typeface="Calibri" panose="020F0502020204030204" pitchFamily="34" charset="0"/>
                <a:ea typeface="Calibri" panose="020F0502020204030204" pitchFamily="34" charset="0"/>
                <a:cs typeface="Arial" panose="020B0604020202020204" pitchFamily="34" charset="0"/>
              </a:rPr>
              <a:t> كما جاء في الفصل الأول من القانون المذكور. </a:t>
            </a:r>
            <a:endParaRPr lang="fr-FR" sz="2400" dirty="0"/>
          </a:p>
        </p:txBody>
      </p:sp>
    </p:spTree>
    <p:extLst>
      <p:ext uri="{BB962C8B-B14F-4D97-AF65-F5344CB8AC3E}">
        <p14:creationId xmlns:p14="http://schemas.microsoft.com/office/powerpoint/2010/main" val="3201069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747A967-81F0-8B82-B640-29692D74FC47}"/>
              </a:ext>
            </a:extLst>
          </p:cNvPr>
          <p:cNvSpPr>
            <a:spLocks noGrp="1"/>
          </p:cNvSpPr>
          <p:nvPr>
            <p:ph idx="1"/>
          </p:nvPr>
        </p:nvSpPr>
        <p:spPr>
          <a:xfrm>
            <a:off x="838200" y="477672"/>
            <a:ext cx="10515600" cy="5699291"/>
          </a:xfrm>
        </p:spPr>
        <p:txBody>
          <a:bodyPr/>
          <a:lstStyle/>
          <a:p>
            <a:pPr marL="0" indent="0" algn="just" rtl="1">
              <a:lnSpc>
                <a:spcPct val="150000"/>
              </a:lnSpc>
              <a:buNone/>
            </a:pPr>
            <a:endParaRPr lang="en-GB" sz="2400" b="1" dirty="0">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buNone/>
            </a:pPr>
            <a:endParaRPr lang="en-GB" sz="2400" b="1" dirty="0">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buNone/>
            </a:pPr>
            <a:r>
              <a:rPr lang="en-GB" sz="2400" b="1" dirty="0">
                <a:effectLst/>
                <a:latin typeface="Calibri" panose="020F0502020204030204" pitchFamily="34" charset="0"/>
                <a:ea typeface="Times New Roman" panose="02020603050405020304" pitchFamily="18" charset="0"/>
                <a:cs typeface="Times New Roman" panose="02020603050405020304" pitchFamily="18" charset="0"/>
              </a:rPr>
              <a:t>10</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يُعرف القانون التونسي الاقتصاد الاجتماعي والتضامني كمنوال </a:t>
            </a:r>
            <a:r>
              <a:rPr lang="ar-SA" sz="2400" dirty="0">
                <a:effectLst/>
                <a:latin typeface="Calibri" panose="020F0502020204030204" pitchFamily="34" charset="0"/>
                <a:ea typeface="Calibri" panose="020F0502020204030204" pitchFamily="34" charset="0"/>
                <a:cs typeface="Arial" panose="020B0604020202020204" pitchFamily="34" charset="0"/>
              </a:rPr>
              <a:t>اقتصادي يتكون من </a:t>
            </a:r>
            <a:r>
              <a:rPr lang="ar-SA" sz="2400" b="1" dirty="0">
                <a:effectLst/>
                <a:latin typeface="Calibri" panose="020F0502020204030204" pitchFamily="34" charset="0"/>
                <a:ea typeface="Calibri" panose="020F0502020204030204" pitchFamily="34" charset="0"/>
                <a:cs typeface="Arial" panose="020B0604020202020204" pitchFamily="34" charset="0"/>
              </a:rPr>
              <a:t>مجموع الأنشطة الاقتصادية ذات الغايات الاجتماعية</a:t>
            </a:r>
            <a:r>
              <a:rPr lang="ar-SA" sz="2400" dirty="0">
                <a:effectLst/>
                <a:latin typeface="Calibri" panose="020F0502020204030204" pitchFamily="34" charset="0"/>
                <a:ea typeface="Calibri" panose="020F0502020204030204" pitchFamily="34" charset="0"/>
                <a:cs typeface="Arial" panose="020B0604020202020204" pitchFamily="34" charset="0"/>
              </a:rPr>
              <a:t> المتعلقة بإنتاج السلع والخدمات وتحويلها وتوزيعها وتبادلها وتسويقها واستهلاكها التي تؤمنها مؤسسات الاقتصاد الاجتماعي والتضامني، استجابة للحاجيات المشتركة لأعضائها والمصلحة العامة الاقتصادية والاجتماعية و</a:t>
            </a:r>
            <a:r>
              <a:rPr lang="ar-SA" sz="2400" b="1" dirty="0">
                <a:effectLst/>
                <a:latin typeface="Calibri" panose="020F0502020204030204" pitchFamily="34" charset="0"/>
                <a:ea typeface="Calibri" panose="020F0502020204030204" pitchFamily="34" charset="0"/>
                <a:cs typeface="Arial" panose="020B0604020202020204" pitchFamily="34" charset="0"/>
              </a:rPr>
              <a:t>لا يكون هدفها الأساسي تقاسم الأرباح</a:t>
            </a:r>
            <a:r>
              <a:rPr lang="ar-SA" sz="2400" dirty="0">
                <a:effectLst/>
                <a:latin typeface="Calibri" panose="020F0502020204030204" pitchFamily="34" charset="0"/>
                <a:ea typeface="Calibri" panose="020F0502020204030204" pitchFamily="34" charset="0"/>
                <a:cs typeface="Arial" panose="020B0604020202020204" pitchFamily="34" charset="0"/>
              </a:rPr>
              <a:t>.</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fr-FR" dirty="0"/>
          </a:p>
        </p:txBody>
      </p:sp>
    </p:spTree>
    <p:extLst>
      <p:ext uri="{BB962C8B-B14F-4D97-AF65-F5344CB8AC3E}">
        <p14:creationId xmlns:p14="http://schemas.microsoft.com/office/powerpoint/2010/main" val="2819653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17E204C-089F-C3F4-7FFC-B88952355B16}"/>
              </a:ext>
            </a:extLst>
          </p:cNvPr>
          <p:cNvSpPr>
            <a:spLocks noGrp="1"/>
          </p:cNvSpPr>
          <p:nvPr>
            <p:ph idx="1"/>
          </p:nvPr>
        </p:nvSpPr>
        <p:spPr>
          <a:xfrm>
            <a:off x="61415" y="293427"/>
            <a:ext cx="11763233" cy="6277970"/>
          </a:xfrm>
        </p:spPr>
        <p:txBody>
          <a:bodyPr>
            <a:normAutofit fontScale="92500" lnSpcReduction="10000"/>
          </a:bodyPr>
          <a:lstStyle/>
          <a:p>
            <a:pPr marL="0" indent="0" algn="ctr" rtl="1">
              <a:lnSpc>
                <a:spcPct val="150000"/>
              </a:lnSpc>
              <a:spcAft>
                <a:spcPts val="800"/>
              </a:spcAft>
              <a:buNone/>
            </a:pPr>
            <a:r>
              <a:rPr lang="ar-SA" sz="2600" b="1" dirty="0">
                <a:effectLst/>
                <a:latin typeface="Calibri" panose="020F0502020204030204" pitchFamily="34" charset="0"/>
                <a:ea typeface="Calibri" panose="020F0502020204030204" pitchFamily="34" charset="0"/>
                <a:cs typeface="Arial" panose="020B0604020202020204" pitchFamily="34" charset="0"/>
              </a:rPr>
              <a:t>الفصل الأول</a:t>
            </a:r>
            <a:endParaRPr lang="fr-FR" sz="26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SA" sz="26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الأنشطة الاقتصادية ذات الغايات الاجتماعية</a:t>
            </a:r>
            <a:endParaRPr lang="fr-FR" sz="26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fr-FR" sz="2600" b="1" dirty="0">
                <a:latin typeface="Calibri" panose="020F0502020204030204" pitchFamily="34" charset="0"/>
                <a:ea typeface="Calibri" panose="020F0502020204030204" pitchFamily="34" charset="0"/>
                <a:cs typeface="Arial" panose="020B0604020202020204" pitchFamily="34" charset="0"/>
              </a:rPr>
              <a:t>11</a:t>
            </a:r>
            <a:r>
              <a:rPr lang="ar-SA" sz="2600" b="1" dirty="0">
                <a:effectLst/>
                <a:latin typeface="Calibri" panose="020F0502020204030204" pitchFamily="34" charset="0"/>
                <a:ea typeface="Calibri" panose="020F0502020204030204" pitchFamily="34" charset="0"/>
                <a:cs typeface="Arial" panose="020B0604020202020204" pitchFamily="34" charset="0"/>
              </a:rPr>
              <a:t>.</a:t>
            </a:r>
            <a:r>
              <a:rPr lang="ar-SA" sz="2600" dirty="0">
                <a:effectLst/>
                <a:latin typeface="Calibri" panose="020F0502020204030204" pitchFamily="34" charset="0"/>
                <a:ea typeface="Calibri" panose="020F0502020204030204" pitchFamily="34" charset="0"/>
                <a:cs typeface="Arial" panose="020B0604020202020204" pitchFamily="34" charset="0"/>
              </a:rPr>
              <a:t> تهدف الأنشطة الاقتصادية ذات المنفعة الاجتماعية في كل المجالات الترابية المحلية والجهوية والوطنية الى</a:t>
            </a:r>
            <a:r>
              <a:rPr lang="ar-TN" sz="2600" dirty="0">
                <a:latin typeface="Calibri" panose="020F0502020204030204" pitchFamily="34" charset="0"/>
                <a:ea typeface="Calibri" panose="020F0502020204030204" pitchFamily="34" charset="0"/>
                <a:cs typeface="Arial" panose="020B0604020202020204" pitchFamily="34" charset="0"/>
              </a:rPr>
              <a:t> :</a:t>
            </a:r>
          </a:p>
          <a:p>
            <a:pPr algn="just" rtl="1">
              <a:lnSpc>
                <a:spcPct val="150000"/>
              </a:lnSpc>
              <a:spcAft>
                <a:spcPts val="800"/>
              </a:spcAft>
              <a:buFontTx/>
              <a:buChar char="-"/>
            </a:pPr>
            <a:r>
              <a:rPr lang="ar-SA" sz="2600" dirty="0">
                <a:effectLst/>
                <a:latin typeface="Calibri" panose="020F0502020204030204" pitchFamily="34" charset="0"/>
                <a:ea typeface="Calibri" panose="020F0502020204030204" pitchFamily="34" charset="0"/>
                <a:cs typeface="Arial" panose="020B0604020202020204" pitchFamily="34" charset="0"/>
              </a:rPr>
              <a:t>دمج العمالة غير الرسمية المحرومة من التغطية الاجتماعية والصحية في العمالة الرسمية </a:t>
            </a:r>
            <a:endParaRPr lang="ar-TN" sz="26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50000"/>
              </a:lnSpc>
              <a:spcAft>
                <a:spcPts val="800"/>
              </a:spcAft>
              <a:buFontTx/>
              <a:buChar char="-"/>
            </a:pPr>
            <a:r>
              <a:rPr lang="ar-TN" sz="2600" dirty="0">
                <a:latin typeface="Calibri" panose="020F0502020204030204" pitchFamily="34" charset="0"/>
                <a:ea typeface="Calibri" panose="020F0502020204030204" pitchFamily="34" charset="0"/>
                <a:cs typeface="Arial" panose="020B0604020202020204" pitchFamily="34" charset="0"/>
              </a:rPr>
              <a:t>- </a:t>
            </a:r>
            <a:r>
              <a:rPr lang="ar-SA" sz="2600" dirty="0">
                <a:effectLst/>
                <a:latin typeface="Calibri" panose="020F0502020204030204" pitchFamily="34" charset="0"/>
                <a:ea typeface="Calibri" panose="020F0502020204030204" pitchFamily="34" charset="0"/>
                <a:cs typeface="Arial" panose="020B0604020202020204" pitchFamily="34" charset="0"/>
              </a:rPr>
              <a:t>وتقديم المنتجات والخدمات بتكلفة أقل وجودة أفضل </a:t>
            </a:r>
            <a:endParaRPr lang="ar-TN" sz="26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50000"/>
              </a:lnSpc>
              <a:spcAft>
                <a:spcPts val="800"/>
              </a:spcAft>
              <a:buFontTx/>
              <a:buChar char="-"/>
            </a:pPr>
            <a:r>
              <a:rPr lang="ar-SA" sz="2600" dirty="0">
                <a:effectLst/>
                <a:latin typeface="Calibri" panose="020F0502020204030204" pitchFamily="34" charset="0"/>
                <a:ea typeface="Calibri" panose="020F0502020204030204" pitchFamily="34" charset="0"/>
                <a:cs typeface="Arial" panose="020B0604020202020204" pitchFamily="34" charset="0"/>
              </a:rPr>
              <a:t>والحد من التفاوت الاجتماعي كالحصول على الماء الصالح للشرب والشغل والصحة والتعليم وتقليص دائرة الفقر وعدم الاستقرار والإقصاء </a:t>
            </a:r>
            <a:endParaRPr lang="ar-TN" sz="26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50000"/>
              </a:lnSpc>
              <a:spcAft>
                <a:spcPts val="800"/>
              </a:spcAft>
              <a:buFontTx/>
              <a:buChar char="-"/>
            </a:pPr>
            <a:r>
              <a:rPr lang="ar-SA" sz="2600" dirty="0">
                <a:effectLst/>
                <a:latin typeface="Calibri" panose="020F0502020204030204" pitchFamily="34" charset="0"/>
                <a:ea typeface="Calibri" panose="020F0502020204030204" pitchFamily="34" charset="0"/>
                <a:cs typeface="Arial" panose="020B0604020202020204" pitchFamily="34" charset="0"/>
              </a:rPr>
              <a:t>وتطوير المهارات الفردية والجماعية وتحسين نوعية البيئة من خلال توفير المساحات الخضراء والحفاظ على الموارد الطبيعية (بما في ذلك المياه والغابات وغيرها) والتنوع البيولوجي ومعالجة النفايات؛ </a:t>
            </a:r>
            <a:endParaRPr lang="ar-TN" sz="26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639055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1AAD2B1-E61E-1C20-FA12-AB55DA525D64}"/>
              </a:ext>
            </a:extLst>
          </p:cNvPr>
          <p:cNvSpPr>
            <a:spLocks noGrp="1"/>
          </p:cNvSpPr>
          <p:nvPr>
            <p:ph idx="1"/>
          </p:nvPr>
        </p:nvSpPr>
        <p:spPr>
          <a:xfrm>
            <a:off x="838200" y="292846"/>
            <a:ext cx="10851776" cy="6113929"/>
          </a:xfrm>
        </p:spPr>
        <p:txBody>
          <a:bodyPr>
            <a:normAutofit fontScale="92500" lnSpcReduction="20000"/>
          </a:bodyPr>
          <a:lstStyle/>
          <a:p>
            <a:pPr algn="just" rtl="1">
              <a:lnSpc>
                <a:spcPct val="150000"/>
              </a:lnSpc>
              <a:spcAft>
                <a:spcPts val="800"/>
              </a:spcAft>
              <a:buFontTx/>
              <a:buChar char="-"/>
            </a:pPr>
            <a:r>
              <a:rPr lang="ar-SA" sz="2800" dirty="0">
                <a:effectLst/>
                <a:latin typeface="Calibri" panose="020F0502020204030204" pitchFamily="34" charset="0"/>
                <a:ea typeface="Calibri" panose="020F0502020204030204" pitchFamily="34" charset="0"/>
                <a:cs typeface="Arial" panose="020B0604020202020204" pitchFamily="34" charset="0"/>
              </a:rPr>
              <a:t>وتطوير الروابط الاجتماعية بين المتساكنين (العلاقات الودية وروابط المساعدة المتبادلة والروابط المهنية وغيرها)؛ وتطوير الأنشطة الثقافية على المستوى المحلي والجهوي والوطني (كرفع مستوى الوعي بالتراث الثقافي الوطني المادي واللامادي وزيادة عدد الأنشطة الأدبية والسينمائية والمسرحية وغيرها)؛ وتطوير الأنشطة الرياضية والترفيهية </a:t>
            </a:r>
            <a:endParaRPr lang="ar-TN" sz="28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50000"/>
              </a:lnSpc>
              <a:spcAft>
                <a:spcPts val="800"/>
              </a:spcAft>
              <a:buFontTx/>
              <a:buChar char="-"/>
            </a:pPr>
            <a:r>
              <a:rPr lang="ar-SA" sz="2800" dirty="0">
                <a:effectLst/>
                <a:latin typeface="Calibri" panose="020F0502020204030204" pitchFamily="34" charset="0"/>
                <a:ea typeface="Calibri" panose="020F0502020204030204" pitchFamily="34" charset="0"/>
                <a:cs typeface="Arial" panose="020B0604020202020204" pitchFamily="34" charset="0"/>
              </a:rPr>
              <a:t>وتعزيز مشاركة المواطنين في عملية صنع القرارعلى المستوى المحلي والجهوي والوطني (مثل الميزانية المحلية، واختيار مشاريع البنية التحتية وغيرها)؛ </a:t>
            </a:r>
            <a:endParaRPr lang="ar-TN" sz="28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50000"/>
              </a:lnSpc>
              <a:spcAft>
                <a:spcPts val="800"/>
              </a:spcAft>
              <a:buFontTx/>
              <a:buChar char="-"/>
            </a:pPr>
            <a:r>
              <a:rPr lang="ar-SA" sz="2800" dirty="0">
                <a:effectLst/>
                <a:latin typeface="Calibri" panose="020F0502020204030204" pitchFamily="34" charset="0"/>
                <a:ea typeface="Calibri" panose="020F0502020204030204" pitchFamily="34" charset="0"/>
                <a:cs typeface="Arial" panose="020B0604020202020204" pitchFamily="34" charset="0"/>
              </a:rPr>
              <a:t>وتطوير منتجات أوخدمات جديدة لتلبية الاحتياجات التي لم تقع تلبيتها أو التي لم تتم تلبيتها بشكل جيد للأشخاص المستهدفين؛ </a:t>
            </a:r>
            <a:endParaRPr lang="ar-TN" sz="28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50000"/>
              </a:lnSpc>
              <a:spcAft>
                <a:spcPts val="800"/>
              </a:spcAft>
              <a:buFontTx/>
              <a:buChar char="-"/>
            </a:pPr>
            <a:r>
              <a:rPr lang="ar-SA" sz="2800" dirty="0">
                <a:effectLst/>
                <a:latin typeface="Calibri" panose="020F0502020204030204" pitchFamily="34" charset="0"/>
                <a:ea typeface="Calibri" panose="020F0502020204030204" pitchFamily="34" charset="0"/>
                <a:cs typeface="Arial" panose="020B0604020202020204" pitchFamily="34" charset="0"/>
              </a:rPr>
              <a:t>أخيرا إعادة توظيف الجزء الرئيسي من الفوائض في الاستثمارات ذات الأثر الاجتماعي والبيئي (كالانتدابات الجديدة و العمل اللائق والأشغال الاجتماعية والبحث والتطوير ومنح الدراسة وغيرها).</a:t>
            </a:r>
            <a:endParaRPr lang="fr-FR" sz="2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4224492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CFE6C4B-A6A9-9390-3FE1-CC9145CFC875}"/>
              </a:ext>
            </a:extLst>
          </p:cNvPr>
          <p:cNvSpPr>
            <a:spLocks noGrp="1"/>
          </p:cNvSpPr>
          <p:nvPr>
            <p:ph idx="1"/>
          </p:nvPr>
        </p:nvSpPr>
        <p:spPr>
          <a:xfrm>
            <a:off x="424329" y="376518"/>
            <a:ext cx="11373223" cy="6060141"/>
          </a:xfrm>
        </p:spPr>
        <p:txBody>
          <a:bodyPr/>
          <a:lstStyle/>
          <a:p>
            <a:pPr marL="0" indent="0" algn="ctr" rtl="1">
              <a:lnSpc>
                <a:spcPct val="150000"/>
              </a:lnSpc>
              <a:spcAft>
                <a:spcPts val="800"/>
              </a:spcAft>
              <a:buNone/>
            </a:pPr>
            <a:r>
              <a:rPr lang="ar-SA" sz="2400" b="1" dirty="0">
                <a:effectLst/>
                <a:latin typeface="Calibri" panose="020F0502020204030204" pitchFamily="34" charset="0"/>
                <a:ea typeface="Calibri" panose="020F0502020204030204" pitchFamily="34" charset="0"/>
                <a:cs typeface="Arial" panose="020B0604020202020204" pitchFamily="34" charset="0"/>
              </a:rPr>
              <a:t>الفصل الثاني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SA"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مبادئ الاقتصاد الاجتماعي والتضامني</a:t>
            </a:r>
            <a:endParaRPr lang="fr-FR" sz="2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marR="377825" indent="0" algn="just" rtl="1">
              <a:lnSpc>
                <a:spcPct val="150000"/>
              </a:lnSpc>
              <a:spcAft>
                <a:spcPts val="1360"/>
              </a:spcAft>
              <a:buNone/>
            </a:pPr>
            <a:r>
              <a:rPr lang="ar-SA" sz="2400" b="1" dirty="0">
                <a:effectLst/>
                <a:latin typeface="Calibri" panose="020F0502020204030204" pitchFamily="34" charset="0"/>
                <a:ea typeface="Calibri" panose="020F0502020204030204" pitchFamily="34" charset="0"/>
                <a:cs typeface="Arial" panose="020B0604020202020204" pitchFamily="34" charset="0"/>
              </a:rPr>
              <a:t>12</a:t>
            </a:r>
            <a:r>
              <a:rPr lang="ar-SA" sz="2400" dirty="0">
                <a:effectLst/>
                <a:latin typeface="Calibri" panose="020F0502020204030204" pitchFamily="34" charset="0"/>
                <a:ea typeface="Calibri" panose="020F0502020204030204" pitchFamily="34" charset="0"/>
                <a:cs typeface="Arial" panose="020B0604020202020204" pitchFamily="34" charset="0"/>
              </a:rPr>
              <a:t>. تلتزم مؤسسات الاقتصاد الاجتماعي والتضامني في أنظمتها الأساسية كما في أنشطتها بالمبادئ التالية التي تأسست عليها الحركة التعاضدية العالمية وقد باتت مبادئ كونية تتبناها جميع الأطراف المنخرطة في الاقتصاد الاجتماعي والتضامن</a:t>
            </a:r>
            <a:r>
              <a:rPr lang="ar-TN" sz="2400" dirty="0">
                <a:effectLst/>
                <a:latin typeface="Calibri" panose="020F0502020204030204" pitchFamily="34" charset="0"/>
                <a:ea typeface="Calibri" panose="020F0502020204030204" pitchFamily="34" charset="0"/>
                <a:cs typeface="Arial" panose="020B0604020202020204" pitchFamily="34" charset="0"/>
              </a:rPr>
              <a:t>ي والنابعة من فكرة أساسية تتلخص </a:t>
            </a:r>
            <a:r>
              <a:rPr lang="ar-TN" sz="2400" b="1" dirty="0">
                <a:effectLst/>
                <a:latin typeface="Calibri" panose="020F0502020204030204" pitchFamily="34" charset="0"/>
                <a:ea typeface="Calibri" panose="020F0502020204030204" pitchFamily="34" charset="0"/>
                <a:cs typeface="Arial" panose="020B0604020202020204" pitchFamily="34" charset="0"/>
              </a:rPr>
              <a:t>في </a:t>
            </a:r>
            <a:r>
              <a:rPr lang="ar-SA" sz="2400" b="1" dirty="0">
                <a:effectLst/>
                <a:latin typeface="Calibri" panose="020F0502020204030204" pitchFamily="34" charset="0"/>
                <a:ea typeface="Calibri" panose="020F0502020204030204" pitchFamily="34" charset="0"/>
                <a:cs typeface="Arial" panose="020B0604020202020204" pitchFamily="34" charset="0"/>
              </a:rPr>
              <a:t>أولوية الإنسان والغاية الاجتماعية على </a:t>
            </a:r>
            <a:r>
              <a:rPr lang="ar-EG" dirty="0"/>
              <a:t>راس</a:t>
            </a:r>
            <a:r>
              <a:rPr lang="ar-SA" sz="2400" b="1" dirty="0">
                <a:effectLst/>
                <a:latin typeface="Calibri" panose="020F0502020204030204" pitchFamily="34" charset="0"/>
                <a:ea typeface="Calibri" panose="020F0502020204030204" pitchFamily="34" charset="0"/>
                <a:cs typeface="Arial" panose="020B0604020202020204" pitchFamily="34" charset="0"/>
              </a:rPr>
              <a:t> المال </a:t>
            </a:r>
            <a:r>
              <a:rPr lang="ar-SA" sz="2400" dirty="0">
                <a:effectLst/>
                <a:latin typeface="Calibri" panose="020F0502020204030204" pitchFamily="34" charset="0"/>
                <a:ea typeface="Calibri" panose="020F0502020204030204" pitchFamily="34" charset="0"/>
                <a:cs typeface="Arial" panose="020B0604020202020204" pitchFamily="34" charset="0"/>
              </a:rPr>
              <a:t>أي في المعادلة التي </a:t>
            </a:r>
            <a:r>
              <a:rPr lang="ar-SA" sz="2400" b="1" dirty="0">
                <a:effectLst/>
                <a:latin typeface="Calibri" panose="020F0502020204030204" pitchFamily="34" charset="0"/>
                <a:ea typeface="Calibri" panose="020F0502020204030204" pitchFamily="34" charset="0"/>
                <a:cs typeface="Arial" panose="020B0604020202020204" pitchFamily="34" charset="0"/>
              </a:rPr>
              <a:t>توازن بين المردودية الاقتصادية والمنفعة الاجتماعية </a:t>
            </a:r>
            <a:r>
              <a:rPr lang="ar-SA" sz="2400" dirty="0">
                <a:effectLst/>
                <a:latin typeface="Calibri" panose="020F0502020204030204" pitchFamily="34" charset="0"/>
                <a:ea typeface="Calibri" panose="020F0502020204030204" pitchFamily="34" charset="0"/>
                <a:cs typeface="Arial" panose="020B0604020202020204" pitchFamily="34" charset="0"/>
              </a:rPr>
              <a:t>أو بعبارة أخرى في جعل رأس المال وسيلة في خدمة الانسان وليس العكس.</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99713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43947A9-A950-4DBB-8B18-1E193F23A1D3}"/>
              </a:ext>
            </a:extLst>
          </p:cNvPr>
          <p:cNvSpPr>
            <a:spLocks noGrp="1"/>
          </p:cNvSpPr>
          <p:nvPr>
            <p:ph idx="1"/>
          </p:nvPr>
        </p:nvSpPr>
        <p:spPr>
          <a:xfrm>
            <a:off x="268941" y="262965"/>
            <a:ext cx="11719859" cy="5913998"/>
          </a:xfrm>
        </p:spPr>
        <p:txBody>
          <a:bodyPr/>
          <a:lstStyle/>
          <a:p>
            <a:pPr marL="0" marR="182880" indent="0" algn="just" rtl="1">
              <a:lnSpc>
                <a:spcPct val="150000"/>
              </a:lnSpc>
              <a:spcAft>
                <a:spcPts val="15"/>
              </a:spcAft>
              <a:buNone/>
            </a:pPr>
            <a:endParaRPr lang="ar-TN" sz="1800" b="1" dirty="0">
              <a:effectLst/>
              <a:latin typeface="Calibri" panose="020F0502020204030204" pitchFamily="34" charset="0"/>
              <a:ea typeface="Calibri" panose="020F0502020204030204" pitchFamily="34" charset="0"/>
              <a:cs typeface="Arial" panose="020B0604020202020204" pitchFamily="34" charset="0"/>
            </a:endParaRPr>
          </a:p>
          <a:p>
            <a:pPr marL="0" marR="182880" indent="0" algn="just" rtl="1">
              <a:lnSpc>
                <a:spcPct val="150000"/>
              </a:lnSpc>
              <a:spcAft>
                <a:spcPts val="15"/>
              </a:spcAft>
              <a:buNone/>
            </a:pPr>
            <a:r>
              <a:rPr lang="ar-SA" sz="2000" b="1" dirty="0">
                <a:effectLst/>
                <a:latin typeface="Calibri" panose="020F0502020204030204" pitchFamily="34" charset="0"/>
                <a:ea typeface="Calibri" panose="020F0502020204030204" pitchFamily="34" charset="0"/>
                <a:cs typeface="Arial" panose="020B0604020202020204" pitchFamily="34" charset="0"/>
              </a:rPr>
              <a:t>- المبدأ الأول : الأبواب المفتوحة</a:t>
            </a:r>
            <a:r>
              <a:rPr lang="ar-SA" sz="2000" dirty="0">
                <a:effectLst/>
                <a:latin typeface="Calibri" panose="020F0502020204030204" pitchFamily="34" charset="0"/>
                <a:ea typeface="Calibri" panose="020F0502020204030204" pitchFamily="34" charset="0"/>
                <a:cs typeface="Arial" panose="020B0604020202020204" pitchFamily="34" charset="0"/>
              </a:rPr>
              <a:t> </a:t>
            </a:r>
            <a:r>
              <a:rPr lang="ar-TN" sz="2000" dirty="0">
                <a:effectLst/>
                <a:latin typeface="Calibri" panose="020F0502020204030204" pitchFamily="34" charset="0"/>
                <a:ea typeface="Calibri" panose="020F0502020204030204" pitchFamily="34" charset="0"/>
                <a:cs typeface="Arial" panose="020B0604020202020204" pitchFamily="34" charset="0"/>
              </a:rPr>
              <a:t>أي </a:t>
            </a:r>
            <a:r>
              <a:rPr lang="ar-SA" sz="2000" dirty="0">
                <a:effectLst/>
                <a:latin typeface="Calibri" panose="020F0502020204030204" pitchFamily="34" charset="0"/>
                <a:ea typeface="Calibri" panose="020F0502020204030204" pitchFamily="34" charset="0"/>
                <a:cs typeface="Arial" panose="020B0604020202020204" pitchFamily="34" charset="0"/>
              </a:rPr>
              <a:t>الانخراط والانسحاب الطوعي</a:t>
            </a:r>
            <a:r>
              <a:rPr lang="ar-SA" sz="2000" dirty="0">
                <a:effectLst/>
                <a:latin typeface="Calibri" panose="020F0502020204030204" pitchFamily="34" charset="0"/>
                <a:ea typeface="Calibri" panose="020F0502020204030204" pitchFamily="34" charset="0"/>
                <a:cs typeface="Times New Roman" panose="02020603050405020304" pitchFamily="18" charset="0"/>
              </a:rPr>
              <a:t> المتاح لكل شخص يرغب في الانتماء لمؤسسة ما وتحمل المسؤوليات المرتبطة بوضعه </a:t>
            </a:r>
            <a:r>
              <a:rPr lang="ar-SA" sz="20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كضو</a:t>
            </a:r>
            <a:r>
              <a:rPr lang="ar-SA" sz="2000" dirty="0">
                <a:effectLst/>
                <a:latin typeface="Calibri" panose="020F0502020204030204" pitchFamily="34" charset="0"/>
                <a:ea typeface="Calibri" panose="020F0502020204030204" pitchFamily="34" charset="0"/>
                <a:cs typeface="Times New Roman" panose="02020603050405020304" pitchFamily="18" charset="0"/>
              </a:rPr>
              <a:t> فيها دون تمييز في علاقة بالجنس أو الأصل الاجتماعي أو العرق أو الهوية الدينية أو الارتباط السياسي. </a:t>
            </a:r>
            <a:r>
              <a:rPr lang="ar-SA" sz="2000" dirty="0">
                <a:effectLst/>
                <a:latin typeface="Calibri" panose="020F0502020204030204" pitchFamily="34" charset="0"/>
                <a:ea typeface="Calibri" panose="020F0502020204030204" pitchFamily="34" charset="0"/>
                <a:cs typeface="Arial" panose="020B0604020202020204" pitchFamily="34" charset="0"/>
              </a:rPr>
              <a:t>لكل منخرط الحق في الانسحاب من المؤسسة في مختتم كل سنة محاسبية وذلك بعد دفع كامل ما بذمته من ديون بعنوان خدمات قدمتها له المؤسسة قبل قراره في الانسحاب وبقيت في ذمته حتى ذلك التاريخ. ومن حق مجلس الإدارة أن يطالب المنسحب بجلب من يعوضه ويشتري منه جميع حصصه وفي حالة استحالة تعويضه بعضو جديد يعمل مجلس الإدارة على تصفية حسابات المنسحب في أجل أقصاه السنة. و</a:t>
            </a:r>
            <a:r>
              <a:rPr lang="ar-SA" sz="2000" dirty="0">
                <a:effectLst/>
                <a:highlight>
                  <a:srgbClr val="FFFF00"/>
                </a:highlight>
                <a:latin typeface="Calibri" panose="020F0502020204030204" pitchFamily="34" charset="0"/>
                <a:ea typeface="Calibri" panose="020F0502020204030204" pitchFamily="34" charset="0"/>
                <a:cs typeface="Arial" panose="020B0604020202020204" pitchFamily="34" charset="0"/>
              </a:rPr>
              <a:t>حفاضا</a:t>
            </a:r>
            <a:r>
              <a:rPr lang="ar-SA" sz="2000" dirty="0">
                <a:effectLst/>
                <a:latin typeface="Calibri" panose="020F0502020204030204" pitchFamily="34" charset="0"/>
                <a:ea typeface="Calibri" panose="020F0502020204030204" pitchFamily="34" charset="0"/>
                <a:cs typeface="Arial" panose="020B0604020202020204" pitchFamily="34" charset="0"/>
              </a:rPr>
              <a:t> على ديمومة المؤسسة وعلى توازناتها المالية يتعين </a:t>
            </a:r>
            <a:r>
              <a:rPr lang="ar-SA" sz="2000" b="1" dirty="0">
                <a:effectLst/>
                <a:latin typeface="Calibri" panose="020F0502020204030204" pitchFamily="34" charset="0"/>
                <a:ea typeface="Calibri" panose="020F0502020204030204" pitchFamily="34" charset="0"/>
                <a:cs typeface="Arial" panose="020B0604020202020204" pitchFamily="34" charset="0"/>
              </a:rPr>
              <a:t>التثبت من أن انسحاب المنخرط لا ينجر عنه أي ضرر بحسن سير المؤسسة ولم ينتج عنه التخفيض في راس المال الاجتماعي المساهم به الى ما دون الحد الأدنى أي الربع</a:t>
            </a:r>
            <a:r>
              <a:rPr lang="ar-SA" sz="2000" dirty="0">
                <a:effectLst/>
                <a:latin typeface="Calibri" panose="020F0502020204030204" pitchFamily="34" charset="0"/>
                <a:ea typeface="Calibri" panose="020F0502020204030204" pitchFamily="34" charset="0"/>
                <a:cs typeface="Arial" panose="020B0604020202020204" pitchFamily="34" charset="0"/>
              </a:rPr>
              <a:t> من أقصى مبلغ تمت معاينته من قبل جلسة عامة عادية عند تكوين المؤسسة وذلك في صورة عدم إحالة الأسهم الاجتماعية الى منخرط آخر.</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pPr marL="0" marR="182880" indent="0" algn="just" rtl="1">
              <a:lnSpc>
                <a:spcPct val="150000"/>
              </a:lnSpc>
              <a:spcAft>
                <a:spcPts val="15"/>
              </a:spcAft>
              <a:buNone/>
            </a:pPr>
            <a:r>
              <a:rPr lang="ar-SA" sz="2000" dirty="0">
                <a:effectLst/>
                <a:latin typeface="Calibri" panose="020F0502020204030204" pitchFamily="34" charset="0"/>
                <a:ea typeface="Calibri" panose="020F0502020204030204" pitchFamily="34" charset="0"/>
                <a:cs typeface="Arial" panose="020B0604020202020204" pitchFamily="34" charset="0"/>
              </a:rPr>
              <a:t>ويمكن للمؤسسة قبول غير المنخرطين للانتفاع بخدماتها بشرط أن تتوافق أنشطتهم مع أهدافها الاجتماعية ولمدة لا تتجاوز ثلاث سنوات دون أن يكون لهم الحق فيما يتم توزيعه من الفواضل والأرباح التي تحققها المؤسسة. كما يجب ألا يتجاوز حجم المعاملات مع الغير ثلث رقم معاملات المؤسسة.</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4110092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8630B41-E763-EED1-461E-E92CB898ABE2}"/>
              </a:ext>
            </a:extLst>
          </p:cNvPr>
          <p:cNvSpPr>
            <a:spLocks noGrp="1"/>
          </p:cNvSpPr>
          <p:nvPr>
            <p:ph idx="1"/>
          </p:nvPr>
        </p:nvSpPr>
        <p:spPr>
          <a:xfrm>
            <a:off x="838200" y="352612"/>
            <a:ext cx="10515600" cy="5824351"/>
          </a:xfrm>
        </p:spPr>
        <p:txBody>
          <a:bodyPr/>
          <a:lstStyle/>
          <a:p>
            <a:endParaRPr lang="ar-TN" dirty="0"/>
          </a:p>
          <a:p>
            <a:pPr marL="0" indent="0" algn="just" rtl="1">
              <a:lnSpc>
                <a:spcPct val="150000"/>
              </a:lnSpc>
              <a:buNone/>
            </a:pPr>
            <a:endParaRPr lang="ar-TN"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buNone/>
            </a:pPr>
            <a:r>
              <a:rPr lang="ar-SA" dirty="0">
                <a:effectLst/>
                <a:latin typeface="Calibri" panose="020F0502020204030204" pitchFamily="34" charset="0"/>
                <a:ea typeface="Calibri" panose="020F0502020204030204" pitchFamily="34" charset="0"/>
                <a:cs typeface="Arial" panose="020B0604020202020204" pitchFamily="34" charset="0"/>
              </a:rPr>
              <a:t>- </a:t>
            </a:r>
            <a:r>
              <a:rPr lang="ar-SA" b="1" dirty="0">
                <a:effectLst/>
                <a:latin typeface="Calibri" panose="020F0502020204030204" pitchFamily="34" charset="0"/>
                <a:ea typeface="Calibri" panose="020F0502020204030204" pitchFamily="34" charset="0"/>
                <a:cs typeface="Arial" panose="020B0604020202020204" pitchFamily="34" charset="0"/>
              </a:rPr>
              <a:t>المبدأ الثاني: الحوكمة الديمقراطية</a:t>
            </a:r>
            <a:r>
              <a:rPr lang="ar-SA" dirty="0">
                <a:effectLst/>
                <a:latin typeface="Calibri" panose="020F0502020204030204" pitchFamily="34" charset="0"/>
                <a:ea typeface="Calibri" panose="020F0502020204030204" pitchFamily="34" charset="0"/>
                <a:cs typeface="Arial" panose="020B0604020202020204" pitchFamily="34" charset="0"/>
              </a:rPr>
              <a:t> والتسيير الشفاف والتداول على المسؤوليات والتساوي في الحقوق بما في ذلك حق التصويت وفق</a:t>
            </a:r>
            <a:r>
              <a:rPr lang="ar-SA" b="1" dirty="0">
                <a:effectLst/>
                <a:latin typeface="Calibri" panose="020F0502020204030204" pitchFamily="34" charset="0"/>
                <a:ea typeface="Calibri" panose="020F0502020204030204" pitchFamily="34" charset="0"/>
                <a:cs typeface="Arial" panose="020B0604020202020204" pitchFamily="34" charset="0"/>
              </a:rPr>
              <a:t> </a:t>
            </a:r>
            <a:r>
              <a:rPr lang="ar-SA" dirty="0">
                <a:effectLst/>
                <a:latin typeface="Calibri" panose="020F0502020204030204" pitchFamily="34" charset="0"/>
                <a:ea typeface="Calibri" panose="020F0502020204030204" pitchFamily="34" charset="0"/>
                <a:cs typeface="Arial" panose="020B0604020202020204" pitchFamily="34" charset="0"/>
              </a:rPr>
              <a:t>قاعدة</a:t>
            </a:r>
            <a:r>
              <a:rPr lang="ar-SA" b="1" dirty="0">
                <a:effectLst/>
                <a:latin typeface="Calibri" panose="020F0502020204030204" pitchFamily="34" charset="0"/>
                <a:ea typeface="Calibri" panose="020F0502020204030204" pitchFamily="34" charset="0"/>
                <a:cs typeface="Arial" panose="020B0604020202020204" pitchFamily="34" charset="0"/>
              </a:rPr>
              <a:t> صوت واحد لكل عضو </a:t>
            </a:r>
            <a:r>
              <a:rPr lang="ar-SA" dirty="0">
                <a:effectLst/>
                <a:latin typeface="Calibri" panose="020F0502020204030204" pitchFamily="34" charset="0"/>
                <a:ea typeface="Calibri" panose="020F0502020204030204" pitchFamily="34" charset="0"/>
                <a:cs typeface="Arial" panose="020B0604020202020204" pitchFamily="34" charset="0"/>
              </a:rPr>
              <a:t>وذلك</a:t>
            </a:r>
            <a:r>
              <a:rPr lang="ar-SA" b="1" dirty="0">
                <a:effectLst/>
                <a:latin typeface="Calibri" panose="020F0502020204030204" pitchFamily="34" charset="0"/>
                <a:ea typeface="Calibri" panose="020F0502020204030204" pitchFamily="34" charset="0"/>
                <a:cs typeface="Arial" panose="020B0604020202020204" pitchFamily="34" charset="0"/>
              </a:rPr>
              <a:t> </a:t>
            </a:r>
            <a:r>
              <a:rPr lang="ar-EG" dirty="0"/>
              <a:t>بغض</a:t>
            </a:r>
            <a:r>
              <a:rPr lang="ar-SA" dirty="0">
                <a:effectLst/>
                <a:latin typeface="Calibri" panose="020F0502020204030204" pitchFamily="34" charset="0"/>
                <a:ea typeface="Calibri" panose="020F0502020204030204" pitchFamily="34" charset="0"/>
                <a:cs typeface="Arial" panose="020B0604020202020204" pitchFamily="34" charset="0"/>
              </a:rPr>
              <a:t> النظر عن حجم مساهمته في رأس مال المؤسسة</a:t>
            </a:r>
            <a:r>
              <a:rPr lang="ar-TN" dirty="0">
                <a:effectLst/>
                <a:latin typeface="Calibri" panose="020F0502020204030204" pitchFamily="34" charset="0"/>
                <a:ea typeface="Calibri" panose="020F0502020204030204" pitchFamily="34" charset="0"/>
                <a:cs typeface="Arial" panose="020B0604020202020204" pitchFamily="34" charset="0"/>
              </a:rPr>
              <a:t>. </a:t>
            </a:r>
            <a:r>
              <a:rPr lang="ar-SA" b="1" dirty="0">
                <a:effectLst/>
                <a:latin typeface="Calibri" panose="020F0502020204030204" pitchFamily="34" charset="0"/>
                <a:ea typeface="Calibri" panose="020F0502020204030204" pitchFamily="34" charset="0"/>
                <a:cs typeface="Times New Roman" panose="02020603050405020304" pitchFamily="18" charset="0"/>
              </a:rPr>
              <a:t>فصنع القرار</a:t>
            </a:r>
            <a:r>
              <a:rPr lang="ar-SA" b="1" dirty="0">
                <a:effectLst/>
                <a:latin typeface="Calibri" panose="020F0502020204030204" pitchFamily="34" charset="0"/>
                <a:ea typeface="Calibri" panose="020F0502020204030204" pitchFamily="34" charset="0"/>
                <a:cs typeface="Arial" panose="020B0604020202020204" pitchFamily="34" charset="0"/>
              </a:rPr>
              <a:t> يحتكم إلى قوة الحجة وليس إلى قوة المال</a:t>
            </a:r>
            <a:r>
              <a:rPr lang="ar-SA" b="1" dirty="0">
                <a:effectLst/>
                <a:latin typeface="Calibri" panose="020F0502020204030204" pitchFamily="34" charset="0"/>
                <a:ea typeface="Calibri" panose="020F0502020204030204" pitchFamily="34" charset="0"/>
                <a:cs typeface="Times New Roman" panose="02020603050405020304" pitchFamily="18" charset="0"/>
              </a:rPr>
              <a:t>.</a:t>
            </a:r>
            <a:r>
              <a:rPr lang="ar-SA" dirty="0">
                <a:effectLst/>
                <a:latin typeface="Calibri" panose="020F0502020204030204" pitchFamily="34" charset="0"/>
                <a:ea typeface="Calibri" panose="020F0502020204030204" pitchFamily="34" charset="0"/>
                <a:cs typeface="Times New Roman" panose="02020603050405020304" pitchFamily="18" charset="0"/>
              </a:rPr>
              <a:t>  </a:t>
            </a:r>
            <a:endParaRPr lang="fr-FR"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877511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8E63830-97C4-F688-5A2E-BBC4E12C9D3C}"/>
              </a:ext>
            </a:extLst>
          </p:cNvPr>
          <p:cNvSpPr>
            <a:spLocks noGrp="1"/>
          </p:cNvSpPr>
          <p:nvPr>
            <p:ph idx="1"/>
          </p:nvPr>
        </p:nvSpPr>
        <p:spPr>
          <a:xfrm>
            <a:off x="107576" y="352612"/>
            <a:ext cx="11779624" cy="6149788"/>
          </a:xfrm>
        </p:spPr>
        <p:txBody>
          <a:bodyPr>
            <a:normAutofit lnSpcReduction="10000"/>
          </a:bodyPr>
          <a:lstStyle/>
          <a:p>
            <a:pPr marL="0" indent="0" algn="just" rtl="1">
              <a:lnSpc>
                <a:spcPct val="150000"/>
              </a:lnSpc>
              <a:buNone/>
            </a:pPr>
            <a:endParaRPr lang="ar-TN" sz="1800" b="1"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50000"/>
              </a:lnSpc>
              <a:buFontTx/>
              <a:buChar char="-"/>
            </a:pPr>
            <a:r>
              <a:rPr lang="ar-SA" sz="2000" b="1" dirty="0">
                <a:effectLst/>
                <a:latin typeface="Calibri" panose="020F0502020204030204" pitchFamily="34" charset="0"/>
                <a:ea typeface="Calibri" panose="020F0502020204030204" pitchFamily="34" charset="0"/>
                <a:cs typeface="Arial" panose="020B0604020202020204" pitchFamily="34" charset="0"/>
              </a:rPr>
              <a:t>المبدأ الثالث : الربحية المحدودة. </a:t>
            </a:r>
            <a:r>
              <a:rPr lang="ar-SA" sz="2000" dirty="0">
                <a:effectLst/>
                <a:latin typeface="Calibri" panose="020F0502020204030204" pitchFamily="34" charset="0"/>
                <a:ea typeface="Calibri" panose="020F0502020204030204" pitchFamily="34" charset="0"/>
                <a:cs typeface="Times New Roman" panose="02020603050405020304" pitchFamily="18" charset="0"/>
              </a:rPr>
              <a:t>يتعين</a:t>
            </a:r>
            <a:r>
              <a:rPr lang="ar-SA" sz="2000" b="1" dirty="0">
                <a:effectLst/>
                <a:latin typeface="Calibri" panose="020F0502020204030204" pitchFamily="34" charset="0"/>
                <a:ea typeface="Calibri" panose="020F0502020204030204" pitchFamily="34" charset="0"/>
                <a:cs typeface="Arial" panose="020B0604020202020204" pitchFamily="34" charset="0"/>
              </a:rPr>
              <a:t> </a:t>
            </a:r>
            <a:r>
              <a:rPr lang="ar-SA" sz="2000" dirty="0">
                <a:effectLst/>
                <a:latin typeface="Calibri" panose="020F0502020204030204" pitchFamily="34" charset="0"/>
                <a:ea typeface="Calibri" panose="020F0502020204030204" pitchFamily="34" charset="0"/>
                <a:cs typeface="Arial" panose="020B0604020202020204" pitchFamily="34" charset="0"/>
              </a:rPr>
              <a:t>هنا توضيح مسألتين على غاية من الأهمية.</a:t>
            </a:r>
            <a:endParaRPr lang="ar-TN" sz="20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50000"/>
              </a:lnSpc>
              <a:buFontTx/>
              <a:buChar char="-"/>
            </a:pPr>
            <a:r>
              <a:rPr lang="ar-SA" sz="2000" dirty="0">
                <a:effectLst/>
                <a:latin typeface="Calibri" panose="020F0502020204030204" pitchFamily="34" charset="0"/>
                <a:ea typeface="Calibri" panose="020F0502020204030204" pitchFamily="34" charset="0"/>
                <a:cs typeface="Arial" panose="020B0604020202020204" pitchFamily="34" charset="0"/>
              </a:rPr>
              <a:t> أولا: </a:t>
            </a:r>
            <a:r>
              <a:rPr lang="ar-SA" sz="2000" b="1" dirty="0">
                <a:effectLst/>
                <a:latin typeface="Calibri" panose="020F0502020204030204" pitchFamily="34" charset="0"/>
                <a:ea typeface="Calibri" panose="020F0502020204030204" pitchFamily="34" charset="0"/>
                <a:cs typeface="Arial" panose="020B0604020202020204" pitchFamily="34" charset="0"/>
              </a:rPr>
              <a:t>المردودية.</a:t>
            </a:r>
            <a:r>
              <a:rPr lang="ar-SA" sz="2000" dirty="0">
                <a:effectLst/>
                <a:latin typeface="Calibri" panose="020F0502020204030204" pitchFamily="34" charset="0"/>
                <a:ea typeface="Calibri" panose="020F0502020204030204" pitchFamily="34" charset="0"/>
                <a:cs typeface="Arial" panose="020B0604020202020204" pitchFamily="34" charset="0"/>
              </a:rPr>
              <a:t> الاقتصاد الاجتماعي والتضامني </a:t>
            </a:r>
            <a:r>
              <a:rPr lang="ar-SA" sz="2000" b="1" dirty="0">
                <a:effectLst/>
                <a:latin typeface="Calibri" panose="020F0502020204030204" pitchFamily="34" charset="0"/>
                <a:ea typeface="Calibri" panose="020F0502020204030204" pitchFamily="34" charset="0"/>
                <a:cs typeface="Arial" panose="020B0604020202020204" pitchFamily="34" charset="0"/>
              </a:rPr>
              <a:t>ليس اقتصاد فقر، بل اقتصاد رفاه </a:t>
            </a:r>
            <a:r>
              <a:rPr lang="ar-SA" sz="2000" dirty="0">
                <a:effectLst/>
                <a:latin typeface="Calibri" panose="020F0502020204030204" pitchFamily="34" charset="0"/>
                <a:ea typeface="Calibri" panose="020F0502020204030204" pitchFamily="34" charset="0"/>
                <a:cs typeface="Arial" panose="020B0604020202020204" pitchFamily="34" charset="0"/>
              </a:rPr>
              <a:t>حيث يردد البعض في أوساط الأعمال أن الاقتصاد الاجتماعي والتضامني يهتم أساسا بالفئات والأحياء الفقيرة وبالمجالات الترابية المهمشة والمفتقدة للجاذبية الانتاجية والجاذبية السكنية وهو بهذه الصفات يعد مجرد قطاع ثالث يكتفي بدور الترميم الاجتماعي واسناد الفئات الهشة معتمدا أساسا على آليات التضامن الحكومي أو التعاون الدولي و لا ينتظر منه الاسهام الفعال في خلق </a:t>
            </a:r>
            <a:r>
              <a:rPr lang="ar-EG" dirty="0"/>
              <a:t>الثروة</a:t>
            </a:r>
            <a:r>
              <a:rPr lang="ar-SA" sz="2000" dirty="0">
                <a:effectLst/>
                <a:latin typeface="Calibri" panose="020F0502020204030204" pitchFamily="34" charset="0"/>
                <a:ea typeface="Calibri" panose="020F0502020204030204" pitchFamily="34" charset="0"/>
                <a:cs typeface="Arial" panose="020B0604020202020204" pitchFamily="34" charset="0"/>
              </a:rPr>
              <a:t> وبالتالي ليس من المناسب الحديث فيما يخصه عن مردودية اقتصادية ما أو ربحية تذكر لفائدة المنخرطين فيه. لكن الواقع عنيد ويفند ميدانيا هذه الرؤية الدونية للاقتصاد الاجتماعي والتضامني وخير مثال لذلك هو تجربة مؤسسة صناعية كلاسيكية مختصة في التطريز الإلكتروني في احدى الجهات الساحلية بالبلاد التونسية التي حولها العاملون فيها بعد افلاسها الى تعاضدية صناعية عمالية تضمن لهم الدخل القار بصفتهم أجراء وشركاء (كلهم مكتتبين في رأس مالها).</a:t>
            </a:r>
            <a:endParaRPr lang="ar-TN" sz="2000" dirty="0">
              <a:latin typeface="Calibri" panose="020F0502020204030204" pitchFamily="34" charset="0"/>
              <a:ea typeface="Calibri" panose="020F0502020204030204" pitchFamily="34" charset="0"/>
              <a:cs typeface="Arial" panose="020B0604020202020204" pitchFamily="34" charset="0"/>
            </a:endParaRPr>
          </a:p>
          <a:p>
            <a:pPr algn="just" rtl="1">
              <a:lnSpc>
                <a:spcPct val="150000"/>
              </a:lnSpc>
              <a:buFontTx/>
              <a:buChar char="-"/>
            </a:pPr>
            <a:r>
              <a:rPr lang="ar-SA" sz="2000" dirty="0">
                <a:effectLst/>
                <a:latin typeface="Calibri" panose="020F0502020204030204" pitchFamily="34" charset="0"/>
                <a:ea typeface="Calibri" panose="020F0502020204030204" pitchFamily="34" charset="0"/>
                <a:cs typeface="Arial" panose="020B0604020202020204" pitchFamily="34" charset="0"/>
              </a:rPr>
              <a:t> ثانيا : </a:t>
            </a:r>
            <a:r>
              <a:rPr lang="ar-SA" sz="2000" b="1" dirty="0">
                <a:effectLst/>
                <a:latin typeface="Calibri" panose="020F0502020204030204" pitchFamily="34" charset="0"/>
                <a:ea typeface="Calibri" panose="020F0502020204030204" pitchFamily="34" charset="0"/>
                <a:cs typeface="Arial" panose="020B0604020202020204" pitchFamily="34" charset="0"/>
              </a:rPr>
              <a:t>الربحية</a:t>
            </a:r>
            <a:r>
              <a:rPr lang="ar-SA" sz="2000" dirty="0">
                <a:effectLst/>
                <a:latin typeface="Calibri" panose="020F0502020204030204" pitchFamily="34" charset="0"/>
                <a:ea typeface="Calibri" panose="020F0502020204030204" pitchFamily="34" charset="0"/>
                <a:cs typeface="Arial" panose="020B0604020202020204" pitchFamily="34" charset="0"/>
              </a:rPr>
              <a:t>. تسعى مؤسسة الاقتصاد الاجتماعي والتضامني الى </a:t>
            </a:r>
            <a:r>
              <a:rPr lang="ar-SA" sz="2000" b="1" dirty="0">
                <a:effectLst/>
                <a:latin typeface="Calibri" panose="020F0502020204030204" pitchFamily="34" charset="0"/>
                <a:ea typeface="Calibri" panose="020F0502020204030204" pitchFamily="34" charset="0"/>
                <a:cs typeface="Arial" panose="020B0604020202020204" pitchFamily="34" charset="0"/>
              </a:rPr>
              <a:t>تحقيق أفضل النتائج في مستوى الاستغلال وتسجيل ارفع مستويات المردودية المتاحة فهي مؤسسة تراهن على الديمومة والتوسع والنهوض بمحيطها الداخلي والخارجي لذلك فإنها تعيد استثمار الجزء الأكبر من الأرباح (الفواضل) ولا يستهلك الشركاء الا ما يحتاجون لضمان العيش الكريم ليس إلا. وتكريسا لمبدأ الربحية المحدودة توزع الفواضل وفق القواعد التالية:</a:t>
            </a:r>
            <a:endParaRPr lang="fr-FR" sz="2000" b="1"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2683687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19FCB46-F5B3-D4C1-4A41-34386D7A4BA6}"/>
              </a:ext>
            </a:extLst>
          </p:cNvPr>
          <p:cNvSpPr>
            <a:spLocks noGrp="1"/>
          </p:cNvSpPr>
          <p:nvPr>
            <p:ph idx="1"/>
          </p:nvPr>
        </p:nvSpPr>
        <p:spPr>
          <a:xfrm>
            <a:off x="191247" y="298824"/>
            <a:ext cx="11746753" cy="6209926"/>
          </a:xfrm>
        </p:spPr>
        <p:txBody>
          <a:bodyPr>
            <a:normAutofit fontScale="92500" lnSpcReduction="10000"/>
          </a:bodyPr>
          <a:lstStyle/>
          <a:p>
            <a:pPr marL="0" marR="182880" indent="0" algn="just" rtl="1">
              <a:lnSpc>
                <a:spcPct val="150000"/>
              </a:lnSpc>
              <a:spcAft>
                <a:spcPts val="15"/>
              </a:spcAft>
              <a:buNone/>
            </a:pPr>
            <a:r>
              <a:rPr lang="ar-SA" sz="1800" dirty="0">
                <a:effectLst/>
                <a:latin typeface="Calibri" panose="020F0502020204030204" pitchFamily="34" charset="0"/>
                <a:ea typeface="Calibri" panose="020F0502020204030204" pitchFamily="34" charset="0"/>
                <a:cs typeface="Arial" panose="020B0604020202020204" pitchFamily="34" charset="0"/>
              </a:rPr>
              <a:t>-</a:t>
            </a:r>
            <a:r>
              <a:rPr lang="ar-SA" sz="2000" dirty="0">
                <a:effectLst/>
                <a:latin typeface="Calibri" panose="020F0502020204030204" pitchFamily="34" charset="0"/>
                <a:ea typeface="Calibri" panose="020F0502020204030204" pitchFamily="34" charset="0"/>
                <a:cs typeface="Arial" panose="020B0604020202020204" pitchFamily="34" charset="0"/>
              </a:rPr>
              <a:t> تخصيص نسبة معينة من الفواضل في شكل </a:t>
            </a:r>
            <a:r>
              <a:rPr lang="ar-SA" sz="2000" b="1" dirty="0">
                <a:effectLst/>
                <a:latin typeface="Calibri" panose="020F0502020204030204" pitchFamily="34" charset="0"/>
                <a:ea typeface="Calibri" panose="020F0502020204030204" pitchFamily="34" charset="0"/>
                <a:cs typeface="Arial" panose="020B0604020202020204" pitchFamily="34" charset="0"/>
              </a:rPr>
              <a:t>احتياطات وجوبية </a:t>
            </a:r>
            <a:r>
              <a:rPr lang="ar-SA" sz="2000" dirty="0">
                <a:effectLst/>
                <a:latin typeface="Calibri" panose="020F0502020204030204" pitchFamily="34" charset="0"/>
                <a:ea typeface="Calibri" panose="020F0502020204030204" pitchFamily="34" charset="0"/>
                <a:cs typeface="Times New Roman" panose="02020603050405020304" pitchFamily="18" charset="0"/>
              </a:rPr>
              <a:t>(15% مثلا)</a:t>
            </a:r>
            <a:r>
              <a:rPr lang="ar-SA" sz="2000" dirty="0">
                <a:effectLst/>
                <a:latin typeface="Calibri" panose="020F0502020204030204" pitchFamily="34" charset="0"/>
                <a:ea typeface="Calibri" panose="020F0502020204030204" pitchFamily="34" charset="0"/>
                <a:cs typeface="Arial" panose="020B0604020202020204" pitchFamily="34" charset="0"/>
              </a:rPr>
              <a:t> </a:t>
            </a:r>
            <a:r>
              <a:rPr lang="ar-SA" sz="2000" dirty="0">
                <a:effectLst/>
                <a:latin typeface="Calibri" panose="020F0502020204030204" pitchFamily="34" charset="0"/>
                <a:ea typeface="Calibri" panose="020F0502020204030204" pitchFamily="34" charset="0"/>
                <a:cs typeface="Times New Roman" panose="02020603050405020304" pitchFamily="18" charset="0"/>
              </a:rPr>
              <a:t>إلى أن تبلغ نسبة من </a:t>
            </a:r>
            <a:r>
              <a:rPr lang="ar-EG" dirty="0"/>
              <a:t>راس</a:t>
            </a:r>
            <a:r>
              <a:rPr lang="ar-SA" sz="2000" dirty="0">
                <a:effectLst/>
                <a:latin typeface="Calibri" panose="020F0502020204030204" pitchFamily="34" charset="0"/>
                <a:ea typeface="Calibri" panose="020F0502020204030204" pitchFamily="34" charset="0"/>
                <a:cs typeface="Times New Roman" panose="02020603050405020304" pitchFamily="18" charset="0"/>
              </a:rPr>
              <a:t> مال المؤسسة المعنية (50 % فما فوق) وتتحول الاحتياطات المذكورة الى </a:t>
            </a:r>
            <a:r>
              <a:rPr lang="ar-SA" sz="2000" dirty="0">
                <a:effectLst/>
                <a:latin typeface="Calibri" panose="020F0502020204030204" pitchFamily="34" charset="0"/>
                <a:ea typeface="Calibri" panose="020F0502020204030204" pitchFamily="34" charset="0"/>
                <a:cs typeface="Arial" panose="020B0604020202020204" pitchFamily="34" charset="0"/>
              </a:rPr>
              <a:t>ملكية جماعية غير قابلة للتقسيم</a:t>
            </a:r>
            <a:r>
              <a:rPr lang="ar-SA" sz="2000" dirty="0">
                <a:effectLst/>
                <a:latin typeface="Calibri" panose="020F0502020204030204" pitchFamily="34" charset="0"/>
                <a:ea typeface="Calibri" panose="020F0502020204030204" pitchFamily="34" charset="0"/>
                <a:cs typeface="Times New Roman" panose="02020603050405020304" pitchFamily="18" charset="0"/>
              </a:rPr>
              <a:t> و توظيف نسبة من الفواضل (5 % فما فوق مثلا) </a:t>
            </a:r>
            <a:r>
              <a:rPr lang="ar-SA" sz="2000" b="1" dirty="0">
                <a:effectLst/>
                <a:latin typeface="Calibri" panose="020F0502020204030204" pitchFamily="34" charset="0"/>
                <a:ea typeface="Calibri" panose="020F0502020204030204" pitchFamily="34" charset="0"/>
                <a:cs typeface="Times New Roman" panose="02020603050405020304" pitchFamily="18" charset="0"/>
              </a:rPr>
              <a:t>للأنشطة الاجتماعية والثقافية والبيئية وتسقيف توزيع الفواضل </a:t>
            </a:r>
            <a:r>
              <a:rPr lang="ar-SA" sz="2000" dirty="0">
                <a:effectLst/>
                <a:latin typeface="Calibri" panose="020F0502020204030204" pitchFamily="34" charset="0"/>
                <a:ea typeface="Calibri" panose="020F0502020204030204" pitchFamily="34" charset="0"/>
                <a:cs typeface="Times New Roman" panose="02020603050405020304" pitchFamily="18" charset="0"/>
              </a:rPr>
              <a:t>في حدود تراعي </a:t>
            </a:r>
            <a:r>
              <a:rPr lang="ar-SA" dirty="0"/>
              <a:t>مبدئ</a:t>
            </a:r>
            <a:r>
              <a:rPr lang="ar-SA" sz="2000" dirty="0">
                <a:effectLst/>
                <a:latin typeface="Calibri" panose="020F0502020204030204" pitchFamily="34" charset="0"/>
                <a:ea typeface="Calibri" panose="020F0502020204030204" pitchFamily="34" charset="0"/>
                <a:cs typeface="Times New Roman" panose="02020603050405020304" pitchFamily="18" charset="0"/>
              </a:rPr>
              <a:t> الربحية المحدودة و </a:t>
            </a:r>
            <a:r>
              <a:rPr lang="ar-SA" sz="2000" dirty="0">
                <a:effectLst/>
                <a:latin typeface="Calibri" panose="020F0502020204030204" pitchFamily="34" charset="0"/>
                <a:ea typeface="Calibri" panose="020F0502020204030204" pitchFamily="34" charset="0"/>
                <a:cs typeface="Arial" panose="020B0604020202020204" pitchFamily="34" charset="0"/>
              </a:rPr>
              <a:t>يوظف </a:t>
            </a:r>
            <a:r>
              <a:rPr lang="ar-SA" sz="2000" b="1" dirty="0">
                <a:effectLst/>
                <a:latin typeface="Calibri" panose="020F0502020204030204" pitchFamily="34" charset="0"/>
                <a:ea typeface="Calibri" panose="020F0502020204030204" pitchFamily="34" charset="0"/>
                <a:cs typeface="Arial" panose="020B0604020202020204" pitchFamily="34" charset="0"/>
              </a:rPr>
              <a:t>ما زاد على ذلك في تنمية أنشطتها وتطويرها أو المساهمة في بعث مؤسسات جديدة في إطار الاقتصاد الاجتماعي والتضامني. </a:t>
            </a:r>
            <a:endParaRPr lang="fr-FR" sz="2000" b="1" dirty="0">
              <a:effectLst/>
              <a:latin typeface="Calibri" panose="020F0502020204030204" pitchFamily="34" charset="0"/>
              <a:ea typeface="Calibri" panose="020F0502020204030204" pitchFamily="34" charset="0"/>
              <a:cs typeface="Arial" panose="020B0604020202020204" pitchFamily="34" charset="0"/>
            </a:endParaRPr>
          </a:p>
          <a:p>
            <a:pPr marL="0" marR="182880" indent="0" algn="just" rtl="1">
              <a:lnSpc>
                <a:spcPct val="150000"/>
              </a:lnSpc>
              <a:spcAft>
                <a:spcPts val="15"/>
              </a:spcAft>
              <a:buNone/>
            </a:pPr>
            <a:r>
              <a:rPr lang="ar-SA" sz="2000" dirty="0">
                <a:effectLst/>
                <a:latin typeface="Calibri" panose="020F0502020204030204" pitchFamily="34" charset="0"/>
                <a:ea typeface="Calibri" panose="020F0502020204030204" pitchFamily="34" charset="0"/>
                <a:cs typeface="Times New Roman" panose="02020603050405020304" pitchFamily="18" charset="0"/>
              </a:rPr>
              <a:t>هذا وينتفع الأعضاء الشركاء بنوعين من المكافآت: </a:t>
            </a:r>
            <a:r>
              <a:rPr lang="ar-SA" sz="2000" b="1" dirty="0">
                <a:effectLst/>
                <a:latin typeface="Calibri" panose="020F0502020204030204" pitchFamily="34" charset="0"/>
                <a:ea typeface="Calibri" panose="020F0502020204030204" pitchFamily="34" charset="0"/>
                <a:cs typeface="Times New Roman" panose="02020603050405020304" pitchFamily="18" charset="0"/>
              </a:rPr>
              <a:t>مكافأة لرأس المال </a:t>
            </a:r>
            <a:r>
              <a:rPr lang="ar-SA" sz="2000" dirty="0">
                <a:effectLst/>
                <a:latin typeface="Calibri" panose="020F0502020204030204" pitchFamily="34" charset="0"/>
                <a:ea typeface="Calibri" panose="020F0502020204030204" pitchFamily="34" charset="0"/>
                <a:cs typeface="Times New Roman" panose="02020603050405020304" pitchFamily="18" charset="0"/>
              </a:rPr>
              <a:t>(سنوية) </a:t>
            </a:r>
            <a:r>
              <a:rPr lang="ar-SA" sz="2000" b="1" dirty="0">
                <a:effectLst/>
                <a:latin typeface="Calibri" panose="020F0502020204030204" pitchFamily="34" charset="0"/>
                <a:ea typeface="Calibri" panose="020F0502020204030204" pitchFamily="34" charset="0"/>
                <a:cs typeface="Times New Roman" panose="02020603050405020304" pitchFamily="18" charset="0"/>
              </a:rPr>
              <a:t>ومكافأة للنشاط </a:t>
            </a:r>
            <a:r>
              <a:rPr lang="ar-SA" sz="2000" dirty="0">
                <a:effectLst/>
                <a:latin typeface="Calibri" panose="020F0502020204030204" pitchFamily="34" charset="0"/>
                <a:ea typeface="Calibri" panose="020F0502020204030204" pitchFamily="34" charset="0"/>
                <a:cs typeface="Times New Roman" panose="02020603050405020304" pitchFamily="18" charset="0"/>
              </a:rPr>
              <a:t>(يومية أو أسبوعية أو شهرية حسب ما اتفق عليه الشركاء) .</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pPr marL="0" marR="182880" indent="0" algn="just" rtl="1">
              <a:lnSpc>
                <a:spcPct val="150000"/>
              </a:lnSpc>
              <a:spcAft>
                <a:spcPts val="15"/>
              </a:spcAft>
              <a:buNone/>
            </a:pPr>
            <a:r>
              <a:rPr lang="ar-SA" sz="2000" dirty="0">
                <a:effectLst/>
                <a:latin typeface="Calibri" panose="020F0502020204030204" pitchFamily="34" charset="0"/>
                <a:ea typeface="Calibri" panose="020F0502020204030204" pitchFamily="34" charset="0"/>
                <a:cs typeface="Arial" panose="020B0604020202020204" pitchFamily="34" charset="0"/>
              </a:rPr>
              <a:t>يتم تسديد أرباح أسهم رأس المال بقرار من الجلسة العامة العادية الخاصة باختتام السنة المحاسبية في كل سنة وتقدر نسبة الأرباح باقتراح من مجلس الإدارة حسب الموازنات المالية للشركة التعاونية </a:t>
            </a:r>
            <a:r>
              <a:rPr lang="ar-SA" sz="2000" b="1" dirty="0">
                <a:effectLst/>
                <a:latin typeface="Calibri" panose="020F0502020204030204" pitchFamily="34" charset="0"/>
                <a:ea typeface="Calibri" panose="020F0502020204030204" pitchFamily="34" charset="0"/>
                <a:cs typeface="Arial" panose="020B0604020202020204" pitchFamily="34" charset="0"/>
              </a:rPr>
              <a:t>دون أن تتجاوز النسبة المتداولة في السوق المالية </a:t>
            </a:r>
            <a:r>
              <a:rPr lang="ar-SA" sz="2000" dirty="0">
                <a:effectLst/>
                <a:latin typeface="Calibri" panose="020F0502020204030204" pitchFamily="34" charset="0"/>
                <a:ea typeface="Calibri" panose="020F0502020204030204" pitchFamily="34" charset="0"/>
                <a:cs typeface="Arial" panose="020B0604020202020204" pitchFamily="34" charset="0"/>
              </a:rPr>
              <a:t>(عامة في حدود معدل </a:t>
            </a:r>
            <a:r>
              <a:rPr lang="ar-SA" sz="2000" dirty="0">
                <a:effectLst/>
                <a:latin typeface="Calibri" panose="020F0502020204030204" pitchFamily="34" charset="0"/>
                <a:ea typeface="Calibri" panose="020F0502020204030204" pitchFamily="34" charset="0"/>
                <a:cs typeface="Times New Roman" panose="02020603050405020304" pitchFamily="18" charset="0"/>
              </a:rPr>
              <a:t>5 %)</a:t>
            </a:r>
            <a:r>
              <a:rPr lang="ar-SA" sz="2000" dirty="0">
                <a:effectLst/>
                <a:latin typeface="Calibri" panose="020F0502020204030204" pitchFamily="34" charset="0"/>
                <a:ea typeface="Calibri" panose="020F0502020204030204" pitchFamily="34" charset="0"/>
                <a:cs typeface="Arial" panose="020B0604020202020204" pitchFamily="34" charset="0"/>
              </a:rPr>
              <a:t>.</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pPr marL="0" marR="182880" indent="0" algn="just" rtl="1">
              <a:lnSpc>
                <a:spcPct val="150000"/>
              </a:lnSpc>
              <a:spcAft>
                <a:spcPts val="15"/>
              </a:spcAft>
              <a:buNone/>
            </a:pPr>
            <a:r>
              <a:rPr lang="ar-SA" sz="2000" dirty="0">
                <a:effectLst/>
                <a:latin typeface="Calibri" panose="020F0502020204030204" pitchFamily="34" charset="0"/>
                <a:ea typeface="Calibri" panose="020F0502020204030204" pitchFamily="34" charset="0"/>
                <a:cs typeface="Arial" panose="020B0604020202020204" pitchFamily="34" charset="0"/>
              </a:rPr>
              <a:t>أما </a:t>
            </a:r>
            <a:r>
              <a:rPr lang="ar-SA" sz="2000" b="1" dirty="0">
                <a:effectLst/>
                <a:latin typeface="Calibri" panose="020F0502020204030204" pitchFamily="34" charset="0"/>
                <a:ea typeface="Calibri" panose="020F0502020204030204" pitchFamily="34" charset="0"/>
                <a:cs typeface="Arial" panose="020B0604020202020204" pitchFamily="34" charset="0"/>
              </a:rPr>
              <a:t>مكافأة النشاط فتقع </a:t>
            </a:r>
            <a:r>
              <a:rPr lang="ar-SA" sz="2000" b="1" dirty="0">
                <a:effectLst/>
                <a:latin typeface="Calibri" panose="020F0502020204030204" pitchFamily="34" charset="0"/>
                <a:ea typeface="Calibri" panose="020F0502020204030204" pitchFamily="34" charset="0"/>
                <a:cs typeface="Times New Roman" panose="02020603050405020304" pitchFamily="18" charset="0"/>
              </a:rPr>
              <a:t>في شكل </a:t>
            </a:r>
            <a:r>
              <a:rPr lang="ar-SA" dirty="0"/>
              <a:t>تشجيعات</a:t>
            </a:r>
            <a:r>
              <a:rPr lang="ar-SA" sz="2000" b="1" dirty="0">
                <a:effectLst/>
                <a:latin typeface="Calibri" panose="020F0502020204030204" pitchFamily="34" charset="0"/>
                <a:ea typeface="Calibri" panose="020F0502020204030204" pitchFamily="34" charset="0"/>
                <a:cs typeface="Times New Roman" panose="02020603050405020304" pitchFamily="18" charset="0"/>
              </a:rPr>
              <a:t> </a:t>
            </a:r>
            <a:r>
              <a:rPr lang="ar-SA" sz="2000" dirty="0">
                <a:effectLst/>
                <a:latin typeface="Calibri" panose="020F0502020204030204" pitchFamily="34" charset="0"/>
                <a:ea typeface="Calibri" panose="020F0502020204030204" pitchFamily="34" charset="0"/>
                <a:cs typeface="Arial" panose="020B0604020202020204" pitchFamily="34" charset="0"/>
              </a:rPr>
              <a:t>حسب ما قاموا به الشركاء من عمليات مع المؤسسة (دون اعتبار الفواضل المتأتية من التعامل مع غير المنخرطين والمخصصة لتدعيم المال الاحتياطي لتطوير أنشطة المؤسسة). ويتم الترجيع خلال الثلاثة أشهر الموالية للجلسة العامة العادية في التواريخ المحددة من قبل مجلس الإدارة. ويمكن أيضا للجلسة العامة العادية باقتراح من مجلس الإدارة أن تقرر تأجيل دفع الأرباح عن الأسهم والترجيعات التي يبقى المبلغ المرسم بحساب كل منخرط على ذمة </a:t>
            </a:r>
            <a:r>
              <a:rPr lang="ar-EG" dirty="0"/>
              <a:t>المؤسسة</a:t>
            </a:r>
            <a:r>
              <a:rPr lang="ar-SA" sz="2000" dirty="0">
                <a:effectLst/>
                <a:latin typeface="Calibri" panose="020F0502020204030204" pitchFamily="34" charset="0"/>
                <a:ea typeface="Calibri" panose="020F0502020204030204" pitchFamily="34" charset="0"/>
                <a:cs typeface="Arial" panose="020B0604020202020204" pitchFamily="34" charset="0"/>
              </a:rPr>
              <a:t> قصد تسهيل حساباتها المالية </a:t>
            </a:r>
            <a:r>
              <a:rPr lang="ar-EG" sz="2000" dirty="0">
                <a:latin typeface="Calibri" panose="020F0502020204030204" pitchFamily="34" charset="0"/>
                <a:ea typeface="Calibri" panose="020F0502020204030204" pitchFamily="34" charset="0"/>
                <a:cs typeface="Arial" panose="020B0604020202020204" pitchFamily="34" charset="0"/>
              </a:rPr>
              <a:t>إ</a:t>
            </a:r>
            <a:r>
              <a:rPr lang="ar-SA" sz="2000" dirty="0">
                <a:effectLst/>
                <a:latin typeface="Calibri" panose="020F0502020204030204" pitchFamily="34" charset="0"/>
                <a:ea typeface="Calibri" panose="020F0502020204030204" pitchFamily="34" charset="0"/>
                <a:cs typeface="Arial" panose="020B0604020202020204" pitchFamily="34" charset="0"/>
              </a:rPr>
              <a:t>لى أن يحين التاريخ المحدد وجوبا بقرار منها.</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046332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0AD4212-8851-8CAA-133B-34C15BBBEECE}"/>
              </a:ext>
            </a:extLst>
          </p:cNvPr>
          <p:cNvSpPr>
            <a:spLocks noGrp="1"/>
          </p:cNvSpPr>
          <p:nvPr>
            <p:ph idx="1"/>
          </p:nvPr>
        </p:nvSpPr>
        <p:spPr>
          <a:xfrm>
            <a:off x="218783" y="375858"/>
            <a:ext cx="11685246" cy="6092260"/>
          </a:xfrm>
        </p:spPr>
        <p:txBody>
          <a:bodyPr>
            <a:normAutofit/>
          </a:bodyPr>
          <a:lstStyle/>
          <a:p>
            <a:pPr marL="0" indent="0" algn="ctr" rtl="1" fontAlgn="base">
              <a:lnSpc>
                <a:spcPct val="150000"/>
              </a:lnSpc>
              <a:spcAft>
                <a:spcPts val="800"/>
              </a:spcAft>
              <a:buNone/>
            </a:pPr>
            <a:endParaRPr lang="ar-TN" b="1" dirty="0">
              <a:solidFill>
                <a:srgbClr val="222222"/>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endParaRPr>
          </a:p>
          <a:p>
            <a:pPr marL="0" indent="0" algn="ctr" rtl="1" fontAlgn="base">
              <a:lnSpc>
                <a:spcPct val="150000"/>
              </a:lnSpc>
              <a:spcAft>
                <a:spcPts val="800"/>
              </a:spcAft>
              <a:buNone/>
            </a:pPr>
            <a:r>
              <a:rPr lang="ar-TN" b="1" dirty="0">
                <a:solidFill>
                  <a:srgbClr val="FF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مقــدمــات </a:t>
            </a:r>
          </a:p>
          <a:p>
            <a:pPr marL="0" indent="0" algn="ctr" rtl="1" fontAlgn="base">
              <a:lnSpc>
                <a:spcPct val="150000"/>
              </a:lnSpc>
              <a:spcAft>
                <a:spcPts val="800"/>
              </a:spcAft>
              <a:buNone/>
            </a:pP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2400" b="1" dirty="0">
                <a:solidFill>
                  <a:srgbClr val="222222"/>
                </a:solidFill>
                <a:highlight>
                  <a:srgbClr val="FFFFFF"/>
                </a:highlight>
                <a:latin typeface="Calibri" panose="020F0502020204030204" pitchFamily="34" charset="0"/>
                <a:ea typeface="Times New Roman" panose="02020603050405020304" pitchFamily="18" charset="0"/>
                <a:cs typeface="Times New Roman" panose="02020603050405020304" pitchFamily="18" charset="0"/>
              </a:rPr>
              <a:t>1</a:t>
            </a:r>
            <a:r>
              <a:rPr lang="ar-TN" sz="2400" b="1" dirty="0">
                <a:solidFill>
                  <a:srgbClr val="222222"/>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تؤثث الجوانب التشريعية والترتيبية </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مرحلة مفصلية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في مسار تنظيم نسيج متعدد </a:t>
            </a:r>
            <a:r>
              <a:rPr lang="ar-TN" sz="2400" dirty="0">
                <a:effectLst/>
                <a:latin typeface="Calibri" panose="020F0502020204030204" pitchFamily="34" charset="0"/>
                <a:ea typeface="Times New Roman" panose="02020603050405020304" pitchFamily="18" charset="0"/>
                <a:cs typeface="Times New Roman" panose="02020603050405020304" pitchFamily="18" charset="0"/>
              </a:rPr>
              <a:t>ومتنوع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من المؤسسات </a:t>
            </a:r>
            <a:r>
              <a:rPr lang="ar-TN" sz="2400" dirty="0">
                <a:effectLst/>
                <a:latin typeface="Calibri" panose="020F0502020204030204" pitchFamily="34" charset="0"/>
                <a:ea typeface="Times New Roman" panose="02020603050405020304" pitchFamily="18" charset="0"/>
                <a:cs typeface="Times New Roman" panose="02020603050405020304" pitchFamily="18" charset="0"/>
              </a:rPr>
              <a:t>تحت يافطة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الاقتصاد الاجتماعي والتضامني</a:t>
            </a:r>
            <a:r>
              <a:rPr lang="ar-TN" sz="2400" dirty="0">
                <a:effectLst/>
                <a:latin typeface="Calibri" panose="020F0502020204030204" pitchFamily="34" charset="0"/>
                <a:ea typeface="Times New Roman" panose="02020603050405020304" pitchFamily="18" charset="0"/>
                <a:cs typeface="Times New Roman" panose="02020603050405020304" pitchFamily="18" charset="0"/>
              </a:rPr>
              <a:t>" باعتبار أنه يجمعها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حول تعريف و مبادئ وقيم و أهداف تنموية موحدة كما أنه يحدث مؤسساتها التمثيلية والتقريرية والاستشارية ويركز آليات تمويلها وأدواتها الإحصائية الخصوصية ما من شأنه أن يؤسس لكتلة اقتصادية قائمة بذاتها تحظى بالمرئية والمكانة الحرية بها وتساهم من موقعها في </a:t>
            </a:r>
            <a:r>
              <a:rPr lang="ar-SA" sz="2400" b="1" dirty="0" err="1">
                <a:effectLst/>
                <a:latin typeface="Calibri" panose="020F0502020204030204" pitchFamily="34" charset="0"/>
                <a:ea typeface="Times New Roman" panose="02020603050405020304" pitchFamily="18" charset="0"/>
                <a:cs typeface="Times New Roman" panose="02020603050405020304" pitchFamily="18" charset="0"/>
              </a:rPr>
              <a:t>أنسنة</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الاقتصاد وخلق الثروة وتوزيعها بشكل عادل على مختلف طبقات وشرائح المجتمع في كل المجالات الترابية </a:t>
            </a:r>
            <a:r>
              <a:rPr lang="ar-TN" sz="2400" dirty="0">
                <a:effectLst/>
                <a:latin typeface="Calibri" panose="020F0502020204030204" pitchFamily="34" charset="0"/>
                <a:ea typeface="Times New Roman" panose="02020603050405020304" pitchFamily="18" charset="0"/>
                <a:cs typeface="Times New Roman" panose="02020603050405020304" pitchFamily="18" charset="0"/>
              </a:rPr>
              <a:t>(سواحل ودواخل)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دون استثناء.</a:t>
            </a:r>
            <a:endParaRPr lang="fr-FR"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714499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8F5ABB8-72A4-8B82-460E-4007475DB2BE}"/>
              </a:ext>
            </a:extLst>
          </p:cNvPr>
          <p:cNvSpPr>
            <a:spLocks noGrp="1"/>
          </p:cNvSpPr>
          <p:nvPr>
            <p:ph idx="1"/>
          </p:nvPr>
        </p:nvSpPr>
        <p:spPr>
          <a:xfrm>
            <a:off x="394447" y="149412"/>
            <a:ext cx="11438965" cy="6442635"/>
          </a:xfrm>
        </p:spPr>
        <p:txBody>
          <a:bodyPr>
            <a:normAutofit fontScale="85000" lnSpcReduction="10000"/>
          </a:bodyPr>
          <a:lstStyle/>
          <a:p>
            <a:pPr marL="0" marR="182880" indent="0" algn="just" rtl="1">
              <a:lnSpc>
                <a:spcPct val="150000"/>
              </a:lnSpc>
              <a:spcAft>
                <a:spcPts val="800"/>
              </a:spcAft>
              <a:buNone/>
            </a:pPr>
            <a:r>
              <a:rPr lang="ar-SA" dirty="0">
                <a:effectLst/>
                <a:latin typeface="Calibri" panose="020F0502020204030204" pitchFamily="34" charset="0"/>
                <a:ea typeface="Calibri" panose="020F0502020204030204" pitchFamily="34" charset="0"/>
                <a:cs typeface="Arial" panose="020B0604020202020204" pitchFamily="34" charset="0"/>
              </a:rPr>
              <a:t>- </a:t>
            </a:r>
            <a:r>
              <a:rPr lang="ar-SA" b="1" dirty="0">
                <a:effectLst/>
                <a:latin typeface="Calibri" panose="020F0502020204030204" pitchFamily="34" charset="0"/>
                <a:ea typeface="Calibri" panose="020F0502020204030204" pitchFamily="34" charset="0"/>
                <a:cs typeface="Arial" panose="020B0604020202020204" pitchFamily="34" charset="0"/>
              </a:rPr>
              <a:t>المبدأ الرابع</a:t>
            </a:r>
            <a:r>
              <a:rPr lang="ar-SA" dirty="0">
                <a:effectLst/>
                <a:latin typeface="Calibri" panose="020F0502020204030204" pitchFamily="34" charset="0"/>
                <a:ea typeface="Calibri" panose="020F0502020204030204" pitchFamily="34" charset="0"/>
                <a:cs typeface="Arial" panose="020B0604020202020204" pitchFamily="34" charset="0"/>
              </a:rPr>
              <a:t>: </a:t>
            </a:r>
            <a:r>
              <a:rPr lang="ar-SA" b="1" dirty="0">
                <a:effectLst/>
                <a:latin typeface="Calibri" panose="020F0502020204030204" pitchFamily="34" charset="0"/>
                <a:ea typeface="Calibri" panose="020F0502020204030204" pitchFamily="34" charset="0"/>
                <a:cs typeface="Arial" panose="020B0604020202020204" pitchFamily="34" charset="0"/>
              </a:rPr>
              <a:t>الاستقلالية</a:t>
            </a:r>
            <a:r>
              <a:rPr lang="ar-SA" dirty="0">
                <a:effectLst/>
                <a:latin typeface="Calibri" panose="020F0502020204030204" pitchFamily="34" charset="0"/>
                <a:ea typeface="Calibri" panose="020F0502020204030204" pitchFamily="34" charset="0"/>
                <a:cs typeface="Arial" panose="020B0604020202020204" pitchFamily="34" charset="0"/>
              </a:rPr>
              <a:t> في التسيير تجاه </a:t>
            </a:r>
            <a:r>
              <a:rPr lang="ar-SA" dirty="0"/>
              <a:t>السلط</a:t>
            </a:r>
            <a:r>
              <a:rPr lang="ar-EG" dirty="0"/>
              <a:t>ة</a:t>
            </a:r>
            <a:r>
              <a:rPr lang="ar-SA" dirty="0"/>
              <a:t> العمومية </a:t>
            </a:r>
            <a:r>
              <a:rPr lang="ar-SA" dirty="0">
                <a:effectLst/>
                <a:latin typeface="Calibri" panose="020F0502020204030204" pitchFamily="34" charset="0"/>
                <a:ea typeface="Calibri" panose="020F0502020204030204" pitchFamily="34" charset="0"/>
                <a:cs typeface="Arial" panose="020B0604020202020204" pitchFamily="34" charset="0"/>
              </a:rPr>
              <a:t>والأحزاب السياسية. غير أن عقد </a:t>
            </a:r>
            <a:r>
              <a:rPr lang="ar-SA" dirty="0">
                <a:effectLst/>
                <a:latin typeface="Calibri" panose="020F0502020204030204" pitchFamily="34" charset="0"/>
                <a:ea typeface="Calibri" panose="020F0502020204030204" pitchFamily="34" charset="0"/>
                <a:cs typeface="Times New Roman" panose="02020603050405020304" pitchFamily="18" charset="0"/>
              </a:rPr>
              <a:t>اتفاقيات مع المؤسسات والمنظمات الأخرى، بما في ذلك الهيئات الحكومية أو السعي </a:t>
            </a:r>
            <a:r>
              <a:rPr lang="ar-EG" dirty="0">
                <a:effectLst/>
                <a:latin typeface="Calibri" panose="020F0502020204030204" pitchFamily="34" charset="0"/>
                <a:ea typeface="Calibri" panose="020F0502020204030204" pitchFamily="34" charset="0"/>
                <a:cs typeface="Times New Roman" panose="02020603050405020304" pitchFamily="18" charset="0"/>
              </a:rPr>
              <a:t>إ</a:t>
            </a:r>
            <a:r>
              <a:rPr lang="ar-SA" dirty="0">
                <a:effectLst/>
                <a:latin typeface="Calibri" panose="020F0502020204030204" pitchFamily="34" charset="0"/>
                <a:ea typeface="Calibri" panose="020F0502020204030204" pitchFamily="34" charset="0"/>
                <a:cs typeface="Times New Roman" panose="02020603050405020304" pitchFamily="18" charset="0"/>
              </a:rPr>
              <a:t>لى الحصول على تمويلات خارجية، يجب أن يتم بشروط تضمن استقلالية المؤسسة فيما يتعلق بتعيين مسيريها وضبط خياراتها.  </a:t>
            </a:r>
            <a:endParaRPr lang="fr-FR"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buNone/>
            </a:pPr>
            <a:r>
              <a:rPr lang="ar-TN" b="1" dirty="0">
                <a:effectLst/>
                <a:ea typeface="Calibri" panose="020F0502020204030204" pitchFamily="34" charset="0"/>
                <a:cs typeface="Times New Roman" panose="02020603050405020304" pitchFamily="18" charset="0"/>
              </a:rPr>
              <a:t>غيرأن القانون عدد 94 لسنة 2005 المتعلق بالشركات التعاونية للخدمات الفلاحية قلص بصفة كبيرة من هامش الاستقلالية في علاقة بسلطة الاشراف حيث </a:t>
            </a:r>
            <a:r>
              <a:rPr lang="ar-SA" b="1" dirty="0">
                <a:solidFill>
                  <a:srgbClr val="000000"/>
                </a:solidFill>
                <a:effectLst/>
                <a:highlight>
                  <a:srgbClr val="FFFFFF"/>
                </a:highlight>
                <a:ea typeface="Calibri" panose="020F0502020204030204" pitchFamily="34" charset="0"/>
                <a:cs typeface="Times New Roman" panose="02020603050405020304" pitchFamily="18" charset="0"/>
              </a:rPr>
              <a:t>تعرض الشركات التعاونية الأساسية </a:t>
            </a:r>
            <a:r>
              <a:rPr lang="ar-SA" dirty="0">
                <a:solidFill>
                  <a:srgbClr val="000000"/>
                </a:solidFill>
                <a:effectLst/>
                <a:highlight>
                  <a:srgbClr val="FFFFFF"/>
                </a:highlight>
                <a:ea typeface="Calibri" panose="020F0502020204030204" pitchFamily="34" charset="0"/>
                <a:cs typeface="Times New Roman" panose="02020603050405020304" pitchFamily="18" charset="0"/>
              </a:rPr>
              <a:t>(التي لا يتجاوز مجال نشاطها الجهة المنتصبة فيها) </a:t>
            </a:r>
            <a:r>
              <a:rPr lang="ar-SA" b="1" dirty="0">
                <a:solidFill>
                  <a:srgbClr val="000000"/>
                </a:solidFill>
                <a:effectLst/>
                <a:highlight>
                  <a:srgbClr val="FFFFFF"/>
                </a:highlight>
                <a:ea typeface="Calibri" panose="020F0502020204030204" pitchFamily="34" charset="0"/>
                <a:cs typeface="Times New Roman" panose="02020603050405020304" pitchFamily="18" charset="0"/>
              </a:rPr>
              <a:t>وجوبا </a:t>
            </a:r>
            <a:r>
              <a:rPr lang="ar-SA" dirty="0">
                <a:solidFill>
                  <a:srgbClr val="000000"/>
                </a:solidFill>
                <a:effectLst/>
                <a:highlight>
                  <a:srgbClr val="FFFFFF"/>
                </a:highlight>
                <a:ea typeface="Calibri" panose="020F0502020204030204" pitchFamily="34" charset="0"/>
                <a:cs typeface="Times New Roman" panose="02020603050405020304" pitchFamily="18" charset="0"/>
              </a:rPr>
              <a:t>على الوالي المختص ترابيا الوثائق التالية </a:t>
            </a:r>
            <a:r>
              <a:rPr lang="fr-FR" dirty="0">
                <a:solidFill>
                  <a:srgbClr val="000000"/>
                </a:solidFill>
                <a:effectLst/>
                <a:highlight>
                  <a:srgbClr val="FFFFFF"/>
                </a:highlight>
                <a:latin typeface="Times New Roman" panose="02020603050405020304" pitchFamily="18" charset="0"/>
                <a:ea typeface="Calibri" panose="020F0502020204030204" pitchFamily="34" charset="0"/>
              </a:rPr>
              <a:t>:</a:t>
            </a:r>
            <a:r>
              <a:rPr lang="ar-SA" b="1" dirty="0">
                <a:solidFill>
                  <a:srgbClr val="000000"/>
                </a:solidFill>
                <a:effectLst/>
                <a:highlight>
                  <a:srgbClr val="FFFFFF"/>
                </a:highlight>
                <a:latin typeface="Times New Roman" panose="02020603050405020304" pitchFamily="18" charset="0"/>
                <a:ea typeface="Calibri" panose="020F0502020204030204" pitchFamily="34" charset="0"/>
              </a:rPr>
              <a:t>ـ الميزانيات التقديرية ـ القائمات المالية النهائية - تقارير مراقبة الحسابات </a:t>
            </a:r>
            <a:r>
              <a:rPr lang="ar-SA" dirty="0">
                <a:solidFill>
                  <a:srgbClr val="000000"/>
                </a:solidFill>
                <a:effectLst/>
                <a:highlight>
                  <a:srgbClr val="FFFFFF"/>
                </a:highlight>
                <a:latin typeface="Times New Roman" panose="02020603050405020304" pitchFamily="18" charset="0"/>
                <a:ea typeface="Calibri" panose="020F0502020204030204" pitchFamily="34" charset="0"/>
              </a:rPr>
              <a:t>- كل التبريرات الضرورية الأخرى.</a:t>
            </a:r>
            <a:r>
              <a:rPr lang="ar-SA" dirty="0">
                <a:solidFill>
                  <a:srgbClr val="000000"/>
                </a:solidFill>
                <a:effectLst/>
                <a:ea typeface="Calibri" panose="020F0502020204030204" pitchFamily="34" charset="0"/>
                <a:cs typeface="Times New Roman" panose="02020603050405020304" pitchFamily="18" charset="0"/>
              </a:rPr>
              <a:t> و</a:t>
            </a:r>
            <a:r>
              <a:rPr lang="ar-SA" dirty="0">
                <a:solidFill>
                  <a:srgbClr val="000000"/>
                </a:solidFill>
                <a:effectLst/>
                <a:highlight>
                  <a:srgbClr val="FFFFFF"/>
                </a:highlight>
                <a:ea typeface="Calibri" panose="020F0502020204030204" pitchFamily="34" charset="0"/>
                <a:cs typeface="Times New Roman" panose="02020603050405020304" pitchFamily="18" charset="0"/>
              </a:rPr>
              <a:t>يوجّه الوالي المعني ملاحظاته وتحفّظاته إلى رئيس مجلس إدارة الشركة التعاونية الذي يتعين عليه عرضها على مجلس الإدارة لأخذ التدابير اللازمة بشأنها</a:t>
            </a:r>
            <a:r>
              <a:rPr lang="fr-FR" dirty="0">
                <a:solidFill>
                  <a:srgbClr val="000000"/>
                </a:solidFill>
                <a:effectLst/>
                <a:highlight>
                  <a:srgbClr val="FFFFFF"/>
                </a:highlight>
                <a:latin typeface="Times New Roman" panose="02020603050405020304" pitchFamily="18" charset="0"/>
                <a:ea typeface="Calibri" panose="020F0502020204030204" pitchFamily="34" charset="0"/>
              </a:rPr>
              <a:t>.</a:t>
            </a:r>
            <a:r>
              <a:rPr lang="ar-SA" dirty="0">
                <a:solidFill>
                  <a:srgbClr val="000000"/>
                </a:solidFill>
                <a:effectLst/>
                <a:highlight>
                  <a:srgbClr val="FFFFFF"/>
                </a:highlight>
                <a:latin typeface="Times New Roman" panose="02020603050405020304" pitchFamily="18" charset="0"/>
                <a:ea typeface="Calibri" panose="020F0502020204030204" pitchFamily="34" charset="0"/>
              </a:rPr>
              <a:t> وفي صورة تصرف الشركة التعاونية في مرفق أو أملاك عمومية، يتعين على مجلس إدارتها إعلام الوالي المختص ترابيا بالتدابير التي تم أخذها على ضوء الملاحظات والتحفظات التي أبداها هذا الأخير</a:t>
            </a:r>
            <a:r>
              <a:rPr lang="ar-SA" dirty="0">
                <a:effectLst/>
                <a:ea typeface="Calibri" panose="020F0502020204030204" pitchFamily="34" charset="0"/>
                <a:cs typeface="Times New Roman" panose="02020603050405020304" pitchFamily="18" charset="0"/>
              </a:rPr>
              <a:t>. </a:t>
            </a:r>
            <a:r>
              <a:rPr lang="ar-SA" b="1" dirty="0">
                <a:solidFill>
                  <a:srgbClr val="000000"/>
                </a:solidFill>
                <a:effectLst/>
                <a:highlight>
                  <a:srgbClr val="FFFFFF"/>
                </a:highlight>
                <a:ea typeface="Calibri" panose="020F0502020204030204" pitchFamily="34" charset="0"/>
                <a:cs typeface="Times New Roman" panose="02020603050405020304" pitchFamily="18" charset="0"/>
              </a:rPr>
              <a:t>وفي صورة عدم قيام مجلس الإدارة بما هو مطلوب منه أو أن التدابير المتخذة لم تأت بنتيجة، يمكن للوالي</a:t>
            </a:r>
            <a:r>
              <a:rPr lang="ar-SA" dirty="0">
                <a:solidFill>
                  <a:srgbClr val="000000"/>
                </a:solidFill>
                <a:effectLst/>
                <a:highlight>
                  <a:srgbClr val="FFFFFF"/>
                </a:highlight>
                <a:ea typeface="Calibri" panose="020F0502020204030204" pitchFamily="34" charset="0"/>
                <a:cs typeface="Times New Roman" panose="02020603050405020304" pitchFamily="18" charset="0"/>
              </a:rPr>
              <a:t>، وبعد تنبيه يوجهه إلى الشركة التعاونية وبقي دون نتيجة بعد مرور شهر من تاريخ إرساله، </a:t>
            </a:r>
            <a:r>
              <a:rPr lang="ar-SA" b="1" dirty="0">
                <a:solidFill>
                  <a:srgbClr val="000000"/>
                </a:solidFill>
                <a:effectLst/>
                <a:highlight>
                  <a:srgbClr val="FFFFFF"/>
                </a:highlight>
                <a:ea typeface="Calibri" panose="020F0502020204030204" pitchFamily="34" charset="0"/>
                <a:cs typeface="Times New Roman" panose="02020603050405020304" pitchFamily="18" charset="0"/>
              </a:rPr>
              <a:t>سحب المرفق والأملاك العمومية الموضوعة على ذمة الشركة التعاونية منها</a:t>
            </a:r>
            <a:r>
              <a:rPr lang="ar-SA" sz="1800" dirty="0">
                <a:solidFill>
                  <a:srgbClr val="000000"/>
                </a:solidFill>
                <a:effectLst/>
                <a:highlight>
                  <a:srgbClr val="FFFFFF"/>
                </a:highlight>
                <a:ea typeface="Calibri" panose="020F0502020204030204" pitchFamily="34" charset="0"/>
                <a:cs typeface="Times New Roman" panose="02020603050405020304" pitchFamily="18" charset="0"/>
              </a:rPr>
              <a:t>.</a:t>
            </a:r>
            <a:endParaRPr lang="fr-FR" dirty="0"/>
          </a:p>
        </p:txBody>
      </p:sp>
    </p:spTree>
    <p:extLst>
      <p:ext uri="{BB962C8B-B14F-4D97-AF65-F5344CB8AC3E}">
        <p14:creationId xmlns:p14="http://schemas.microsoft.com/office/powerpoint/2010/main" val="35922264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7A48C15-C1D0-330B-18C8-7FA04A0BD35D}"/>
              </a:ext>
            </a:extLst>
          </p:cNvPr>
          <p:cNvSpPr>
            <a:spLocks noGrp="1"/>
          </p:cNvSpPr>
          <p:nvPr>
            <p:ph idx="1"/>
          </p:nvPr>
        </p:nvSpPr>
        <p:spPr>
          <a:xfrm>
            <a:off x="412376" y="191247"/>
            <a:ext cx="11528612" cy="6269318"/>
          </a:xfrm>
        </p:spPr>
        <p:txBody>
          <a:bodyPr>
            <a:normAutofit fontScale="92500" lnSpcReduction="20000"/>
          </a:bodyPr>
          <a:lstStyle/>
          <a:p>
            <a:pPr marL="0" indent="0" algn="just" rtl="1">
              <a:lnSpc>
                <a:spcPct val="150000"/>
              </a:lnSpc>
              <a:spcAft>
                <a:spcPts val="800"/>
              </a:spcAft>
              <a:buNone/>
            </a:pPr>
            <a:r>
              <a:rPr lang="ar-SA" sz="2400" dirty="0">
                <a:solidFill>
                  <a:srgbClr val="000000"/>
                </a:solidFill>
                <a:effectLst/>
                <a:highlight>
                  <a:srgbClr val="FFFFFF"/>
                </a:highlight>
                <a:latin typeface="Calibri" panose="020F0502020204030204" pitchFamily="34" charset="0"/>
                <a:ea typeface="Calibri" panose="020F0502020204030204" pitchFamily="34" charset="0"/>
                <a:cs typeface="Times New Roman" panose="02020603050405020304" pitchFamily="18" charset="0"/>
              </a:rPr>
              <a:t>ومن جهتها تعرض الشركات التعاونية المركزية (التي يشمل مجال نشاطها كامل تراب البلاد) وجوبا الوثائق التالية على الوزير المكلف بالفلاحة والوزير المكلف بالمالية قصد المصادقة عليها : قانون الإطار والهيكل التنظيمي </a:t>
            </a:r>
            <a:r>
              <a:rPr lang="ar-SA"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و</a:t>
            </a:r>
            <a:r>
              <a:rPr lang="ar-SA" sz="2400" dirty="0">
                <a:solidFill>
                  <a:srgbClr val="000000"/>
                </a:solidFill>
                <a:effectLst/>
                <a:highlight>
                  <a:srgbClr val="FFFFFF"/>
                </a:highlight>
                <a:latin typeface="Calibri" panose="020F0502020204030204" pitchFamily="34" charset="0"/>
                <a:ea typeface="Calibri" panose="020F0502020204030204" pitchFamily="34" charset="0"/>
                <a:cs typeface="Times New Roman" panose="02020603050405020304" pitchFamily="18" charset="0"/>
              </a:rPr>
              <a:t>القانون الأساسي للأعوان ونظام التأجير </a:t>
            </a:r>
            <a:r>
              <a:rPr lang="ar-SA"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و</a:t>
            </a:r>
            <a:r>
              <a:rPr lang="ar-SA" sz="2400" dirty="0">
                <a:solidFill>
                  <a:srgbClr val="000000"/>
                </a:solidFill>
                <a:effectLst/>
                <a:highlight>
                  <a:srgbClr val="FFFFFF"/>
                </a:highlight>
                <a:latin typeface="Calibri" panose="020F0502020204030204" pitchFamily="34" charset="0"/>
                <a:ea typeface="Calibri" panose="020F0502020204030204" pitchFamily="34" charset="0"/>
                <a:cs typeface="Times New Roman" panose="02020603050405020304" pitchFamily="18" charset="0"/>
              </a:rPr>
              <a:t>عقد انتداب أو تسمية المدير أو المدير العام وقرار فسخ هذا العقد</a:t>
            </a:r>
            <a:r>
              <a:rPr lang="fr-FR" sz="24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a:t>
            </a:r>
            <a:r>
              <a:rPr lang="ar-SA"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وكذلك </a:t>
            </a:r>
            <a:r>
              <a:rPr lang="ar-SA" sz="2400" dirty="0">
                <a:solidFill>
                  <a:srgbClr val="000000"/>
                </a:solidFill>
                <a:effectLst/>
                <a:highlight>
                  <a:srgbClr val="FFFFFF"/>
                </a:highlight>
                <a:latin typeface="Calibri" panose="020F0502020204030204" pitchFamily="34" charset="0"/>
                <a:ea typeface="Calibri" panose="020F0502020204030204" pitchFamily="34" charset="0"/>
                <a:cs typeface="Times New Roman" panose="02020603050405020304" pitchFamily="18" charset="0"/>
              </a:rPr>
              <a:t>الميزانيات التقديرية، ومحاضر الجلسات العامة ومحاضر جلسات مجلس الإدارة،</a:t>
            </a:r>
            <a:r>
              <a:rPr lang="ar-SA" sz="2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و</a:t>
            </a:r>
            <a:r>
              <a:rPr lang="ar-SA" sz="2400" dirty="0">
                <a:solidFill>
                  <a:srgbClr val="000000"/>
                </a:solidFill>
                <a:effectLst/>
                <a:highlight>
                  <a:srgbClr val="FFFFFF"/>
                </a:highlight>
                <a:latin typeface="Calibri" panose="020F0502020204030204" pitchFamily="34" charset="0"/>
                <a:ea typeface="Calibri" panose="020F0502020204030204" pitchFamily="34" charset="0"/>
                <a:cs typeface="Times New Roman" panose="02020603050405020304" pitchFamily="18" charset="0"/>
              </a:rPr>
              <a:t>القائمات المالية، وتقارير مراقبة الحسابات وكل التبريرات الضرورية الأخرى التي تثبت أن الشركة التعاونية المركزية تسير وفقا للشروط القانونية</a:t>
            </a:r>
            <a:r>
              <a:rPr lang="fr-FR" sz="24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 </a:t>
            </a:r>
            <a:r>
              <a:rPr lang="ar-SA" sz="24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يوجّه الوزير المكلف بالفلاحة والوزير المكلف بالمالية، كل فيما يخصه ملاحظاته وتحفظاته إلى رئيس مجلس إدارة الشركة التعاونية المركزية المعنية </a:t>
            </a:r>
            <a:r>
              <a:rPr lang="ar-SA" sz="2400" dirty="0">
                <a:effectLst/>
                <a:latin typeface="Calibri" panose="020F0502020204030204" pitchFamily="34" charset="0"/>
                <a:ea typeface="Calibri" panose="020F0502020204030204" pitchFamily="34" charset="0"/>
                <a:cs typeface="Times New Roman" panose="02020603050405020304" pitchFamily="18" charset="0"/>
              </a:rPr>
              <a:t>(البقية نفس الإجراءات الخاصة ب</a:t>
            </a:r>
            <a:r>
              <a:rPr lang="ar-SA" sz="2400" dirty="0">
                <a:solidFill>
                  <a:srgbClr val="000000"/>
                </a:solidFill>
                <a:effectLst/>
                <a:highlight>
                  <a:srgbClr val="FFFFFF"/>
                </a:highlight>
                <a:latin typeface="Calibri" panose="020F0502020204030204" pitchFamily="34" charset="0"/>
                <a:ea typeface="Calibri" panose="020F0502020204030204" pitchFamily="34" charset="0"/>
                <a:cs typeface="Times New Roman" panose="02020603050405020304" pitchFamily="18" charset="0"/>
              </a:rPr>
              <a:t>الشركات التعاونية الأساسية</a:t>
            </a:r>
            <a:r>
              <a:rPr lang="ar-SA" sz="2400" dirty="0">
                <a:effectLst/>
                <a:latin typeface="Calibri" panose="020F0502020204030204" pitchFamily="34" charset="0"/>
                <a:ea typeface="Calibri" panose="020F0502020204030204" pitchFamily="34" charset="0"/>
                <a:cs typeface="Times New Roman" panose="02020603050405020304" pitchFamily="18" charset="0"/>
              </a:rPr>
              <a:t>)</a:t>
            </a:r>
            <a:r>
              <a:rPr lang="fr-FR" sz="24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rPr>
              <a:t>.</a:t>
            </a:r>
            <a:endParaRPr lang="ar-TN" sz="2400" dirty="0">
              <a:solidFill>
                <a:srgbClr val="000000"/>
              </a:solidFill>
              <a:effectLst/>
              <a:highlight>
                <a:srgbClr val="FFFFFF"/>
              </a:highlight>
              <a:latin typeface="Times New Roman" panose="02020603050405020304" pitchFamily="18"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2400" b="1" dirty="0">
                <a:effectLst/>
                <a:latin typeface="Calibri" panose="020F0502020204030204" pitchFamily="34" charset="0"/>
                <a:ea typeface="Calibri" panose="020F0502020204030204" pitchFamily="34" charset="0"/>
                <a:cs typeface="Times New Roman" panose="02020603050405020304" pitchFamily="18" charset="0"/>
              </a:rPr>
              <a:t>هكذا تعانـي هذه الشركات مـن تدخـل الإدارة في تصرفهـا الداخلي باســم رقابــة الإشراف مــا يجعلهــا تخضــع للتصــرف المشترك مــع الإدارة العموميـة. وبهـذا المعنى فـإن أغلـب هـذه المؤسسات هـي علـى شـاكلة الكائنـات القانونيـة الهجينـة فـلا هـي بالـذوات الخاصة ولا هـي بالـذوات العموميـة. </a:t>
            </a:r>
            <a:r>
              <a:rPr lang="ar-TN" sz="2400" b="1" dirty="0">
                <a:effectLst/>
                <a:latin typeface="Calibri" panose="020F0502020204030204" pitchFamily="34" charset="0"/>
                <a:ea typeface="Calibri" panose="020F0502020204030204" pitchFamily="34" charset="0"/>
                <a:cs typeface="Times New Roman" panose="02020603050405020304" pitchFamily="18" charset="0"/>
              </a:rPr>
              <a:t>تنسحب هذه الملاحظات على الشركات الأهلية التي تعتمد نفس آلية المراقبة.</a:t>
            </a:r>
          </a:p>
          <a:p>
            <a:pPr marL="0" indent="0" algn="just" rtl="1">
              <a:lnSpc>
                <a:spcPct val="150000"/>
              </a:lnSpc>
              <a:spcAft>
                <a:spcPts val="800"/>
              </a:spcAft>
              <a:buNone/>
            </a:pPr>
            <a:r>
              <a:rPr lang="ar-TN" sz="2400" dirty="0">
                <a:effectLst/>
                <a:latin typeface="Calibri" panose="020F0502020204030204" pitchFamily="34" charset="0"/>
                <a:ea typeface="Calibri" panose="020F0502020204030204" pitchFamily="34" charset="0"/>
                <a:cs typeface="Times New Roman" panose="02020603050405020304" pitchFamily="18" charset="0"/>
              </a:rPr>
              <a:t> </a:t>
            </a:r>
            <a:r>
              <a:rPr lang="ar-TN" sz="2400" dirty="0">
                <a:latin typeface="Calibri" panose="020F0502020204030204" pitchFamily="34" charset="0"/>
                <a:ea typeface="Calibri" panose="020F0502020204030204" pitchFamily="34" charset="0"/>
                <a:cs typeface="Times New Roman" panose="02020603050405020304" pitchFamily="18" charset="0"/>
              </a:rPr>
              <a:t>ويمكن تجاوز هذا المشكل ب</a:t>
            </a:r>
            <a:r>
              <a:rPr lang="ar-EG" sz="2400" dirty="0">
                <a:latin typeface="Calibri" panose="020F0502020204030204" pitchFamily="34" charset="0"/>
                <a:ea typeface="Calibri" panose="020F0502020204030204" pitchFamily="34" charset="0"/>
                <a:cs typeface="Times New Roman" panose="02020603050405020304" pitchFamily="18" charset="0"/>
              </a:rPr>
              <a:t>إ</a:t>
            </a:r>
            <a:r>
              <a:rPr lang="ar-TN" sz="2400" dirty="0">
                <a:latin typeface="Calibri" panose="020F0502020204030204" pitchFamily="34" charset="0"/>
                <a:ea typeface="Calibri" panose="020F0502020204030204" pitchFamily="34" charset="0"/>
                <a:cs typeface="Times New Roman" panose="02020603050405020304" pitchFamily="18" charset="0"/>
              </a:rPr>
              <a:t>رساء</a:t>
            </a:r>
            <a:r>
              <a:rPr lang="ar-TN" sz="2400" b="1" dirty="0">
                <a:latin typeface="Calibri" panose="020F0502020204030204" pitchFamily="34" charset="0"/>
                <a:ea typeface="Calibri" panose="020F0502020204030204" pitchFamily="34" charset="0"/>
                <a:cs typeface="Times New Roman" panose="02020603050405020304" pitchFamily="18" charset="0"/>
              </a:rPr>
              <a:t> آليات مراقبة مابعدية عوضا عن المراقبة الماقبلية</a:t>
            </a:r>
            <a:r>
              <a:rPr lang="en-GB" sz="2400" b="1" dirty="0">
                <a:latin typeface="Calibri" panose="020F0502020204030204" pitchFamily="34" charset="0"/>
                <a:ea typeface="Calibri" panose="020F0502020204030204" pitchFamily="34" charset="0"/>
                <a:cs typeface="Times New Roman" panose="02020603050405020304" pitchFamily="18" charset="0"/>
              </a:rPr>
              <a:t> </a:t>
            </a:r>
            <a:r>
              <a:rPr lang="ar-TN" sz="2400" b="1" dirty="0">
                <a:latin typeface="Calibri" panose="020F0502020204030204" pitchFamily="34" charset="0"/>
                <a:ea typeface="Calibri" panose="020F0502020204030204" pitchFamily="34" charset="0"/>
                <a:cs typeface="Times New Roman" panose="02020603050405020304" pitchFamily="18" charset="0"/>
              </a:rPr>
              <a:t>وتأطير العلاقة في إطار تعاقدي وفق </a:t>
            </a:r>
            <a:r>
              <a:rPr lang="ar-EG" sz="2400" b="1" dirty="0">
                <a:latin typeface="Calibri" panose="020F0502020204030204" pitchFamily="34" charset="0"/>
                <a:ea typeface="Calibri" panose="020F0502020204030204" pitchFamily="34" charset="0"/>
                <a:cs typeface="Times New Roman" panose="02020603050405020304" pitchFamily="18" charset="0"/>
              </a:rPr>
              <a:t>أ</a:t>
            </a:r>
            <a:r>
              <a:rPr lang="ar-TN" sz="2400" b="1" dirty="0">
                <a:latin typeface="Calibri" panose="020F0502020204030204" pitchFamily="34" charset="0"/>
                <a:ea typeface="Calibri" panose="020F0502020204030204" pitchFamily="34" charset="0"/>
                <a:cs typeface="Times New Roman" panose="02020603050405020304" pitchFamily="18" charset="0"/>
              </a:rPr>
              <a:t>هداف تنموية تضبطها اتفاقيات مشتركة.</a:t>
            </a:r>
            <a:endParaRPr lang="ar-TN" sz="2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spcAft>
                <a:spcPts val="800"/>
              </a:spcAft>
              <a:buNone/>
            </a:pPr>
            <a:endParaRPr lang="ar-TN"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spcAft>
                <a:spcPts val="800"/>
              </a:spcAft>
              <a:buNone/>
            </a:pP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30435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BD7B6C7-BE9E-8722-4D7E-1B4EE73BEC21}"/>
              </a:ext>
            </a:extLst>
          </p:cNvPr>
          <p:cNvSpPr>
            <a:spLocks noGrp="1"/>
          </p:cNvSpPr>
          <p:nvPr>
            <p:ph idx="1"/>
          </p:nvPr>
        </p:nvSpPr>
        <p:spPr>
          <a:xfrm>
            <a:off x="203200" y="364565"/>
            <a:ext cx="11618259" cy="5922682"/>
          </a:xfrm>
        </p:spPr>
        <p:txBody>
          <a:bodyPr>
            <a:normAutofit/>
          </a:bodyPr>
          <a:lstStyle/>
          <a:p>
            <a:pPr marL="0" indent="0" algn="just" rtl="1">
              <a:lnSpc>
                <a:spcPct val="150000"/>
              </a:lnSpc>
              <a:buNone/>
            </a:pPr>
            <a:endParaRPr lang="ar-TN" sz="2400" b="1" dirty="0">
              <a:latin typeface="Times New Roman" panose="02020603050405020304" pitchFamily="18" charset="0"/>
              <a:ea typeface="Calibri" panose="020F0502020204030204" pitchFamily="34" charset="0"/>
              <a:cs typeface="Arial" panose="020B0604020202020204" pitchFamily="34" charset="0"/>
            </a:endParaRPr>
          </a:p>
          <a:p>
            <a:pPr marL="0" indent="0" algn="just" rtl="1">
              <a:lnSpc>
                <a:spcPct val="150000"/>
              </a:lnSpc>
              <a:buNone/>
            </a:pPr>
            <a:r>
              <a:rPr lang="ar-SA" sz="2400" b="1" dirty="0">
                <a:effectLst/>
                <a:latin typeface="Times New Roman" panose="02020603050405020304" pitchFamily="18" charset="0"/>
                <a:ea typeface="Calibri" panose="020F0502020204030204" pitchFamily="34" charset="0"/>
                <a:cs typeface="Arial" panose="020B0604020202020204" pitchFamily="34" charset="0"/>
              </a:rPr>
              <a:t>-المبدأ الخامس : التعاون الطوعي والمساعدة المتبادلة</a:t>
            </a:r>
            <a:r>
              <a:rPr lang="ar-SA" sz="2400" dirty="0">
                <a:effectLst/>
                <a:latin typeface="Calibri" panose="020F0502020204030204" pitchFamily="34" charset="0"/>
                <a:ea typeface="Calibri" panose="020F0502020204030204" pitchFamily="34" charset="0"/>
                <a:cs typeface="Times New Roman" panose="02020603050405020304" pitchFamily="18" charset="0"/>
              </a:rPr>
              <a:t> بين مؤسسات الاقتصاد الاجتماعي والتضامني من خلال </a:t>
            </a:r>
            <a:r>
              <a:rPr lang="ar-EG" sz="2400" dirty="0">
                <a:effectLst/>
                <a:latin typeface="Calibri" panose="020F0502020204030204" pitchFamily="34" charset="0"/>
                <a:ea typeface="Calibri" panose="020F0502020204030204" pitchFamily="34" charset="0"/>
                <a:cs typeface="Times New Roman" panose="02020603050405020304" pitchFamily="18" charset="0"/>
              </a:rPr>
              <a:t>إ</a:t>
            </a:r>
            <a:r>
              <a:rPr lang="ar-TN" sz="2400" dirty="0">
                <a:effectLst/>
                <a:latin typeface="Calibri" panose="020F0502020204030204" pitchFamily="34" charset="0"/>
                <a:ea typeface="Calibri" panose="020F0502020204030204" pitchFamily="34" charset="0"/>
                <a:cs typeface="Times New Roman" panose="02020603050405020304" pitchFamily="18" charset="0"/>
              </a:rPr>
              <a:t>حداث بكل ولاية هيكل جهوي يضم جميع مؤسسات الاقتصاد الاجتماعي والتضامني ويتولى تنسيق أنشطتها المشتركة وتطوير قدراتها وتمثيلها لدى </a:t>
            </a:r>
            <a:r>
              <a:rPr lang="ar-TN" dirty="0"/>
              <a:t>السلط</a:t>
            </a:r>
            <a:r>
              <a:rPr lang="ar-TN" sz="2400" dirty="0">
                <a:effectLst/>
                <a:latin typeface="Calibri" panose="020F0502020204030204" pitchFamily="34" charset="0"/>
                <a:ea typeface="Calibri" panose="020F0502020204030204" pitchFamily="34" charset="0"/>
                <a:cs typeface="Times New Roman" panose="02020603050405020304" pitchFamily="18" charset="0"/>
              </a:rPr>
              <a:t> العمومية والهيئات التمثيلية الجهوية في إطار الأهداف والتوجهات العامة المرسومة من قبل هيكل مركزي لا سيما </a:t>
            </a:r>
            <a:r>
              <a:rPr lang="ar-SA" sz="2400" dirty="0">
                <a:effectLst/>
                <a:latin typeface="Calibri" panose="020F0502020204030204" pitchFamily="34" charset="0"/>
                <a:ea typeface="Calibri" panose="020F0502020204030204" pitchFamily="34" charset="0"/>
                <a:cs typeface="Times New Roman" panose="02020603050405020304" pitchFamily="18" charset="0"/>
              </a:rPr>
              <a:t>تحقيق التوازن بين متطلبات الجدوى الاقتصادية وقيم التطوع والتضامن الاجتماعي وتحقيق العدالة الاجتماعية والتوزيع العادل للثروة</a:t>
            </a:r>
            <a:r>
              <a:rPr lang="ar-TN" sz="24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just" rtl="1">
              <a:lnSpc>
                <a:spcPct val="150000"/>
              </a:lnSpc>
              <a:buNone/>
            </a:pPr>
            <a:r>
              <a:rPr lang="ar-TN" sz="2400" dirty="0">
                <a:effectLst/>
                <a:latin typeface="Calibri" panose="020F0502020204030204" pitchFamily="34" charset="0"/>
                <a:ea typeface="Calibri" panose="020F0502020204030204" pitchFamily="34" charset="0"/>
                <a:cs typeface="Times New Roman" panose="02020603050405020304" pitchFamily="18" charset="0"/>
              </a:rPr>
              <a:t> ويتكون الهيكل الجهوي من مكتب تنفيذي واتحادات محلية وفروع قطاعية ومؤسسات الاقتصاد الاجتماعي.</a:t>
            </a:r>
          </a:p>
          <a:p>
            <a:pPr marL="0" indent="0" algn="just" rtl="1">
              <a:lnSpc>
                <a:spcPct val="150000"/>
              </a:lnSpc>
              <a:buNone/>
            </a:pPr>
            <a:r>
              <a:rPr lang="ar-SA" sz="2400" b="1" dirty="0">
                <a:effectLst/>
                <a:latin typeface="Times New Roman" panose="02020603050405020304" pitchFamily="18" charset="0"/>
                <a:ea typeface="Calibri" panose="020F0502020204030204" pitchFamily="34" charset="0"/>
                <a:cs typeface="Arial" panose="020B0604020202020204" pitchFamily="34" charset="0"/>
              </a:rPr>
              <a:t>-المبدأ ال</a:t>
            </a:r>
            <a:r>
              <a:rPr lang="ar-TN" sz="2400" b="1" dirty="0">
                <a:effectLst/>
                <a:latin typeface="Times New Roman" panose="02020603050405020304" pitchFamily="18" charset="0"/>
                <a:ea typeface="Calibri" panose="020F0502020204030204" pitchFamily="34" charset="0"/>
                <a:cs typeface="Arial" panose="020B0604020202020204" pitchFamily="34" charset="0"/>
              </a:rPr>
              <a:t>سادس</a:t>
            </a:r>
            <a:r>
              <a:rPr lang="ar-SA" sz="2400" b="1" dirty="0">
                <a:effectLst/>
                <a:latin typeface="Times New Roman" panose="02020603050405020304" pitchFamily="18" charset="0"/>
                <a:ea typeface="Calibri" panose="020F0502020204030204" pitchFamily="34" charset="0"/>
                <a:cs typeface="Arial" panose="020B0604020202020204" pitchFamily="34" charset="0"/>
              </a:rPr>
              <a:t> : </a:t>
            </a:r>
            <a:r>
              <a:rPr lang="ar-TN" sz="2400" b="1" dirty="0" err="1">
                <a:effectLst/>
                <a:latin typeface="Times New Roman" panose="02020603050405020304" pitchFamily="18" charset="0"/>
                <a:ea typeface="Calibri" panose="020F0502020204030204" pitchFamily="34" charset="0"/>
                <a:cs typeface="Arial" panose="020B0604020202020204" pitchFamily="34" charset="0"/>
              </a:rPr>
              <a:t>لاقابلية</a:t>
            </a:r>
            <a:r>
              <a:rPr lang="ar-TN" sz="2400" b="1" dirty="0">
                <a:effectLst/>
                <a:latin typeface="Times New Roman" panose="02020603050405020304" pitchFamily="18" charset="0"/>
                <a:ea typeface="Calibri" panose="020F0502020204030204" pitchFamily="34" charset="0"/>
                <a:cs typeface="Arial" panose="020B0604020202020204" pitchFamily="34" charset="0"/>
              </a:rPr>
              <a:t> الاحتياطات </a:t>
            </a:r>
            <a:r>
              <a:rPr lang="ar-TN" sz="2400" b="1" dirty="0" err="1">
                <a:effectLst/>
                <a:latin typeface="Times New Roman" panose="02020603050405020304" pitchFamily="18" charset="0"/>
                <a:ea typeface="Calibri" panose="020F0502020204030204" pitchFamily="34" charset="0"/>
                <a:cs typeface="Arial" panose="020B0604020202020204" pitchFamily="34" charset="0"/>
              </a:rPr>
              <a:t>الوجوبية</a:t>
            </a:r>
            <a:r>
              <a:rPr lang="ar-TN" sz="2400" b="1" dirty="0">
                <a:effectLst/>
                <a:latin typeface="Times New Roman" panose="02020603050405020304" pitchFamily="18" charset="0"/>
                <a:ea typeface="Calibri" panose="020F0502020204030204" pitchFamily="34" charset="0"/>
                <a:cs typeface="Arial" panose="020B0604020202020204" pitchFamily="34" charset="0"/>
              </a:rPr>
              <a:t> للقسمة أو التوزيع </a:t>
            </a:r>
            <a:r>
              <a:rPr lang="ar-TN" sz="2400" dirty="0">
                <a:effectLst/>
                <a:latin typeface="Times New Roman" panose="02020603050405020304" pitchFamily="18" charset="0"/>
                <a:ea typeface="Calibri" panose="020F0502020204030204" pitchFamily="34" charset="0"/>
                <a:cs typeface="Arial" panose="020B0604020202020204" pitchFamily="34" charset="0"/>
              </a:rPr>
              <a:t>بصفتها ملكية مشتركة</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0307512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0FB88AA-9DB3-1C12-78C9-C484AF31140D}"/>
              </a:ext>
            </a:extLst>
          </p:cNvPr>
          <p:cNvSpPr>
            <a:spLocks noGrp="1"/>
          </p:cNvSpPr>
          <p:nvPr>
            <p:ph idx="1"/>
          </p:nvPr>
        </p:nvSpPr>
        <p:spPr>
          <a:xfrm>
            <a:off x="442259" y="239058"/>
            <a:ext cx="11379199" cy="6335059"/>
          </a:xfrm>
        </p:spPr>
        <p:txBody>
          <a:bodyPr>
            <a:normAutofit lnSpcReduction="10000"/>
          </a:bodyPr>
          <a:lstStyle/>
          <a:p>
            <a:pPr marL="3175" indent="-6350" algn="ctr" rtl="1">
              <a:lnSpc>
                <a:spcPct val="150000"/>
              </a:lnSpc>
              <a:spcAft>
                <a:spcPts val="800"/>
              </a:spcAft>
            </a:pPr>
            <a:r>
              <a:rPr lang="ar-SA" sz="1800" b="1" dirty="0">
                <a:effectLst/>
                <a:latin typeface="Calibri" panose="020F0502020204030204" pitchFamily="34" charset="0"/>
                <a:ea typeface="Calibri" panose="020F0502020204030204" pitchFamily="34" charset="0"/>
                <a:cs typeface="Arial" panose="020B0604020202020204" pitchFamily="34" charset="0"/>
              </a:rPr>
              <a:t>الفصل الثالث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SA" sz="18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أهداف الاقتصاد الاجتماعي والتضامني التنموية</a:t>
            </a:r>
            <a:endParaRPr lang="fr-FR" sz="1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TN" sz="1800" b="1" dirty="0">
                <a:solidFill>
                  <a:srgbClr val="1C1E21"/>
                </a:solidFill>
                <a:latin typeface="Calibri" panose="020F0502020204030204" pitchFamily="34" charset="0"/>
                <a:ea typeface="Times New Roman" panose="02020603050405020304" pitchFamily="18" charset="0"/>
                <a:cs typeface="Times New Roman" panose="02020603050405020304" pitchFamily="18" charset="0"/>
              </a:rPr>
              <a:t>13 </a:t>
            </a:r>
            <a:r>
              <a:rPr lang="ar-SA" sz="1800" dirty="0">
                <a:solidFill>
                  <a:srgbClr val="1C1E21"/>
                </a:solidFill>
                <a:effectLst/>
                <a:latin typeface="Calibri" panose="020F0502020204030204" pitchFamily="34" charset="0"/>
                <a:ea typeface="Times New Roman" panose="02020603050405020304" pitchFamily="18" charset="0"/>
                <a:cs typeface="Times New Roman" panose="02020603050405020304" pitchFamily="18" charset="0"/>
              </a:rPr>
              <a:t>. </a:t>
            </a:r>
            <a:r>
              <a:rPr lang="ar-TN" sz="1800"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الأزمة الاقتصادية والبيئية العالمية الراهنة ليست أزمة نظامية عابرة مردها الصدمة أو العدوى يقع امتصاصها بالوسائل التقليدية كسابقاتها بل هي أزمة تمس جوهر المنوال الرأسمالي الليبرالي الجديد المؤسس على معادلة باتت مستحيلة وأصبحت تهدد الانسان والطبيعة بصفة جدية، معادلة تراهن على النمو الاقتصادي </a:t>
            </a:r>
            <a:r>
              <a:rPr lang="ar-TN" sz="1800" b="1"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اللامتناهي</a:t>
            </a:r>
            <a:r>
              <a:rPr lang="ar-TN" sz="1800"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 ضمانا للربح </a:t>
            </a:r>
            <a:r>
              <a:rPr lang="ar-TN" sz="1800" b="1"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الدائم</a:t>
            </a:r>
            <a:r>
              <a:rPr lang="ar-TN" sz="1800"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 ولو أدى ذلك </a:t>
            </a:r>
            <a:r>
              <a:rPr lang="ar-EG" sz="1800"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إ</a:t>
            </a:r>
            <a:r>
              <a:rPr lang="ar-TN" sz="1800"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لى الاستنزاف شبه الكلي للموارد الطبيعية </a:t>
            </a:r>
            <a:r>
              <a:rPr lang="ar-TN" sz="1800" b="1"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المتناهية </a:t>
            </a:r>
            <a:r>
              <a:rPr lang="ar-TN" sz="1800"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وهلاك أجزاء هامة من البشرية. وليست جائحة كورونا التي تسببت في أكبر انخفاض متزامن في الناتج الداخلي الخام في التاريخ الحديث تضاف اليها تداعيات الحرب الدائرة بين روسيا وأ</a:t>
            </a:r>
            <a:r>
              <a:rPr lang="ar-EG" sz="1800"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و</a:t>
            </a:r>
            <a:r>
              <a:rPr lang="ar-TN" sz="1800"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كرانيا وحرب الإبادة الجماعية التي يقوم بها الكيان الصهيوني ضد الشعب الفلسطيني في غزة.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TN" sz="1800" b="1"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وما من دليل على ذلك الا المؤشرات الطبيعية الكارثية التي نعاينها في كل مكا</a:t>
            </a:r>
            <a:r>
              <a:rPr lang="ar-EG" sz="1800" b="1"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ن</a:t>
            </a:r>
            <a:r>
              <a:rPr lang="ar-TN" sz="1800" b="1"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 الاحتباس الحراري وذوبان الجبال الجليدية وارتفاع منسوب المياه و تآكل المناطق الساحلية وتكاثر الأعاصير وندرة المياه الصالحة للشرب والري وتلوث التربة والماء والهواء واختفاء الأنواع وتناقص الثروة السمكية وانتشار الحرائق وإزالة الغابات وتكاثر النفايات واستنزاف الثروة المعدنية والموارد الجوفية. </a:t>
            </a:r>
            <a:endParaRPr lang="fr-FR" sz="1800" b="1"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spcAft>
                <a:spcPts val="800"/>
              </a:spcAft>
              <a:buNone/>
            </a:pPr>
            <a:r>
              <a:rPr lang="ar-TN" sz="18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في الأول من أغسطس 2024، سنكون قد استهلكنا جميع الموارد التي يمكن أن يوفرها كوكب الأرض في عام واحد.</a:t>
            </a:r>
            <a:endParaRPr lang="fr-FR" sz="1800" b="1"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TN" sz="1800" b="1" dirty="0">
                <a:solidFill>
                  <a:srgbClr val="050505"/>
                </a:solidFill>
                <a:effectLst/>
                <a:latin typeface="Calibri" panose="020F0502020204030204" pitchFamily="34" charset="0"/>
                <a:ea typeface="Times New Roman" panose="02020603050405020304" pitchFamily="18" charset="0"/>
                <a:cs typeface="Times New Roman" panose="02020603050405020304" pitchFamily="18" charset="0"/>
              </a:rPr>
              <a:t>كل هذه الكوارث البيئية من شأنها تعميق الفوارق بين البلدان والشعوب وبين الطبقات الاجتماعية والجهات في البلد الواحد و بين أولئك الذين يستطيعون حماية أنفسهم منها لبعض الوقت وأولئك الذين سيكونون أول ضحاياها.</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8821907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0219255-D631-8062-A272-25A27C667CF1}"/>
              </a:ext>
            </a:extLst>
          </p:cNvPr>
          <p:cNvSpPr>
            <a:spLocks noGrp="1"/>
          </p:cNvSpPr>
          <p:nvPr>
            <p:ph idx="1"/>
          </p:nvPr>
        </p:nvSpPr>
        <p:spPr>
          <a:xfrm>
            <a:off x="215497" y="337804"/>
            <a:ext cx="11811484" cy="6295964"/>
          </a:xfrm>
        </p:spPr>
        <p:txBody>
          <a:bodyPr/>
          <a:lstStyle/>
          <a:p>
            <a:pPr marL="0" indent="0" algn="just" rtl="1">
              <a:lnSpc>
                <a:spcPct val="150000"/>
              </a:lnSpc>
              <a:spcAft>
                <a:spcPts val="800"/>
              </a:spcAft>
              <a:buNone/>
            </a:pPr>
            <a:endParaRPr lang="ar-TN" sz="1800" b="1"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TN" sz="1800" b="1" dirty="0">
                <a:effectLst/>
                <a:latin typeface="Calibri" panose="020F0502020204030204" pitchFamily="34" charset="0"/>
                <a:ea typeface="Calibri" panose="020F0502020204030204" pitchFamily="34" charset="0"/>
                <a:cs typeface="Arial" panose="020B0604020202020204" pitchFamily="34" charset="0"/>
              </a:rPr>
              <a:t>14.</a:t>
            </a:r>
            <a:r>
              <a:rPr lang="ar-SA" sz="1800" b="1" dirty="0">
                <a:effectLst/>
                <a:latin typeface="Calibri" panose="020F0502020204030204" pitchFamily="34" charset="0"/>
                <a:ea typeface="Calibri" panose="020F0502020204030204" pitchFamily="34" charset="0"/>
                <a:cs typeface="Arial" panose="020B0604020202020204" pitchFamily="34" charset="0"/>
              </a:rPr>
              <a:t> التنمية المستدامة</a:t>
            </a:r>
            <a:r>
              <a:rPr lang="ar-SA" sz="1800" dirty="0">
                <a:effectLst/>
                <a:latin typeface="Calibri" panose="020F0502020204030204" pitchFamily="34" charset="0"/>
                <a:ea typeface="Calibri" panose="020F0502020204030204" pitchFamily="34" charset="0"/>
                <a:cs typeface="Arial" panose="020B0604020202020204" pitchFamily="34" charset="0"/>
              </a:rPr>
              <a:t>. إن</a:t>
            </a:r>
            <a:r>
              <a:rPr lang="ar-SA" sz="1800" b="1" dirty="0">
                <a:effectLst/>
                <a:latin typeface="Calibri" panose="020F0502020204030204" pitchFamily="34" charset="0"/>
                <a:ea typeface="Calibri" panose="020F0502020204030204" pitchFamily="34" charset="0"/>
                <a:cs typeface="Arial" panose="020B0604020202020204" pitchFamily="34" charset="0"/>
              </a:rPr>
              <a:t> مكافحة الفقر والحد من عدم المساواة وضمان التشغيل اللائق والمستدام </a:t>
            </a:r>
            <a:r>
              <a:rPr lang="ar-SA" sz="1800" dirty="0">
                <a:effectLst/>
                <a:latin typeface="Calibri" panose="020F0502020204030204" pitchFamily="34" charset="0"/>
                <a:ea typeface="Calibri" panose="020F0502020204030204" pitchFamily="34" charset="0"/>
                <a:cs typeface="Arial" panose="020B0604020202020204" pitchFamily="34" charset="0"/>
              </a:rPr>
              <a:t>هي من أولويات </a:t>
            </a:r>
            <a:r>
              <a:rPr lang="ar-TN" sz="1800" dirty="0">
                <a:effectLst/>
                <a:latin typeface="Calibri" panose="020F0502020204030204" pitchFamily="34" charset="0"/>
                <a:ea typeface="Calibri" panose="020F0502020204030204" pitchFamily="34" charset="0"/>
                <a:cs typeface="Times New Roman" panose="02020603050405020304" pitchFamily="18" charset="0"/>
              </a:rPr>
              <a:t>الاقتصاد الاجتماعي والتضامني وهي </a:t>
            </a:r>
            <a:r>
              <a:rPr lang="ar-SA" sz="1800" dirty="0">
                <a:effectLst/>
                <a:latin typeface="Calibri" panose="020F0502020204030204" pitchFamily="34" charset="0"/>
                <a:ea typeface="Calibri" panose="020F0502020204030204" pitchFamily="34" charset="0"/>
                <a:cs typeface="Arial" panose="020B0604020202020204" pitchFamily="34" charset="0"/>
              </a:rPr>
              <a:t>تتوافق مع أهداف التنمية المستدامة لعام 2030 التي تهدف، من بين ما تهدف، إلى القضاء على الفقر بجميع أشكاله وفي كل مكان في العالم وتحقيق المساواة بين الجنسين وتمكين جميع النساء والفتيات وتعزيز النمو الاقتصادي المشترك والمستدام، والعمالة الكاملة والمنتجة، وتوفير العمل اللائق للجميع (الهدف 8 من أهداف التنمية المستدامة).</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buNone/>
            </a:pPr>
            <a:r>
              <a:rPr lang="ar-SA" sz="1800" dirty="0">
                <a:effectLst/>
                <a:latin typeface="Calibri" panose="020F0502020204030204" pitchFamily="34" charset="0"/>
                <a:ea typeface="Calibri" panose="020F0502020204030204" pitchFamily="34" charset="0"/>
                <a:cs typeface="Arial" panose="020B0604020202020204" pitchFamily="34" charset="0"/>
              </a:rPr>
              <a:t>إن </a:t>
            </a:r>
            <a:r>
              <a:rPr lang="ar-SA" sz="1800" b="1" dirty="0">
                <a:effectLst/>
                <a:latin typeface="Calibri" panose="020F0502020204030204" pitchFamily="34" charset="0"/>
                <a:ea typeface="Calibri" panose="020F0502020204030204" pitchFamily="34" charset="0"/>
                <a:cs typeface="Arial" panose="020B0604020202020204" pitchFamily="34" charset="0"/>
              </a:rPr>
              <a:t>السعي لتحقيق هذه الخطة الطموحة لعام 2030 بأبعادها الثلاثة (الاقتصادية والاجتماعية والبيئية)، وأهداف التنمية المستدامة السبعة عشر</a:t>
            </a:r>
            <a:r>
              <a:rPr lang="ar-SA" sz="1800" dirty="0">
                <a:effectLst/>
                <a:latin typeface="Calibri" panose="020F0502020204030204" pitchFamily="34" charset="0"/>
                <a:ea typeface="Calibri" panose="020F0502020204030204" pitchFamily="34" charset="0"/>
                <a:cs typeface="Arial" panose="020B0604020202020204" pitchFamily="34" charset="0"/>
              </a:rPr>
              <a:t>، والغايات المرتبطة بها البالغ عددها 169، ومؤشراتها البالغ عددها 231، </a:t>
            </a:r>
            <a:r>
              <a:rPr lang="ar-SA" sz="1800" b="1" dirty="0">
                <a:effectLst/>
                <a:latin typeface="Calibri" panose="020F0502020204030204" pitchFamily="34" charset="0"/>
                <a:ea typeface="Calibri" panose="020F0502020204030204" pitchFamily="34" charset="0"/>
                <a:cs typeface="Arial" panose="020B0604020202020204" pitchFamily="34" charset="0"/>
              </a:rPr>
              <a:t>يتطلب جهودا ضخمة ومتضافرة </a:t>
            </a:r>
            <a:r>
              <a:rPr lang="ar-SA" sz="1800" dirty="0">
                <a:effectLst/>
                <a:latin typeface="Calibri" panose="020F0502020204030204" pitchFamily="34" charset="0"/>
                <a:ea typeface="Calibri" panose="020F0502020204030204" pitchFamily="34" charset="0"/>
                <a:cs typeface="Arial" panose="020B0604020202020204" pitchFamily="34" charset="0"/>
              </a:rPr>
              <a:t>من الحكومات والمجالس النيابية والقطاع الخاص والمجتمع المدني والأوساط الأكاديمية ووسائل الإعلام وشركاء التنمية. وفي حين أن خطة عام 2030 تهم جميع البلدان، بما في ذلك الدول الأكثر تقدما في الشمال، فإن بلدان الجنوب تواجه تحديات إنمائية أكبر بكثير </a:t>
            </a:r>
            <a:r>
              <a:rPr lang="ar-SA" sz="1800" b="1" dirty="0">
                <a:effectLst/>
                <a:latin typeface="Calibri" panose="020F0502020204030204" pitchFamily="34" charset="0"/>
                <a:ea typeface="Calibri" panose="020F0502020204030204" pitchFamily="34" charset="0"/>
                <a:cs typeface="Arial" panose="020B0604020202020204" pitchFamily="34" charset="0"/>
              </a:rPr>
              <a:t>ويجب أن تبذل، بدعم من الشمال، لا سيما من المنظمات والمؤسسات المنتمية إلى الاقتصاد الاجتماعي والتضامني جهودا إنمائية أكبر بكثير لتحقيق أهداف التنمية المستدامة</a:t>
            </a:r>
            <a:r>
              <a:rPr lang="ar-SA" sz="1800" dirty="0">
                <a:effectLst/>
                <a:latin typeface="Calibri" panose="020F0502020204030204" pitchFamily="34" charset="0"/>
                <a:ea typeface="Calibri" panose="020F0502020204030204" pitchFamily="34" charset="0"/>
                <a:cs typeface="Arial" panose="020B0604020202020204" pitchFamily="34" charset="0"/>
              </a:rPr>
              <a:t>. حيث لا تظهر عبارة "الاقتصاد الاجتماعي والتضامني" في أي مكان في خطة عام 2030، في حين تم ذكر أحد مكوناتها، وهي التعاضديات، مرتين، ولكن فقط كشكل معين من أشكال الأعمال. والأسوأ من ذلك </a:t>
            </a:r>
            <a:r>
              <a:rPr lang="ar-SA" sz="1800" b="1" dirty="0">
                <a:effectLst/>
                <a:latin typeface="Calibri" panose="020F0502020204030204" pitchFamily="34" charset="0"/>
                <a:ea typeface="Calibri" panose="020F0502020204030204" pitchFamily="34" charset="0"/>
                <a:cs typeface="Arial" panose="020B0604020202020204" pitchFamily="34" charset="0"/>
              </a:rPr>
              <a:t>أن فكرة الاعتماد على الذات </a:t>
            </a:r>
            <a:r>
              <a:rPr lang="fr-FR" sz="1800" b="1" dirty="0">
                <a:effectLst/>
                <a:latin typeface="Calibri" panose="020F0502020204030204" pitchFamily="34" charset="0"/>
                <a:ea typeface="Calibri" panose="020F0502020204030204" pitchFamily="34" charset="0"/>
                <a:cs typeface="Arial" panose="020B0604020202020204" pitchFamily="34" charset="0"/>
              </a:rPr>
              <a:t>(« self-help ») </a:t>
            </a:r>
            <a:r>
              <a:rPr lang="fr-FR" sz="1800" b="1" dirty="0">
                <a:effectLst/>
                <a:latin typeface="Arial" panose="020B0604020202020204" pitchFamily="34" charset="0"/>
                <a:ea typeface="Calibri" panose="020F0502020204030204" pitchFamily="34" charset="0"/>
              </a:rPr>
              <a:t> </a:t>
            </a:r>
            <a:r>
              <a:rPr lang="ar-SA" sz="1800" b="1" dirty="0">
                <a:effectLst/>
                <a:latin typeface="Calibri" panose="020F0502020204030204" pitchFamily="34" charset="0"/>
                <a:ea typeface="Calibri" panose="020F0502020204030204" pitchFamily="34" charset="0"/>
                <a:cs typeface="Arial" panose="020B0604020202020204" pitchFamily="34" charset="0"/>
              </a:rPr>
              <a:t>غائبة تماما عن خطة عام 2030، وكأن التنمية لن تكون ممكنة دون تدخل الدولة و"الجهات المانحة". </a:t>
            </a:r>
            <a:endParaRPr lang="fr-FR" b="1" dirty="0"/>
          </a:p>
        </p:txBody>
      </p:sp>
    </p:spTree>
    <p:extLst>
      <p:ext uri="{BB962C8B-B14F-4D97-AF65-F5344CB8AC3E}">
        <p14:creationId xmlns:p14="http://schemas.microsoft.com/office/powerpoint/2010/main" val="30770497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569F36B-B848-4DBE-A889-96D0835C23B6}"/>
              </a:ext>
            </a:extLst>
          </p:cNvPr>
          <p:cNvSpPr>
            <a:spLocks noGrp="1"/>
          </p:cNvSpPr>
          <p:nvPr>
            <p:ph idx="1"/>
          </p:nvPr>
        </p:nvSpPr>
        <p:spPr>
          <a:xfrm>
            <a:off x="291210" y="337804"/>
            <a:ext cx="11590166" cy="6301788"/>
          </a:xfrm>
        </p:spPr>
        <p:txBody>
          <a:bodyPr/>
          <a:lstStyle/>
          <a:p>
            <a:pPr marL="0" indent="0" algn="just" rtl="1">
              <a:lnSpc>
                <a:spcPct val="150000"/>
              </a:lnSpc>
              <a:spcAft>
                <a:spcPts val="800"/>
              </a:spcAft>
              <a:buNone/>
            </a:pPr>
            <a:endParaRPr lang="ar-TN"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2000" dirty="0">
                <a:effectLst/>
                <a:latin typeface="Calibri" panose="020F0502020204030204" pitchFamily="34" charset="0"/>
                <a:ea typeface="Calibri" panose="020F0502020204030204" pitchFamily="34" charset="0"/>
                <a:cs typeface="Arial" panose="020B0604020202020204" pitchFamily="34" charset="0"/>
              </a:rPr>
              <a:t>ومع ذلك، فقد أثبتت مؤسسات ومنظمات الاقتصاد الاجتماعي والتضامني قدرتها الخاصة على حل عدد من مشاكل التنمية من خلال تعبئة قوى التعاون والتبادل والتضامن وريادة الأعمال، دون الحاجة إلى مساعدة من الدولة أو الشركاء الخارجيين. لكن من الخطأ الادعاء بأن الاقتصاد الاجتماعي والتضامني يمكنه حل جميع مشاكل التنمية لوحده، بل لا يمكن حل بعضها دون مشاركة الدولة أو المجتمع المدني أو المجتمع الدولي. لذلك، يجب أن يركز الاقتصاد الاجتماعي والتضامني على عدد معين من أهداف التنمية المستدامة التي يكون قادرًا على تحقيقها على أفضل وجه، بما في ذلك الأهداف التي تهدف صراحةً إلى تحسين النفاذ إلى الأسواق والتمويل والحقوق، والموارد وما إلى ذلك، فضلاً عن تحسين الاندماج والمساواة. </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2000" b="1" dirty="0">
                <a:effectLst/>
                <a:latin typeface="Calibri" panose="020F0502020204030204" pitchFamily="34" charset="0"/>
                <a:ea typeface="Calibri" panose="020F0502020204030204" pitchFamily="34" charset="0"/>
                <a:cs typeface="Arial" panose="020B0604020202020204" pitchFamily="34" charset="0"/>
              </a:rPr>
              <a:t>لقد اكتسبت فكرة الاقتصاد الاجتماعي والتضامني أهمية ووضوحًا أكبر في السنوات الأخيرة</a:t>
            </a:r>
            <a:r>
              <a:rPr lang="ar-SA" sz="2000" dirty="0">
                <a:effectLst/>
                <a:latin typeface="Calibri" panose="020F0502020204030204" pitchFamily="34" charset="0"/>
                <a:ea typeface="Calibri" panose="020F0502020204030204" pitchFamily="34" charset="0"/>
                <a:cs typeface="Arial" panose="020B0604020202020204" pitchFamily="34" charset="0"/>
              </a:rPr>
              <a:t>، خاصة منذ الأزمة المالية العالمية في 2007/2008. فتزايد عدد المقالات الأكاديمية حول الاقتصاد الاجتماعي والتضامني وأنشأت الأمم المتحدة "فريق عمل" (</a:t>
            </a:r>
            <a:r>
              <a:rPr lang="fr-FR" sz="2000" dirty="0">
                <a:effectLst/>
                <a:latin typeface="Calibri" panose="020F0502020204030204" pitchFamily="34" charset="0"/>
                <a:ea typeface="Calibri" panose="020F0502020204030204" pitchFamily="34" charset="0"/>
                <a:cs typeface="Arial" panose="020B0604020202020204" pitchFamily="34" charset="0"/>
              </a:rPr>
              <a:t>UNTFSSE</a:t>
            </a:r>
            <a:r>
              <a:rPr lang="ar-SA" sz="2000" dirty="0">
                <a:effectLst/>
                <a:latin typeface="Calibri" panose="020F0502020204030204" pitchFamily="34" charset="0"/>
                <a:ea typeface="Calibri" panose="020F0502020204030204" pitchFamily="34" charset="0"/>
                <a:cs typeface="Arial" panose="020B0604020202020204" pitchFamily="34" charset="0"/>
              </a:rPr>
              <a:t>) لتنسيق عمل منظمات الأمم المتحدة المختلفة بشأن استراتيجية الاقتصاد الاجتماعي والتضامني واعتمدت الندوة الدولية للعمل الـ 110 (</a:t>
            </a:r>
            <a:r>
              <a:rPr lang="fr-FR" sz="2000" dirty="0">
                <a:effectLst/>
                <a:latin typeface="Calibri" panose="020F0502020204030204" pitchFamily="34" charset="0"/>
                <a:ea typeface="Calibri" panose="020F0502020204030204" pitchFamily="34" charset="0"/>
                <a:cs typeface="Arial" panose="020B0604020202020204" pitchFamily="34" charset="0"/>
              </a:rPr>
              <a:t>ILC</a:t>
            </a:r>
            <a:r>
              <a:rPr lang="ar-SA" sz="2000" dirty="0">
                <a:effectLst/>
                <a:latin typeface="Calibri" panose="020F0502020204030204" pitchFamily="34" charset="0"/>
                <a:ea typeface="Calibri" panose="020F0502020204030204" pitchFamily="34" charset="0"/>
                <a:cs typeface="Arial" panose="020B0604020202020204" pitchFamily="34" charset="0"/>
              </a:rPr>
              <a:t>) قرارًا بشأن الاقتصاد الاجتماعي والتضامني سنة 2022، والذي يتضمن تعريفًا لمصطلح "الاقتصاد الاجتماعي والتضامني ". وأخيرا، وافقت الجمعية العامة للأمم المتحدة على قرار مماثل سنة 2023.</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7536144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AA2287D-242B-88D2-CB34-C6A5F3E81629}"/>
              </a:ext>
            </a:extLst>
          </p:cNvPr>
          <p:cNvSpPr>
            <a:spLocks noGrp="1"/>
          </p:cNvSpPr>
          <p:nvPr>
            <p:ph idx="1"/>
          </p:nvPr>
        </p:nvSpPr>
        <p:spPr>
          <a:xfrm>
            <a:off x="227145" y="349452"/>
            <a:ext cx="11852254" cy="6208602"/>
          </a:xfrm>
        </p:spPr>
        <p:txBody>
          <a:bodyPr/>
          <a:lstStyle/>
          <a:p>
            <a:pPr marL="0" indent="0" algn="just" rtl="1">
              <a:lnSpc>
                <a:spcPct val="150000"/>
              </a:lnSpc>
              <a:spcAft>
                <a:spcPts val="800"/>
              </a:spcAft>
              <a:buNone/>
            </a:pPr>
            <a:r>
              <a:rPr lang="ar-TN" sz="1800" b="1" dirty="0">
                <a:latin typeface="Calibri" panose="020F0502020204030204" pitchFamily="34" charset="0"/>
                <a:ea typeface="Calibri" panose="020F0502020204030204" pitchFamily="34" charset="0"/>
                <a:cs typeface="Times New Roman" panose="02020603050405020304" pitchFamily="18" charset="0"/>
              </a:rPr>
              <a:t>15</a:t>
            </a:r>
            <a:r>
              <a:rPr lang="ar-SA" sz="1800" b="1" dirty="0">
                <a:effectLst/>
                <a:latin typeface="Calibri" panose="020F0502020204030204" pitchFamily="34" charset="0"/>
                <a:ea typeface="Calibri" panose="020F0502020204030204" pitchFamily="34" charset="0"/>
                <a:cs typeface="Arial" panose="020B0604020202020204" pitchFamily="34" charset="0"/>
              </a:rPr>
              <a:t>. هيكلة الاقتصاد غير المنظم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Times New Roman" panose="02020603050405020304" pitchFamily="18" charset="0"/>
              </a:rPr>
              <a:t>يقصد بالاقتصاد غ</a:t>
            </a:r>
            <a:r>
              <a:rPr lang="ar-TN" sz="1800" dirty="0">
                <a:effectLst/>
                <a:latin typeface="Calibri" panose="020F0502020204030204" pitchFamily="34" charset="0"/>
                <a:ea typeface="Calibri" panose="020F0502020204030204" pitchFamily="34" charset="0"/>
                <a:cs typeface="Times New Roman" panose="02020603050405020304" pitchFamily="18" charset="0"/>
              </a:rPr>
              <a:t>ير المنظم</a:t>
            </a:r>
            <a:r>
              <a:rPr lang="ar-SA" sz="1800" dirty="0">
                <a:effectLst/>
                <a:latin typeface="Calibri" panose="020F0502020204030204" pitchFamily="34" charset="0"/>
                <a:ea typeface="Calibri" panose="020F0502020204030204" pitchFamily="34" charset="0"/>
                <a:cs typeface="Times New Roman" panose="02020603050405020304" pitchFamily="18" charset="0"/>
              </a:rPr>
              <a:t> الفقر والضعف والهشاشة والدخل المنخفض وغير المنتظم والانتاجية غير الكافية ونقص الحماية الاجتماعية وغياب الحماية بموجب قانون العمل وعدم المشاركة في الحوار الاجتماعي وغياب العمل اللائق. ويشمل مجموعة واسعة ومتنوعة من الحالات والظواهر حيث يتجلى في أشكال مختلفة داخل الاقتصادات وفيما بينها. ويجب أن تتكيف عملية إضفاء الطابع الرسمي والتدابير الرامية إلى تسهيل التحول إلى الطابع المنظم مع الظروف المحددة التي تواجهها مختلف البلدان وفئات الوحدات الاقتصادية والعمال.</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TN" sz="1800" dirty="0">
                <a:effectLst/>
                <a:latin typeface="Calibri" panose="020F0502020204030204" pitchFamily="34" charset="0"/>
                <a:ea typeface="Calibri" panose="020F0502020204030204" pitchFamily="34" charset="0"/>
                <a:cs typeface="Times New Roman" panose="02020603050405020304" pitchFamily="18" charset="0"/>
              </a:rPr>
              <a:t>ا</a:t>
            </a:r>
            <a:r>
              <a:rPr lang="ar-SA" sz="1800" dirty="0">
                <a:effectLst/>
                <a:latin typeface="Calibri" panose="020F0502020204030204" pitchFamily="34" charset="0"/>
                <a:ea typeface="Calibri" panose="020F0502020204030204" pitchFamily="34" charset="0"/>
                <a:cs typeface="Times New Roman" panose="02020603050405020304" pitchFamily="18" charset="0"/>
              </a:rPr>
              <a:t>ن قرار واستنتاجات عام 2002 بشأن العمل اللائق والاقتصاد غير المنظم، الذي اعتمدته ندوة العمل الدولي (</a:t>
            </a:r>
            <a:r>
              <a:rPr lang="fr-FR" sz="1800" dirty="0">
                <a:effectLst/>
                <a:latin typeface="Times New Roman" panose="02020603050405020304" pitchFamily="18" charset="0"/>
                <a:ea typeface="Calibri" panose="020F0502020204030204" pitchFamily="34" charset="0"/>
                <a:cs typeface="Arial" panose="020B0604020202020204" pitchFamily="34" charset="0"/>
              </a:rPr>
              <a:t>ILC</a:t>
            </a:r>
            <a:r>
              <a:rPr lang="ar-SA" sz="1800" dirty="0">
                <a:effectLst/>
                <a:latin typeface="Calibri" panose="020F0502020204030204" pitchFamily="34" charset="0"/>
                <a:ea typeface="Calibri" panose="020F0502020204030204" pitchFamily="34" charset="0"/>
                <a:cs typeface="Times New Roman" panose="02020603050405020304" pitchFamily="18" charset="0"/>
              </a:rPr>
              <a:t>)، وكذلك الندوتان الدوليتان الخامسة عشر والسابعة عشر </a:t>
            </a:r>
            <a:r>
              <a:rPr lang="ar-SA" sz="1800" dirty="0" err="1">
                <a:effectLst/>
                <a:latin typeface="Calibri" panose="020F0502020204030204" pitchFamily="34" charset="0"/>
                <a:ea typeface="Calibri" panose="020F0502020204030204" pitchFamily="34" charset="0"/>
                <a:cs typeface="Times New Roman" panose="02020603050405020304" pitchFamily="18" charset="0"/>
              </a:rPr>
              <a:t>لإحصائيي</a:t>
            </a:r>
            <a:r>
              <a:rPr lang="ar-SA" sz="1800" dirty="0">
                <a:effectLst/>
                <a:latin typeface="Calibri" panose="020F0502020204030204" pitchFamily="34" charset="0"/>
                <a:ea typeface="Calibri" panose="020F0502020204030204" pitchFamily="34" charset="0"/>
                <a:cs typeface="Times New Roman" panose="02020603050405020304" pitchFamily="18" charset="0"/>
              </a:rPr>
              <a:t> العمل (1993 و2003 على التوالي) اتفقوا على أن مصطلح "الاقتصاد غير المنظم" يشير إلى جميع أنشطة العمال والوحدات الاقتصادية التي - في القانون أو في الممارسة - لا تغطيها الترتيبات الرسمية أو لا تغطيها بشكل كاف؛ ولا يشمل الأنشطة غير المشروعة، ولا سيما تقديم الخدمات أو إنتاج أو بيع أو حيازة أو استخدام السلع المحظورة بموجب القانون، بما في ذلك تصنيع المخدرات والاتجار بها بشكل غير مشروع، وتصنيع الأسلحة النارية والاتجار بها بشكل غير مشروع، والاتجار بالأشخاص وغسل الأموال، على النحو المحدد في الاتفاقيات الدولية ذات الصلة.</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r" rtl="1">
              <a:lnSpc>
                <a:spcPct val="150000"/>
              </a:lnSpc>
              <a:buNone/>
            </a:pPr>
            <a:r>
              <a:rPr lang="ar-TN" sz="1800" b="1" dirty="0">
                <a:effectLst/>
                <a:latin typeface="Calibri" panose="020F0502020204030204" pitchFamily="34" charset="0"/>
                <a:ea typeface="Calibri" panose="020F0502020204030204" pitchFamily="34" charset="0"/>
                <a:cs typeface="Times New Roman" panose="02020603050405020304" pitchFamily="18" charset="0"/>
              </a:rPr>
              <a:t>ت</a:t>
            </a:r>
            <a:r>
              <a:rPr lang="ar-SA" sz="1800" b="1" dirty="0">
                <a:effectLst/>
                <a:latin typeface="Calibri" panose="020F0502020204030204" pitchFamily="34" charset="0"/>
                <a:ea typeface="Calibri" panose="020F0502020204030204" pitchFamily="34" charset="0"/>
                <a:cs typeface="Times New Roman" panose="02020603050405020304" pitchFamily="18" charset="0"/>
              </a:rPr>
              <a:t>قدر مساهمة الأنشطة غير المنظمة (بما في ذلك القطاع الزراعي) في الناتج المحلي الإجمالي التونسي ب 35.2٪ سنة 2020 (برنامج الأمم المتحدة الإنمائي) مشغلا 63.1٪ من السكان النشطين سنة 2014 (منظمة العمل الدولية)</a:t>
            </a:r>
            <a:r>
              <a:rPr lang="fr-FR" sz="1800" b="1" dirty="0">
                <a:effectLst/>
                <a:latin typeface="Times New Roman" panose="02020603050405020304" pitchFamily="18" charset="0"/>
                <a:ea typeface="Calibri" panose="020F0502020204030204" pitchFamily="34" charset="0"/>
                <a:cs typeface="Arial" panose="020B0604020202020204" pitchFamily="34" charset="0"/>
              </a:rPr>
              <a:t>.</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fr-FR" dirty="0"/>
          </a:p>
        </p:txBody>
      </p:sp>
    </p:spTree>
    <p:extLst>
      <p:ext uri="{BB962C8B-B14F-4D97-AF65-F5344CB8AC3E}">
        <p14:creationId xmlns:p14="http://schemas.microsoft.com/office/powerpoint/2010/main" val="2398305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901B14B-9935-4198-CA57-50C9C3217C7A}"/>
              </a:ext>
            </a:extLst>
          </p:cNvPr>
          <p:cNvSpPr>
            <a:spLocks noGrp="1"/>
          </p:cNvSpPr>
          <p:nvPr>
            <p:ph idx="1"/>
          </p:nvPr>
        </p:nvSpPr>
        <p:spPr>
          <a:xfrm>
            <a:off x="273739" y="407694"/>
            <a:ext cx="11811484" cy="6101249"/>
          </a:xfrm>
        </p:spPr>
        <p:txBody>
          <a:bodyPr>
            <a:normAutofit/>
          </a:bodyPr>
          <a:lstStyle/>
          <a:p>
            <a:pPr marL="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Times New Roman" panose="02020603050405020304" pitchFamily="18" charset="0"/>
              </a:rPr>
              <a:t>وتنص التوصية 204 لسنة 2015 كذلك على أن مصطلح "الوحدات الاقتصادية" يشمل التعاونيات ووحدات الاقتصاد الاجتماعي والتضامني (المادة 3.ج)، وكذلك أعضاء هذه الوحدات (المادة 4.أ). ويشمل التعريف العاملين لحسابهم الخاص (وأفراد أسرهم) في المناطق الريفية، ما يعني أن زراعة الاكتفاء الذاتي والإنتاج الريفي على نطاق صغير تعد ضمن الاقتصاد غير المنظم.</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Times New Roman" panose="02020603050405020304" pitchFamily="18" charset="0"/>
              </a:rPr>
              <a:t>ومتابعة لاعتماد التوصية </a:t>
            </a:r>
            <a:r>
              <a:rPr lang="fr-FR" sz="1800" dirty="0">
                <a:effectLst/>
                <a:latin typeface="Times New Roman" panose="02020603050405020304" pitchFamily="18" charset="0"/>
                <a:ea typeface="Calibri" panose="020F0502020204030204" pitchFamily="34" charset="0"/>
                <a:cs typeface="Arial" panose="020B0604020202020204" pitchFamily="34" charset="0"/>
              </a:rPr>
              <a:t>R 204</a:t>
            </a:r>
            <a:r>
              <a:rPr lang="ar-SA" sz="1800" dirty="0">
                <a:effectLst/>
                <a:latin typeface="Calibri" panose="020F0502020204030204" pitchFamily="34" charset="0"/>
                <a:ea typeface="Calibri" panose="020F0502020204030204" pitchFamily="34" charset="0"/>
                <a:cs typeface="Times New Roman" panose="02020603050405020304" pitchFamily="18" charset="0"/>
              </a:rPr>
              <a:t>، صادق مجلس إدارة منظمة العمل الدولية، في دورته 325،على استراتيجية تنفيذ تتمحور حول أربعة مكونات مترابطة، وهي: (1) حملة للتوعية والترويج؛ (2) تعزيز قدرات الهيئات الثلاثية؛ (3) تطوير المعرفة ونشرها؛ (4) التعاون والشراكات الدولية. وتساهم الندوة الدولية لمنظمة العمل الدولية حول دور الاقتصاد الاجتماعي والتضامني في بناء جسر بين الاقتصاد غير المنظم والاقتصاد المنظم في تنفيذ هذه الاستراتيجية (تونس، 1-2 نوفمبر 2017).</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buNone/>
            </a:pPr>
            <a:r>
              <a:rPr lang="ar-SA" sz="1800" dirty="0">
                <a:effectLst/>
                <a:ea typeface="Calibri" panose="020F0502020204030204" pitchFamily="34" charset="0"/>
                <a:cs typeface="Times New Roman" panose="02020603050405020304" pitchFamily="18" charset="0"/>
              </a:rPr>
              <a:t>وقد تبين أن الفوائد الاجتماعية والاقتصادية والمجتمعية للعمل الجماعي تؤدي إلى خفض كبير في العجز في العمل اللائق في الاقتصاد غير المنظم، ما يسهل الانتقال من الاقتصاد غير المنظم إلى الاقتصاد المنظم. علاوة على ذلك، فإن منظمات الاقتصاد الاجتماعي والتضامني في الاقتصاد غير المنظم، ولا سيما اتحاداتها ، توفر </a:t>
            </a:r>
            <a:r>
              <a:rPr lang="ar-SA" dirty="0"/>
              <a:t>للسلط</a:t>
            </a:r>
            <a:r>
              <a:rPr lang="ar-SA" sz="1800" dirty="0">
                <a:effectLst/>
                <a:ea typeface="Calibri" panose="020F0502020204030204" pitchFamily="34" charset="0"/>
                <a:cs typeface="Times New Roman" panose="02020603050405020304" pitchFamily="18" charset="0"/>
              </a:rPr>
              <a:t> الوطنية والمحلية نظيرًا يمكنها التفاوض معه والمشاركة في الحوار الاجتماعي</a:t>
            </a:r>
            <a:endParaRPr lang="ar-TN" sz="1800" dirty="0">
              <a:effectLst/>
              <a:ea typeface="Calibri" panose="020F0502020204030204" pitchFamily="34" charset="0"/>
              <a:cs typeface="Times New Roman" panose="02020603050405020304" pitchFamily="18" charset="0"/>
            </a:endParaRPr>
          </a:p>
          <a:p>
            <a:pPr marL="0" indent="0" algn="ctr">
              <a:lnSpc>
                <a:spcPct val="150000"/>
              </a:lnSpc>
              <a:buNone/>
            </a:pPr>
            <a:r>
              <a:rPr lang="fr-FR" sz="1800" dirty="0">
                <a:effectLst/>
                <a:latin typeface="Times New Roman" panose="02020603050405020304" pitchFamily="18" charset="0"/>
                <a:ea typeface="Calibri" panose="020F0502020204030204" pitchFamily="34" charset="0"/>
                <a:cs typeface="Arial" panose="020B0604020202020204" pitchFamily="34" charset="0"/>
              </a:rPr>
              <a:t>BIT</a:t>
            </a:r>
            <a:r>
              <a:rPr lang="ar-SA" sz="1800" dirty="0">
                <a:effectLst/>
                <a:latin typeface="Times New Roman" panose="02020603050405020304" pitchFamily="18" charset="0"/>
                <a:ea typeface="Calibri" panose="020F0502020204030204" pitchFamily="34" charset="0"/>
                <a:cs typeface="Arial" panose="020B0604020202020204" pitchFamily="34" charset="0"/>
              </a:rPr>
              <a:t>. </a:t>
            </a:r>
            <a:r>
              <a:rPr lang="fr-FR" sz="1800" dirty="0">
                <a:effectLst/>
                <a:latin typeface="Times New Roman" panose="02020603050405020304" pitchFamily="18" charset="0"/>
                <a:ea typeface="Calibri" panose="020F0502020204030204" pitchFamily="34" charset="0"/>
                <a:cs typeface="Arial" panose="020B0604020202020204" pitchFamily="34" charset="0"/>
              </a:rPr>
              <a:t> Bureau de pays de l'Algérie, la Libye, la Mauritanie, le Maroc et la Tunisie</a:t>
            </a:r>
            <a:r>
              <a:rPr lang="ar-SA" sz="1800"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Times New Roman" panose="02020603050405020304" pitchFamily="18" charset="0"/>
                <a:ea typeface="Calibri" panose="020F0502020204030204" pitchFamily="34" charset="0"/>
                <a:cs typeface="Arial" panose="020B0604020202020204" pitchFamily="34" charset="0"/>
              </a:rPr>
              <a:t>L’ESS : une passerelle de l'économie informelle vers l'économie formelle</a:t>
            </a:r>
            <a:r>
              <a:rPr lang="ar-SA" sz="1800"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Times New Roman" panose="02020603050405020304" pitchFamily="18" charset="0"/>
                <a:ea typeface="Calibri" panose="020F0502020204030204" pitchFamily="34" charset="0"/>
                <a:cs typeface="Arial" panose="020B0604020202020204" pitchFamily="34" charset="0"/>
              </a:rPr>
              <a:t>Conférence Internationale</a:t>
            </a:r>
            <a:r>
              <a:rPr lang="ar-SA" sz="1800" dirty="0">
                <a:effectLst/>
                <a:latin typeface="Calibri" panose="020F0502020204030204" pitchFamily="34" charset="0"/>
                <a:ea typeface="Calibri" panose="020F0502020204030204" pitchFamily="34" charset="0"/>
                <a:cs typeface="Times New Roman" panose="02020603050405020304" pitchFamily="18" charset="0"/>
              </a:rPr>
              <a:t>, </a:t>
            </a:r>
            <a:r>
              <a:rPr lang="fr-FR" sz="1800" dirty="0">
                <a:effectLst/>
                <a:latin typeface="Times New Roman" panose="02020603050405020304" pitchFamily="18" charset="0"/>
                <a:ea typeface="Calibri" panose="020F0502020204030204" pitchFamily="34" charset="0"/>
                <a:cs typeface="Arial" panose="020B0604020202020204" pitchFamily="34" charset="0"/>
              </a:rPr>
              <a:t>Tunis, 4 - 5 /12/2017 </a:t>
            </a:r>
            <a:endParaRPr lang="fr-FR" dirty="0"/>
          </a:p>
        </p:txBody>
      </p:sp>
    </p:spTree>
    <p:extLst>
      <p:ext uri="{BB962C8B-B14F-4D97-AF65-F5344CB8AC3E}">
        <p14:creationId xmlns:p14="http://schemas.microsoft.com/office/powerpoint/2010/main" val="30827636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B5ED18D-7350-058F-C88E-3F4439CCC53B}"/>
              </a:ext>
            </a:extLst>
          </p:cNvPr>
          <p:cNvSpPr>
            <a:spLocks noGrp="1"/>
          </p:cNvSpPr>
          <p:nvPr>
            <p:ph idx="1"/>
          </p:nvPr>
        </p:nvSpPr>
        <p:spPr>
          <a:xfrm>
            <a:off x="302859" y="372748"/>
            <a:ext cx="11706649" cy="6196953"/>
          </a:xfrm>
        </p:spPr>
        <p:txBody>
          <a:bodyPr/>
          <a:lstStyle/>
          <a:p>
            <a:pPr marL="0" indent="0" algn="just" rtl="1">
              <a:lnSpc>
                <a:spcPct val="150000"/>
              </a:lnSpc>
              <a:spcAft>
                <a:spcPts val="800"/>
              </a:spcAft>
              <a:buNone/>
            </a:pPr>
            <a:endParaRPr lang="ar-TN"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Times New Roman" panose="02020603050405020304" pitchFamily="18" charset="0"/>
              </a:rPr>
              <a:t>ولذلك فمن مصلحة الحكومات والأطراف الاجتماعيين وشركاء التنمية تهيئة الظروف التي تمكن العمال والمشغلين في الاقتصاد غير المنظم من إنشاء وإدارة منظماتهم الاقتصادية والاجتماعية على أن يكون ذلك مصحوبًا بتدابير توسع نطاق الحماية القانونية والاجتماعية لتشمل الاقتصاد غير المنظم.</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Times New Roman" panose="02020603050405020304" pitchFamily="18" charset="0"/>
              </a:rPr>
              <a:t>في كثير من ا</a:t>
            </a:r>
            <a:r>
              <a:rPr lang="ar-TN" sz="1800" dirty="0">
                <a:latin typeface="Calibri" panose="020F0502020204030204" pitchFamily="34" charset="0"/>
                <a:ea typeface="Calibri" panose="020F0502020204030204" pitchFamily="34" charset="0"/>
                <a:cs typeface="Times New Roman" panose="02020603050405020304" pitchFamily="18" charset="0"/>
              </a:rPr>
              <a:t>ل</a:t>
            </a:r>
            <a:r>
              <a:rPr lang="ar-SA" sz="1800" dirty="0">
                <a:effectLst/>
                <a:latin typeface="Calibri" panose="020F0502020204030204" pitchFamily="34" charset="0"/>
                <a:ea typeface="Calibri" panose="020F0502020204030204" pitchFamily="34" charset="0"/>
                <a:cs typeface="Times New Roman" panose="02020603050405020304" pitchFamily="18" charset="0"/>
              </a:rPr>
              <a:t>حالات، يجب أن تتبع صياغة سياسة الاقتصاد الاجتماعي والتضامني و/أو سياسة الاقتصاد غير المنظم إصلاحات قانونية، بما في ذلك اعتماد قوانين خاصة بالاقتصاد الاجتماعي والتضامني. ففي حين تم سن قوانين الاقتصاد الاجتماعي والتضامني (أو القوانين التي تنظم مكونات الاقتصاد الاجتماعي والتضامني) في العديد من البلدان حول العالم، لم تعتمد أي دولة حتى الآن قانونًا بشأن الاقتصاد غير المنظم في حد ذاته. وتوجد في بعض البلدان تشريعات تغطي فئات محددة من العاملين في الاقتصاد غير المنظم، مثل جامعي النفايات أو العاملين في المنازل. ومن المهم للغاية اعتماد أطر قانونية عامة تحمي وتدعم العمال غير المنظمين، بدلاً من تجريم أو استبعاد أنشط</a:t>
            </a:r>
            <a:r>
              <a:rPr lang="ar-EG" sz="1800" dirty="0">
                <a:effectLst/>
                <a:latin typeface="Calibri" panose="020F0502020204030204" pitchFamily="34" charset="0"/>
                <a:ea typeface="Calibri" panose="020F0502020204030204" pitchFamily="34" charset="0"/>
                <a:cs typeface="Times New Roman" panose="02020603050405020304" pitchFamily="18" charset="0"/>
              </a:rPr>
              <a:t>ت</a:t>
            </a:r>
            <a:r>
              <a:rPr lang="ar-SA" sz="1800" dirty="0">
                <a:effectLst/>
                <a:latin typeface="Calibri" panose="020F0502020204030204" pitchFamily="34" charset="0"/>
                <a:ea typeface="Calibri" panose="020F0502020204030204" pitchFamily="34" charset="0"/>
                <a:cs typeface="Times New Roman" panose="02020603050405020304" pitchFamily="18" charset="0"/>
              </a:rPr>
              <a:t>هم. ويمكن لمنظمات الاقتصاد الاجتماعي والتضامني أن تلعب دوراً حاسماً في تعزيز مثل هذه الإصلاحات القانونية.</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Times New Roman" panose="02020603050405020304" pitchFamily="18" charset="0"/>
              </a:rPr>
              <a:t>في هذا الصدد ينبغي على منظمة العمل الدولية (أ) أن تلفت انتباه الحكومات والشركاء الاجتماعيين والعموم إلى أهمية إصدار لوائح تحمي أنشطة الاقتصاد غير المنظم بدلاً من حظرها؛ (ب) تقديم المساعدة الفنية أثناء عملية الصياغة القانونية و (ج) تعزيز قدرة منظمات الاقتصاد الاجتماعي والتضامني على الدعوة إلى إجراء إصلاحات قانونية مناسبة.</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28859864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C9986CC-5D5A-E9EB-5FAB-EF68BD1C42CB}"/>
              </a:ext>
            </a:extLst>
          </p:cNvPr>
          <p:cNvSpPr>
            <a:spLocks noGrp="1"/>
          </p:cNvSpPr>
          <p:nvPr>
            <p:ph idx="1"/>
          </p:nvPr>
        </p:nvSpPr>
        <p:spPr>
          <a:xfrm>
            <a:off x="87363" y="378573"/>
            <a:ext cx="11834782" cy="6057172"/>
          </a:xfrm>
        </p:spPr>
        <p:txBody>
          <a:bodyPr>
            <a:normAutofit/>
          </a:bodyPr>
          <a:lstStyle/>
          <a:p>
            <a:pPr marL="0" indent="0" algn="ctr" rtl="1">
              <a:lnSpc>
                <a:spcPct val="150000"/>
              </a:lnSpc>
              <a:spcAft>
                <a:spcPts val="800"/>
              </a:spcAft>
              <a:buNone/>
            </a:pPr>
            <a:endParaRPr lang="ar-TN" sz="1800" b="1"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endParaRPr lang="ar-TN" sz="2400" b="1" dirty="0">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SA" sz="2400" b="1" dirty="0">
                <a:effectLst/>
                <a:latin typeface="Calibri" panose="020F0502020204030204" pitchFamily="34" charset="0"/>
                <a:ea typeface="Calibri" panose="020F0502020204030204" pitchFamily="34" charset="0"/>
                <a:cs typeface="Arial" panose="020B0604020202020204" pitchFamily="34" charset="0"/>
              </a:rPr>
              <a:t>الفصل الرابع</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SA"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حوكمة الاقتصاد الاجتماعي والتضامني </a:t>
            </a:r>
            <a:endParaRPr lang="fr-FR" sz="2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ينص القانون على ثلاثة هياكل متكاملة. أولا، هيئة عمومية تعنى بكافة الجوانب الفنية للاقتصاد الاجتماعي والتضامني ثانيا، هيكل مستقل جامع وممثل لمكونات الاقتصاد الاجتماعي والتضامني على المستوى المحلي والجهوي والقطاعي والوطني يطلق عليه اسم الاتحاد الوطني للاقتصاد الاجتماعي والتضامني. وثالثا، هيكل استشاري يسمى "المجلس الأعلى للاقتصاد الاجتماعي والتضامني"، مكلف بإدارة الحوار التشاركي والتشاور مع جميع الأطراف المعنية بالاقتصاد الاجتماعي والتضامني.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2106001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61A8B6A-8C6C-AD26-AEAA-4701B8C68A4D}"/>
              </a:ext>
            </a:extLst>
          </p:cNvPr>
          <p:cNvSpPr>
            <a:spLocks noGrp="1"/>
          </p:cNvSpPr>
          <p:nvPr>
            <p:ph idx="1"/>
          </p:nvPr>
        </p:nvSpPr>
        <p:spPr>
          <a:xfrm>
            <a:off x="437567" y="392687"/>
            <a:ext cx="11343046" cy="6024942"/>
          </a:xfrm>
        </p:spPr>
        <p:txBody>
          <a:bodyPr>
            <a:normAutofit lnSpcReduction="10000"/>
          </a:bodyPr>
          <a:lstStyle/>
          <a:p>
            <a:pPr marL="0" indent="0" algn="just" rtl="1">
              <a:buNone/>
            </a:pPr>
            <a:endParaRPr lang="ar-TN" b="1" dirty="0">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buNone/>
            </a:pPr>
            <a:r>
              <a:rPr lang="ar-TN" b="1" dirty="0">
                <a:effectLst/>
                <a:latin typeface="Calibri" panose="020F0502020204030204" pitchFamily="34" charset="0"/>
                <a:ea typeface="Times New Roman" panose="02020603050405020304" pitchFamily="18" charset="0"/>
                <a:cs typeface="Times New Roman" panose="02020603050405020304" pitchFamily="18" charset="0"/>
              </a:rPr>
              <a:t>2</a:t>
            </a:r>
            <a:r>
              <a:rPr lang="ar-SA" dirty="0">
                <a:effectLst/>
                <a:latin typeface="Calibri" panose="020F0502020204030204" pitchFamily="34" charset="0"/>
                <a:ea typeface="Times New Roman" panose="02020603050405020304" pitchFamily="18" charset="0"/>
                <a:cs typeface="Times New Roman" panose="02020603050405020304" pitchFamily="18" charset="0"/>
              </a:rPr>
              <a:t>. تختلف المقاربة التشريعية من بلد لآخر ويمكن حوصلتها في مقاربتين اثنتين:</a:t>
            </a:r>
            <a:endParaRPr lang="ar-TN"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buNone/>
            </a:pPr>
            <a:endParaRPr lang="ar-TN"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rtl="1">
              <a:lnSpc>
                <a:spcPct val="150000"/>
              </a:lnSpc>
              <a:buFontTx/>
              <a:buChar char="-"/>
            </a:pPr>
            <a:r>
              <a:rPr lang="ar-SA" dirty="0">
                <a:effectLst/>
                <a:latin typeface="Calibri" panose="020F0502020204030204" pitchFamily="34" charset="0"/>
                <a:ea typeface="Times New Roman" panose="02020603050405020304" pitchFamily="18" charset="0"/>
                <a:cs typeface="Times New Roman" panose="02020603050405020304" pitchFamily="18" charset="0"/>
              </a:rPr>
              <a:t>مقاربة أولى تتمثل في البدء بوضع قانون اطاري للاقتصاد الاجتماعي والتضامني ثم المرور الى مراجعة التشريعات الخصوصية المنظمة لمختلف مكونات منظومة الاقتصاد الاجتماعي والتضامني (التاريخية منها والجديدة) لملاءمتها مع احكام النص المرجعي</a:t>
            </a:r>
            <a:r>
              <a:rPr lang="ar-TN" dirty="0">
                <a:effectLst/>
                <a:latin typeface="Calibri" panose="020F0502020204030204" pitchFamily="34" charset="0"/>
                <a:ea typeface="Times New Roman" panose="02020603050405020304" pitchFamily="18" charset="0"/>
                <a:cs typeface="Times New Roman" panose="02020603050405020304" pitchFamily="18" charset="0"/>
              </a:rPr>
              <a:t> (اسبانيا - تونس)</a:t>
            </a:r>
            <a:r>
              <a:rPr lang="ar-SA" dirty="0">
                <a:effectLst/>
                <a:latin typeface="Calibri" panose="020F0502020204030204" pitchFamily="34" charset="0"/>
                <a:ea typeface="Times New Roman" panose="02020603050405020304" pitchFamily="18" charset="0"/>
                <a:cs typeface="Times New Roman" panose="02020603050405020304" pitchFamily="18" charset="0"/>
              </a:rPr>
              <a:t>.</a:t>
            </a:r>
            <a:endParaRPr lang="ar-TN"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buNone/>
            </a:pPr>
            <a:r>
              <a:rPr lang="ar-SA" dirty="0">
                <a:effectLst/>
                <a:latin typeface="Calibri" panose="020F0502020204030204" pitchFamily="34" charset="0"/>
                <a:ea typeface="Times New Roman" panose="02020603050405020304" pitchFamily="18" charset="0"/>
                <a:cs typeface="Times New Roman" panose="02020603050405020304" pitchFamily="18" charset="0"/>
              </a:rPr>
              <a:t> </a:t>
            </a:r>
            <a:endParaRPr lang="ar-TN"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rtl="1">
              <a:lnSpc>
                <a:spcPct val="150000"/>
              </a:lnSpc>
              <a:buFontTx/>
              <a:buChar char="-"/>
            </a:pPr>
            <a:r>
              <a:rPr lang="ar-SA" dirty="0">
                <a:effectLst/>
                <a:latin typeface="Calibri" panose="020F0502020204030204" pitchFamily="34" charset="0"/>
                <a:ea typeface="Times New Roman" panose="02020603050405020304" pitchFamily="18" charset="0"/>
                <a:cs typeface="Times New Roman" panose="02020603050405020304" pitchFamily="18" charset="0"/>
              </a:rPr>
              <a:t>أما المقاربة الثانية فتتمثل في صياغة الاحكام المشتركة والتعديلات الخاصة بكل صنف من أصناف المؤسسات ضمن نفس النص القانوني.</a:t>
            </a:r>
            <a:r>
              <a:rPr lang="ar-TN" dirty="0">
                <a:effectLst/>
                <a:latin typeface="Calibri" panose="020F0502020204030204" pitchFamily="34" charset="0"/>
                <a:ea typeface="Times New Roman" panose="02020603050405020304" pitchFamily="18" charset="0"/>
                <a:cs typeface="Times New Roman" panose="02020603050405020304" pitchFamily="18" charset="0"/>
              </a:rPr>
              <a:t> (فرنسا – المغرب).</a:t>
            </a:r>
            <a:endParaRPr lang="fr-FR"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4105679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52AB462-9FE2-A797-8D37-95D205E95D90}"/>
              </a:ext>
            </a:extLst>
          </p:cNvPr>
          <p:cNvSpPr>
            <a:spLocks noGrp="1"/>
          </p:cNvSpPr>
          <p:nvPr>
            <p:ph idx="1"/>
          </p:nvPr>
        </p:nvSpPr>
        <p:spPr>
          <a:xfrm>
            <a:off x="442639" y="366925"/>
            <a:ext cx="11316429" cy="6010578"/>
          </a:xfrm>
        </p:spPr>
        <p:txBody>
          <a:bodyPr/>
          <a:lstStyle/>
          <a:p>
            <a:pPr marL="0" marR="46990" indent="0" algn="just" rtl="1">
              <a:lnSpc>
                <a:spcPct val="150000"/>
              </a:lnSpc>
              <a:spcAft>
                <a:spcPts val="800"/>
              </a:spcAft>
              <a:buNone/>
            </a:pPr>
            <a:endParaRPr lang="ar-TN" sz="1800" b="1" dirty="0">
              <a:effectLst/>
              <a:latin typeface="Calibri" panose="020F0502020204030204" pitchFamily="34" charset="0"/>
              <a:ea typeface="Calibri" panose="020F0502020204030204" pitchFamily="34" charset="0"/>
              <a:cs typeface="Arial" panose="020B0604020202020204" pitchFamily="34" charset="0"/>
            </a:endParaRPr>
          </a:p>
          <a:p>
            <a:pPr marL="0" marR="46990" indent="0" algn="just" rtl="1">
              <a:lnSpc>
                <a:spcPct val="150000"/>
              </a:lnSpc>
              <a:spcAft>
                <a:spcPts val="800"/>
              </a:spcAft>
              <a:buNone/>
            </a:pPr>
            <a:r>
              <a:rPr lang="ar-TN" sz="1800" b="1" dirty="0">
                <a:latin typeface="Calibri" panose="020F0502020204030204" pitchFamily="34" charset="0"/>
                <a:ea typeface="Calibri" panose="020F0502020204030204" pitchFamily="34" charset="0"/>
                <a:cs typeface="Arial" panose="020B0604020202020204" pitchFamily="34" charset="0"/>
              </a:rPr>
              <a:t>16</a:t>
            </a:r>
            <a:r>
              <a:rPr lang="ar-SA" sz="1800" b="1" dirty="0">
                <a:effectLst/>
                <a:latin typeface="Calibri" panose="020F0502020204030204" pitchFamily="34" charset="0"/>
                <a:ea typeface="Calibri" panose="020F0502020204030204" pitchFamily="34" charset="0"/>
                <a:cs typeface="Arial" panose="020B0604020202020204" pitchFamily="34" charset="0"/>
              </a:rPr>
              <a:t>. الهيئة</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العمومية</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a:t>
            </a:r>
            <a:r>
              <a:rPr lang="ar-SA" sz="1800" b="1" dirty="0">
                <a:effectLst/>
                <a:latin typeface="Calibri" panose="020F0502020204030204" pitchFamily="34" charset="0"/>
                <a:ea typeface="Calibri" panose="020F0502020204030204" pitchFamily="34" charset="0"/>
                <a:cs typeface="Arial" panose="020B0604020202020204" pitchFamily="34" charset="0"/>
              </a:rPr>
              <a:t> </a:t>
            </a:r>
            <a:r>
              <a:rPr lang="ar-SA" sz="1800" dirty="0">
                <a:effectLst/>
                <a:latin typeface="Calibri" panose="020F0502020204030204" pitchFamily="34" charset="0"/>
                <a:ea typeface="Calibri" panose="020F0502020204030204" pitchFamily="34" charset="0"/>
                <a:cs typeface="Arial" panose="020B0604020202020204" pitchFamily="34" charset="0"/>
              </a:rPr>
              <a:t>تحدث تحت إشراف الوازرة المكلفة بالاقتصاد الاجتماعي والتضامني هيئة عمومية تتمتع بالشخصية القانونية والاستقلالية الإدارية والمالية يطلق عليها اسم "الهيئة التونسية للاقتصاد الاجتماعي والتضامني</a:t>
            </a:r>
            <a:r>
              <a:rPr lang="ar-EG" sz="1800" dirty="0">
                <a:effectLst/>
                <a:latin typeface="Calibri" panose="020F0502020204030204" pitchFamily="34" charset="0"/>
                <a:ea typeface="Calibri" panose="020F0502020204030204" pitchFamily="34" charset="0"/>
                <a:cs typeface="Arial" panose="020B0604020202020204" pitchFamily="34" charset="0"/>
              </a:rPr>
              <a:t>،</a:t>
            </a:r>
            <a:r>
              <a:rPr lang="ar-SA" sz="1800" dirty="0">
                <a:effectLst/>
                <a:latin typeface="Calibri" panose="020F0502020204030204" pitchFamily="34" charset="0"/>
                <a:ea typeface="Calibri" panose="020F0502020204030204" pitchFamily="34" charset="0"/>
                <a:cs typeface="Arial" panose="020B0604020202020204" pitchFamily="34" charset="0"/>
              </a:rPr>
              <a:t> يكون مقر الهيئة بتونس العاصمة وتكون لها تمثيليات جهوية.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4699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Arial" panose="020B0604020202020204" pitchFamily="34" charset="0"/>
              </a:rPr>
              <a:t>تتكون موارد الهيئة من موارد من ميزانية الدولة والهبات التي تمنح لها من الداخل والخارج وجميع الموارد الأخرى ويضبط بمقتضى أمر حكومي التنظيم الإداري والمالي للهيئة وكذلك النظام الأساسي الخاص بأعوانها.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25908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Arial" panose="020B0604020202020204" pitchFamily="34" charset="0"/>
              </a:rPr>
              <a:t>تختص الهيئة بإدارة جميع الجوانب الفنية للاقتصاد الاجتماعي وخاصة بالمهام التالية: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12065"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Arial" panose="020B0604020202020204" pitchFamily="34" charset="0"/>
              </a:rPr>
              <a:t>- </a:t>
            </a:r>
            <a:r>
              <a:rPr lang="ar-SA" sz="1800" b="1" dirty="0">
                <a:effectLst/>
                <a:latin typeface="Calibri" panose="020F0502020204030204" pitchFamily="34" charset="0"/>
                <a:ea typeface="Calibri" panose="020F0502020204030204" pitchFamily="34" charset="0"/>
                <a:cs typeface="Arial" panose="020B0604020202020204" pitchFamily="34" charset="0"/>
              </a:rPr>
              <a:t>إعداد الدارسات والاستراتيجيات والخطط الوطنية والجهوية والقطاعية في مجال الاقتصاد الاجتماعي والتضامني،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marR="89535" indent="0" algn="just" rtl="1">
              <a:lnSpc>
                <a:spcPct val="150000"/>
              </a:lnSpc>
              <a:spcAft>
                <a:spcPts val="800"/>
              </a:spcAft>
              <a:buNone/>
            </a:pPr>
            <a:r>
              <a:rPr lang="ar-SA" sz="1800" b="1" dirty="0">
                <a:effectLst/>
                <a:latin typeface="Calibri" panose="020F0502020204030204" pitchFamily="34" charset="0"/>
                <a:ea typeface="Calibri" panose="020F0502020204030204" pitchFamily="34" charset="0"/>
                <a:cs typeface="Arial" panose="020B0604020202020204" pitchFamily="34" charset="0"/>
              </a:rPr>
              <a:t>- وضع وتنفيذ خطة إعلامية واتصالية وطنية تهدف إلى نشر ثقافة الاقتصاد الاجتماعي والتضامني والتحسيس بها على المستوى الوطني والجهوي ولدى كافة المتدخلين،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9815829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AA183DD-DFBF-F2FF-D3B2-0C453F5B9766}"/>
              </a:ext>
            </a:extLst>
          </p:cNvPr>
          <p:cNvSpPr>
            <a:spLocks noGrp="1"/>
          </p:cNvSpPr>
          <p:nvPr>
            <p:ph idx="1"/>
          </p:nvPr>
        </p:nvSpPr>
        <p:spPr>
          <a:xfrm>
            <a:off x="530003" y="366924"/>
            <a:ext cx="11077635" cy="6051349"/>
          </a:xfrm>
        </p:spPr>
        <p:txBody>
          <a:bodyPr/>
          <a:lstStyle/>
          <a:p>
            <a:pPr marL="0" indent="0" algn="just" rtl="1">
              <a:lnSpc>
                <a:spcPct val="150000"/>
              </a:lnSpc>
              <a:spcAft>
                <a:spcPts val="800"/>
              </a:spcAft>
              <a:buNone/>
            </a:pPr>
            <a:r>
              <a:rPr lang="ar-SA" sz="1800" b="1" dirty="0">
                <a:effectLst/>
                <a:latin typeface="Calibri" panose="020F0502020204030204" pitchFamily="34" charset="0"/>
                <a:ea typeface="Calibri" panose="020F0502020204030204" pitchFamily="34" charset="0"/>
                <a:cs typeface="Arial" panose="020B0604020202020204" pitchFamily="34" charset="0"/>
              </a:rPr>
              <a:t>- ضبط مؤشرات قياس الأداء وتوزيع المسؤوليات في تنفيذ </a:t>
            </a:r>
            <a:r>
              <a:rPr lang="ar-TN" sz="1800" b="1" dirty="0">
                <a:effectLst/>
                <a:latin typeface="Calibri" panose="020F0502020204030204" pitchFamily="34" charset="0"/>
                <a:ea typeface="Calibri" panose="020F0502020204030204" pitchFamily="34" charset="0"/>
                <a:cs typeface="Arial" panose="020B0604020202020204" pitchFamily="34" charset="0"/>
              </a:rPr>
              <a:t>برامج </a:t>
            </a:r>
            <a:r>
              <a:rPr lang="ar-SA" sz="1800" b="1" dirty="0">
                <a:effectLst/>
                <a:latin typeface="Calibri" panose="020F0502020204030204" pitchFamily="34" charset="0"/>
                <a:ea typeface="Calibri" panose="020F0502020204030204" pitchFamily="34" charset="0"/>
                <a:cs typeface="Arial" panose="020B0604020202020204" pitchFamily="34" charset="0"/>
              </a:rPr>
              <a:t>الاقتصاد الاجتماعي والتضامني،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1800" b="1" dirty="0">
                <a:effectLst/>
                <a:latin typeface="Calibri" panose="020F0502020204030204" pitchFamily="34" charset="0"/>
                <a:ea typeface="Calibri" panose="020F0502020204030204" pitchFamily="34" charset="0"/>
                <a:cs typeface="Arial" panose="020B0604020202020204" pitchFamily="34" charset="0"/>
              </a:rPr>
              <a:t>- متابعة وتقييم مدى تطور الاقتصاد الاجتماعي والتضامني واقتراح الآليات الكفيلة بتطويره واعداد تقارير دورية في الغرض،</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marR="354965" indent="0" algn="just" rtl="1">
              <a:lnSpc>
                <a:spcPct val="150000"/>
              </a:lnSpc>
              <a:spcAft>
                <a:spcPts val="125"/>
              </a:spcAft>
              <a:buNone/>
            </a:pPr>
            <a:r>
              <a:rPr lang="ar-SA" sz="1800" b="1" dirty="0">
                <a:effectLst/>
                <a:latin typeface="Calibri" panose="020F0502020204030204" pitchFamily="34" charset="0"/>
                <a:ea typeface="Calibri" panose="020F0502020204030204" pitchFamily="34" charset="0"/>
                <a:cs typeface="Arial" panose="020B0604020202020204" pitchFamily="34" charset="0"/>
              </a:rPr>
              <a:t>- تنفيذ سياسة الدولة في مجال التعاون الدولي المتعلق بالاقتصاد الاجتماعي والتضامني واعداد وتنفيذ خطط وطنية لهذا الغرض،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marR="268605" indent="0" algn="just" rtl="1">
              <a:lnSpc>
                <a:spcPct val="150000"/>
              </a:lnSpc>
              <a:spcAft>
                <a:spcPts val="800"/>
              </a:spcAft>
              <a:buNone/>
            </a:pPr>
            <a:r>
              <a:rPr lang="ar-SA" sz="1800" b="1" dirty="0">
                <a:effectLst/>
                <a:latin typeface="Calibri" panose="020F0502020204030204" pitchFamily="34" charset="0"/>
                <a:ea typeface="Calibri" panose="020F0502020204030204" pitchFamily="34" charset="0"/>
                <a:cs typeface="Arial" panose="020B0604020202020204" pitchFamily="34" charset="0"/>
              </a:rPr>
              <a:t>- وضع البرامج الوطنية للتكوين في مجال الاقتصاد الاجتماعي والتضامني واقتراح آليات إدراجها صلب مختلف منظومات تكوين </a:t>
            </a:r>
            <a:r>
              <a:rPr lang="ar-EG" dirty="0"/>
              <a:t>راس</a:t>
            </a:r>
            <a:r>
              <a:rPr lang="ar-SA" sz="1800" b="1" dirty="0">
                <a:effectLst/>
                <a:latin typeface="Calibri" panose="020F0502020204030204" pitchFamily="34" charset="0"/>
                <a:ea typeface="Calibri" panose="020F0502020204030204" pitchFamily="34" charset="0"/>
                <a:cs typeface="Arial" panose="020B0604020202020204" pitchFamily="34" charset="0"/>
              </a:rPr>
              <a:t> المال البشري،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marR="268605" indent="0" algn="just" rtl="1">
              <a:lnSpc>
                <a:spcPct val="150000"/>
              </a:lnSpc>
              <a:spcAft>
                <a:spcPts val="800"/>
              </a:spcAft>
              <a:buNone/>
            </a:pPr>
            <a:r>
              <a:rPr lang="ar-SA" sz="1800" b="1" dirty="0">
                <a:effectLst/>
                <a:latin typeface="Calibri" panose="020F0502020204030204" pitchFamily="34" charset="0"/>
                <a:ea typeface="Calibri" panose="020F0502020204030204" pitchFamily="34" charset="0"/>
                <a:cs typeface="Arial" panose="020B0604020202020204" pitchFamily="34" charset="0"/>
              </a:rPr>
              <a:t>- تنظيم دورات تكوينية لفائدة الإدارات العمومية والناشطين في المجال،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1800" b="1" dirty="0">
                <a:effectLst/>
                <a:latin typeface="Calibri" panose="020F0502020204030204" pitchFamily="34" charset="0"/>
                <a:ea typeface="Calibri" panose="020F0502020204030204" pitchFamily="34" charset="0"/>
                <a:cs typeface="Arial" panose="020B0604020202020204" pitchFamily="34" charset="0"/>
              </a:rPr>
              <a:t>- رصد واقع الاقتصاد الاجتماعي والتضامني واستشراف مستقبل القطاع،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1800" b="1" dirty="0">
                <a:effectLst/>
                <a:latin typeface="Calibri" panose="020F0502020204030204" pitchFamily="34" charset="0"/>
                <a:ea typeface="Calibri" panose="020F0502020204030204" pitchFamily="34" charset="0"/>
                <a:cs typeface="Arial" panose="020B0604020202020204" pitchFamily="34" charset="0"/>
              </a:rPr>
              <a:t>- التنسيق بين السياسات القطاعية ومختلف المتدخلين في القطاع ومنتجي المعلومة،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1200"/>
              </a:spcAft>
              <a:buNone/>
            </a:pPr>
            <a:r>
              <a:rPr lang="ar-TN" sz="1800" b="1" dirty="0">
                <a:latin typeface="Calibri" panose="020F0502020204030204" pitchFamily="34" charset="0"/>
                <a:ea typeface="Calibri" panose="020F0502020204030204" pitchFamily="34" charset="0"/>
                <a:cs typeface="Arial" panose="020B0604020202020204" pitchFamily="34" charset="0"/>
              </a:rPr>
              <a:t>-</a:t>
            </a:r>
            <a:r>
              <a:rPr lang="ar-SA" sz="1800" b="1" dirty="0">
                <a:effectLst/>
                <a:latin typeface="Calibri" panose="020F0502020204030204" pitchFamily="34" charset="0"/>
                <a:ea typeface="Calibri" panose="020F0502020204030204" pitchFamily="34" charset="0"/>
                <a:cs typeface="Arial" panose="020B0604020202020204" pitchFamily="34" charset="0"/>
              </a:rPr>
              <a:t> توفير المرافقة والتأطير لمؤسسات الاقتصاد الاجتماعي والتضامني.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25289294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BDA98E1-312E-D0DA-A05B-36B8CFBA0313}"/>
              </a:ext>
            </a:extLst>
          </p:cNvPr>
          <p:cNvSpPr>
            <a:spLocks noGrp="1"/>
          </p:cNvSpPr>
          <p:nvPr>
            <p:ph idx="1"/>
          </p:nvPr>
        </p:nvSpPr>
        <p:spPr>
          <a:xfrm>
            <a:off x="838200" y="180550"/>
            <a:ext cx="10515600" cy="5996413"/>
          </a:xfrm>
        </p:spPr>
        <p:txBody>
          <a:bodyPr/>
          <a:lstStyle/>
          <a:p>
            <a:pPr marL="222250" indent="0" algn="just" rtl="1">
              <a:lnSpc>
                <a:spcPct val="150000"/>
              </a:lnSpc>
              <a:spcAft>
                <a:spcPts val="800"/>
              </a:spcAft>
              <a:buNone/>
            </a:pPr>
            <a:r>
              <a:rPr lang="ar-TN" sz="1800" b="1" dirty="0">
                <a:latin typeface="Calibri" panose="020F0502020204030204" pitchFamily="34" charset="0"/>
                <a:ea typeface="Calibri" panose="020F0502020204030204" pitchFamily="34" charset="0"/>
                <a:cs typeface="Arial" panose="020B0604020202020204" pitchFamily="34" charset="0"/>
              </a:rPr>
              <a:t>17</a:t>
            </a:r>
            <a:r>
              <a:rPr lang="ar-TN" sz="2400" b="1" dirty="0">
                <a:latin typeface="Calibri" panose="020F0502020204030204" pitchFamily="34" charset="0"/>
                <a:ea typeface="Calibri" panose="020F0502020204030204" pitchFamily="34" charset="0"/>
                <a:cs typeface="Arial" panose="020B0604020202020204" pitchFamily="34" charset="0"/>
              </a:rPr>
              <a:t>.</a:t>
            </a:r>
            <a:r>
              <a:rPr lang="ar-SA" sz="2400" b="1" dirty="0">
                <a:effectLst/>
                <a:latin typeface="Calibri" panose="020F0502020204030204" pitchFamily="34" charset="0"/>
                <a:ea typeface="Calibri" panose="020F0502020204030204" pitchFamily="34" charset="0"/>
                <a:cs typeface="Arial" panose="020B0604020202020204" pitchFamily="34" charset="0"/>
              </a:rPr>
              <a:t> الهيكل</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المستقل والجامع والممثل لمكونات الاقتصاد الاجتماعي والتضامني</a:t>
            </a:r>
            <a:r>
              <a:rPr lang="ar-SA" sz="2400" b="1" dirty="0">
                <a:effectLst/>
                <a:latin typeface="Calibri" panose="020F0502020204030204" pitchFamily="34" charset="0"/>
                <a:ea typeface="Calibri" panose="020F0502020204030204" pitchFamily="34" charset="0"/>
                <a:cs typeface="Arial" panose="020B0604020202020204" pitchFamily="34" charset="0"/>
              </a:rPr>
              <a:t>: </a:t>
            </a:r>
            <a:r>
              <a:rPr lang="ar-SA" sz="2400" dirty="0">
                <a:effectLst/>
                <a:latin typeface="Calibri" panose="020F0502020204030204" pitchFamily="34" charset="0"/>
                <a:ea typeface="Calibri" panose="020F0502020204030204" pitchFamily="34" charset="0"/>
                <a:cs typeface="Arial" panose="020B0604020202020204" pitchFamily="34" charset="0"/>
              </a:rPr>
              <a:t>تكون مؤسسات الاقتصاد الاجتماعي والتضامني فيما بينها هياكل تمثيلية تجمعها على المستوى المحلي والجهوي والوطني (يطلق عليه اسم الاتحاد الوطني للاقتصاد الاجتماعي والتضامني) لتنسيق أنشطتها المشتركة وتطوير قدراتها. وتتولى هذه المكونات ضبط الأنظمة الأساسية النموذجية للهياكل التمثيلية المذكورة.</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222250" indent="0" algn="just" rtl="1">
              <a:lnSpc>
                <a:spcPct val="150000"/>
              </a:lnSpc>
              <a:spcAft>
                <a:spcPts val="800"/>
              </a:spcAft>
              <a:buNone/>
            </a:pPr>
            <a:r>
              <a:rPr lang="ar-SA" sz="2400" dirty="0">
                <a:effectLst/>
                <a:latin typeface="Calibri" panose="020F0502020204030204" pitchFamily="34" charset="0"/>
                <a:ea typeface="Calibri" panose="020F0502020204030204" pitchFamily="34" charset="0"/>
                <a:cs typeface="Arial" panose="020B0604020202020204" pitchFamily="34" charset="0"/>
              </a:rPr>
              <a:t>في هذا الصدد وباعتبار أن </a:t>
            </a:r>
            <a:r>
              <a:rPr lang="ar-SA" sz="2400" dirty="0">
                <a:effectLst/>
                <a:latin typeface="Times New Roman" panose="02020603050405020304" pitchFamily="18" charset="0"/>
                <a:ea typeface="Calibri" panose="020F0502020204030204" pitchFamily="34" charset="0"/>
                <a:cs typeface="Arial" panose="020B0604020202020204" pitchFamily="34" charset="0"/>
              </a:rPr>
              <a:t>جهة المهدية الساحلية تتميز بنسيج</a:t>
            </a:r>
            <a:r>
              <a:rPr lang="ar-SA" sz="2400" dirty="0">
                <a:effectLst/>
                <a:latin typeface="Calibri" panose="020F0502020204030204" pitchFamily="34" charset="0"/>
                <a:ea typeface="Calibri" panose="020F0502020204030204" pitchFamily="34" charset="0"/>
                <a:cs typeface="Times New Roman" panose="02020603050405020304" pitchFamily="18" charset="0"/>
              </a:rPr>
              <a:t> </a:t>
            </a:r>
            <a:r>
              <a:rPr lang="ar-SA" sz="2400" dirty="0">
                <a:effectLst/>
                <a:latin typeface="Times New Roman" panose="02020603050405020304" pitchFamily="18" charset="0"/>
                <a:ea typeface="Calibri" panose="020F0502020204030204" pitchFamily="34" charset="0"/>
                <a:cs typeface="Arial" panose="020B0604020202020204" pitchFamily="34" charset="0"/>
              </a:rPr>
              <a:t>ثري من التعاضديات والجمعيات وريادة ال</a:t>
            </a:r>
            <a:r>
              <a:rPr lang="ar-EG" sz="2400" dirty="0">
                <a:effectLst/>
                <a:latin typeface="Times New Roman" panose="02020603050405020304" pitchFamily="18" charset="0"/>
                <a:ea typeface="Calibri" panose="020F0502020204030204" pitchFamily="34" charset="0"/>
                <a:cs typeface="Arial" panose="020B0604020202020204" pitchFamily="34" charset="0"/>
              </a:rPr>
              <a:t>أ</a:t>
            </a:r>
            <a:r>
              <a:rPr lang="ar-SA" sz="2400" dirty="0">
                <a:effectLst/>
                <a:latin typeface="Times New Roman" panose="02020603050405020304" pitchFamily="18" charset="0"/>
                <a:ea typeface="Calibri" panose="020F0502020204030204" pitchFamily="34" charset="0"/>
                <a:cs typeface="Arial" panose="020B0604020202020204" pitchFamily="34" charset="0"/>
              </a:rPr>
              <a:t>عمال الاجتماعية التي تتيح فرصة اختبار </a:t>
            </a:r>
            <a:r>
              <a:rPr lang="ar-EG" sz="2400" dirty="0">
                <a:effectLst/>
                <a:latin typeface="Times New Roman" panose="02020603050405020304" pitchFamily="18" charset="0"/>
                <a:ea typeface="Calibri" panose="020F0502020204030204" pitchFamily="34" charset="0"/>
                <a:cs typeface="Arial" panose="020B0604020202020204" pitchFamily="34" charset="0"/>
              </a:rPr>
              <a:t>أ</a:t>
            </a:r>
            <a:r>
              <a:rPr lang="ar-SA" sz="2400" dirty="0">
                <a:effectLst/>
                <a:latin typeface="Times New Roman" panose="02020603050405020304" pitchFamily="18" charset="0"/>
                <a:ea typeface="Calibri" panose="020F0502020204030204" pitchFamily="34" charset="0"/>
                <a:cs typeface="Arial" panose="020B0604020202020204" pitchFamily="34" charset="0"/>
              </a:rPr>
              <a:t>شكال معينة من التشبيك والهيكلة المحلية تم تصور نموذج من الهيكلة القطاعية والترابية على مستوى الجهة يقع اعتماده في مختلف الجهات الأخرى وذلك بناء على نتائج استمارة موجهة </a:t>
            </a:r>
            <a:r>
              <a:rPr lang="ar-EG" sz="2400" dirty="0">
                <a:effectLst/>
                <a:latin typeface="Times New Roman" panose="02020603050405020304" pitchFamily="18" charset="0"/>
                <a:ea typeface="Calibri" panose="020F0502020204030204" pitchFamily="34" charset="0"/>
                <a:cs typeface="Arial" panose="020B0604020202020204" pitchFamily="34" charset="0"/>
              </a:rPr>
              <a:t>إ</a:t>
            </a:r>
            <a:r>
              <a:rPr lang="ar-SA" sz="2400" dirty="0">
                <a:effectLst/>
                <a:latin typeface="Times New Roman" panose="02020603050405020304" pitchFamily="18" charset="0"/>
                <a:ea typeface="Calibri" panose="020F0502020204030204" pitchFamily="34" charset="0"/>
                <a:cs typeface="Arial" panose="020B0604020202020204" pitchFamily="34" charset="0"/>
              </a:rPr>
              <a:t>لى الفاعلين المحليين الرئيسيين في مجال </a:t>
            </a:r>
            <a:r>
              <a:rPr lang="ar-SA" sz="2400" dirty="0">
                <a:effectLst/>
                <a:latin typeface="Calibri" panose="020F0502020204030204" pitchFamily="34" charset="0"/>
                <a:ea typeface="Calibri" panose="020F0502020204030204" pitchFamily="34" charset="0"/>
                <a:cs typeface="Times New Roman" panose="02020603050405020304" pitchFamily="18" charset="0"/>
              </a:rPr>
              <a:t>الاقتصاد الاجتماعي والتضامني </a:t>
            </a:r>
            <a:r>
              <a:rPr lang="ar-SA" sz="2400" dirty="0">
                <a:effectLst/>
                <a:latin typeface="Times New Roman" panose="02020603050405020304" pitchFamily="18" charset="0"/>
                <a:ea typeface="Calibri" panose="020F0502020204030204" pitchFamily="34" charset="0"/>
                <a:cs typeface="Arial" panose="020B0604020202020204" pitchFamily="34" charset="0"/>
              </a:rPr>
              <a:t>ومخرجات ورشات العمل المخصصة للتعمق في تشخيص واقع القطاع في مختلف معتمديات الجهة والنقاش حول مسودة النظام الأساسي المقترحة.</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1996293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B992572-B33C-69BB-79D5-7969DCBDBFD4}"/>
              </a:ext>
            </a:extLst>
          </p:cNvPr>
          <p:cNvSpPr>
            <a:spLocks noGrp="1"/>
          </p:cNvSpPr>
          <p:nvPr>
            <p:ph idx="1"/>
          </p:nvPr>
        </p:nvSpPr>
        <p:spPr>
          <a:xfrm>
            <a:off x="221320" y="279562"/>
            <a:ext cx="11613462" cy="6156183"/>
          </a:xfrm>
        </p:spPr>
        <p:txBody>
          <a:bodyPr/>
          <a:lstStyle/>
          <a:p>
            <a:pPr marL="0" marR="16510" indent="0" algn="just" rtl="1">
              <a:lnSpc>
                <a:spcPct val="150000"/>
              </a:lnSpc>
              <a:spcAft>
                <a:spcPts val="800"/>
              </a:spcAft>
              <a:buNone/>
            </a:pPr>
            <a:r>
              <a:rPr lang="ar-TN" dirty="0"/>
              <a:t>18</a:t>
            </a:r>
            <a:r>
              <a:rPr lang="ar-SA" dirty="0"/>
              <a:t>. الهيكل الاستشاري : يحدث لدى رئاسة الحكومة مجلس أعلى يطلق عليه تسمية "المجلس الأعلى للاقتصاد الاجتماعي والتضامني" تعهد له إدارة الحوار التشاركي والتشاور بين كافة الأطراف المتدخلة في مجال الاقتصاد الاجتماعي والتضامني. ويتولى الم</a:t>
            </a:r>
            <a:r>
              <a:rPr lang="ar-EG" dirty="0" err="1"/>
              <a:t>جا</a:t>
            </a:r>
            <a:r>
              <a:rPr lang="ar-SA" dirty="0"/>
              <a:t>لس القيام بالمهام التالية: </a:t>
            </a:r>
            <a:endParaRPr lang="fr-FR" dirty="0"/>
          </a:p>
          <a:p>
            <a:pPr marL="0" indent="0" algn="just" rtl="1">
              <a:lnSpc>
                <a:spcPct val="150000"/>
              </a:lnSpc>
              <a:spcAft>
                <a:spcPts val="800"/>
              </a:spcAft>
              <a:buNone/>
            </a:pPr>
            <a:r>
              <a:rPr lang="ar-SA" sz="2000" dirty="0">
                <a:effectLst/>
                <a:latin typeface="Calibri" panose="020F0502020204030204" pitchFamily="34" charset="0"/>
                <a:ea typeface="Calibri" panose="020F0502020204030204" pitchFamily="34" charset="0"/>
                <a:cs typeface="Arial" panose="020B0604020202020204" pitchFamily="34" charset="0"/>
              </a:rPr>
              <a:t>- </a:t>
            </a:r>
            <a:r>
              <a:rPr lang="ar-SA" sz="2000" b="1" dirty="0">
                <a:effectLst/>
                <a:latin typeface="Calibri" panose="020F0502020204030204" pitchFamily="34" charset="0"/>
                <a:ea typeface="Calibri" panose="020F0502020204030204" pitchFamily="34" charset="0"/>
                <a:cs typeface="Arial" panose="020B0604020202020204" pitchFamily="34" charset="0"/>
              </a:rPr>
              <a:t>اقتراح التوجهات الكبرى الرامية إلى تطوير الاقتصاد الاجتماعي والتضامني. </a:t>
            </a:r>
            <a:endParaRPr lang="fr-FR" sz="2000" b="1" dirty="0">
              <a:effectLst/>
              <a:latin typeface="Calibri" panose="020F0502020204030204" pitchFamily="34" charset="0"/>
              <a:ea typeface="Calibri" panose="020F0502020204030204" pitchFamily="34" charset="0"/>
              <a:cs typeface="Arial" panose="020B0604020202020204" pitchFamily="34" charset="0"/>
            </a:endParaRPr>
          </a:p>
          <a:p>
            <a:pPr marL="0" marR="89535" indent="0" algn="just" rtl="1">
              <a:lnSpc>
                <a:spcPct val="150000"/>
              </a:lnSpc>
              <a:spcAft>
                <a:spcPts val="800"/>
              </a:spcAft>
              <a:buNone/>
            </a:pPr>
            <a:r>
              <a:rPr lang="ar-SA" sz="2000" b="1" dirty="0">
                <a:effectLst/>
                <a:latin typeface="Calibri" panose="020F0502020204030204" pitchFamily="34" charset="0"/>
                <a:ea typeface="Calibri" panose="020F0502020204030204" pitchFamily="34" charset="0"/>
                <a:cs typeface="Arial" panose="020B0604020202020204" pitchFamily="34" charset="0"/>
              </a:rPr>
              <a:t> - إبداء الرأي وجوبا في مشاريع القوانين والأوامر والنصوص التطبيقية المتعلقة بالاقتصاد الاجتماعي والتضامني وتقديم الاقتراحات بهدف تطويرها. </a:t>
            </a:r>
            <a:endParaRPr lang="fr-FR" sz="2000" b="1" dirty="0">
              <a:effectLst/>
              <a:latin typeface="Calibri" panose="020F0502020204030204" pitchFamily="34" charset="0"/>
              <a:ea typeface="Calibri" panose="020F0502020204030204" pitchFamily="34" charset="0"/>
              <a:cs typeface="Arial" panose="020B0604020202020204" pitchFamily="34" charset="0"/>
            </a:endParaRPr>
          </a:p>
          <a:p>
            <a:pPr marL="0" marR="436245" indent="0" algn="just" rtl="1">
              <a:lnSpc>
                <a:spcPct val="150000"/>
              </a:lnSpc>
              <a:spcAft>
                <a:spcPts val="800"/>
              </a:spcAft>
              <a:buNone/>
            </a:pPr>
            <a:r>
              <a:rPr lang="ar-SA" sz="2000" dirty="0">
                <a:effectLst/>
                <a:latin typeface="Calibri" panose="020F0502020204030204" pitchFamily="34" charset="0"/>
                <a:ea typeface="Calibri" panose="020F0502020204030204" pitchFamily="34" charset="0"/>
                <a:cs typeface="Arial" panose="020B0604020202020204" pitchFamily="34" charset="0"/>
              </a:rPr>
              <a:t>وتسند الكتابة القارة للمجلس الأعلى للاقتصاد الاجتماعي والتضامني إلى </a:t>
            </a:r>
            <a:r>
              <a:rPr lang="ar-EG" dirty="0"/>
              <a:t>الوزارة</a:t>
            </a:r>
            <a:r>
              <a:rPr lang="ar-SA" sz="2000" dirty="0">
                <a:effectLst/>
                <a:latin typeface="Calibri" panose="020F0502020204030204" pitchFamily="34" charset="0"/>
                <a:ea typeface="Calibri" panose="020F0502020204030204" pitchFamily="34" charset="0"/>
                <a:cs typeface="Arial" panose="020B0604020202020204" pitchFamily="34" charset="0"/>
              </a:rPr>
              <a:t> المكلفة بالاقتصاد الاجتماعي والتضامني. </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pPr marL="0" marR="172085" indent="0" algn="just" rtl="1">
              <a:lnSpc>
                <a:spcPct val="150000"/>
              </a:lnSpc>
              <a:spcAft>
                <a:spcPts val="800"/>
              </a:spcAft>
              <a:buNone/>
            </a:pPr>
            <a:r>
              <a:rPr lang="ar-SA" sz="2000" dirty="0">
                <a:effectLst/>
                <a:latin typeface="Calibri" panose="020F0502020204030204" pitchFamily="34" charset="0"/>
                <a:ea typeface="Calibri" panose="020F0502020204030204" pitchFamily="34" charset="0"/>
                <a:cs typeface="Arial" panose="020B0604020202020204" pitchFamily="34" charset="0"/>
              </a:rPr>
              <a:t>تضم تركيبة المجلس وجوبا ممثلين عن الهياكل العمومية المتدخلة في قطاع الاقتصاد الاجتماعي والتضامني، وممثلين</a:t>
            </a:r>
            <a:r>
              <a:rPr lang="ar-EG" sz="2000" dirty="0">
                <a:effectLst/>
                <a:latin typeface="Calibri" panose="020F0502020204030204" pitchFamily="34" charset="0"/>
                <a:ea typeface="Calibri" panose="020F0502020204030204" pitchFamily="34" charset="0"/>
                <a:cs typeface="Arial" panose="020B0604020202020204" pitchFamily="34" charset="0"/>
              </a:rPr>
              <a:t> </a:t>
            </a:r>
            <a:r>
              <a:rPr lang="ar-SA" sz="2000" dirty="0">
                <a:effectLst/>
                <a:latin typeface="Calibri" panose="020F0502020204030204" pitchFamily="34" charset="0"/>
                <a:ea typeface="Calibri" panose="020F0502020204030204" pitchFamily="34" charset="0"/>
                <a:cs typeface="Arial" panose="020B0604020202020204" pitchFamily="34" charset="0"/>
              </a:rPr>
              <a:t>عن مؤسسات الاقتصاد الاجتماعي والتضامني، وخبراء مستقلين وممثلين عن المجتمع المدني.  وتضبط تركيبة المجلس ومهامه وطرق تسييره بمقتضى أمر حكومي. </a:t>
            </a:r>
            <a:endParaRPr lang="fr-FR" sz="20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3810541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4CA39FF-D8B7-71C3-1C51-B91440385D1C}"/>
              </a:ext>
            </a:extLst>
          </p:cNvPr>
          <p:cNvSpPr>
            <a:spLocks noGrp="1"/>
          </p:cNvSpPr>
          <p:nvPr>
            <p:ph idx="1"/>
          </p:nvPr>
        </p:nvSpPr>
        <p:spPr>
          <a:xfrm>
            <a:off x="378573" y="331980"/>
            <a:ext cx="11386319" cy="6086293"/>
          </a:xfrm>
        </p:spPr>
        <p:txBody>
          <a:bodyPr>
            <a:normAutofit fontScale="92500" lnSpcReduction="20000"/>
          </a:bodyPr>
          <a:lstStyle/>
          <a:p>
            <a:pPr marL="0" indent="0" algn="ctr" rtl="1">
              <a:lnSpc>
                <a:spcPct val="150000"/>
              </a:lnSpc>
              <a:spcAft>
                <a:spcPts val="800"/>
              </a:spcAft>
              <a:buNone/>
            </a:pPr>
            <a:endParaRPr lang="ar-TN" sz="1800" b="1" dirty="0">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TN" sz="2400" b="1" dirty="0">
                <a:latin typeface="Calibri" panose="020F0502020204030204" pitchFamily="34" charset="0"/>
                <a:ea typeface="Calibri" panose="020F0502020204030204" pitchFamily="34" charset="0"/>
                <a:cs typeface="Arial" panose="020B0604020202020204" pitchFamily="34" charset="0"/>
              </a:rPr>
              <a:t>ا</a:t>
            </a:r>
            <a:r>
              <a:rPr lang="ar-SA" sz="2400" b="1" dirty="0">
                <a:effectLst/>
                <a:latin typeface="Calibri" panose="020F0502020204030204" pitchFamily="34" charset="0"/>
                <a:ea typeface="Calibri" panose="020F0502020204030204" pitchFamily="34" charset="0"/>
                <a:cs typeface="Arial" panose="020B0604020202020204" pitchFamily="34" charset="0"/>
              </a:rPr>
              <a:t>لفصل الخامس</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ctr">
              <a:lnSpc>
                <a:spcPct val="150000"/>
              </a:lnSpc>
              <a:spcAft>
                <a:spcPts val="800"/>
              </a:spcAft>
              <a:buNone/>
            </a:pPr>
            <a:r>
              <a:rPr lang="ar-SA"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آليات تمويل الاقتصاد الاجتماعي والتضامن</a:t>
            </a:r>
            <a:r>
              <a:rPr lang="ar-TN"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ي</a:t>
            </a:r>
            <a:r>
              <a:rPr lang="fr-FR" sz="24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endParaRPr lang="fr-FR" sz="2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TN" sz="2400" b="1" dirty="0">
                <a:latin typeface="Calibri" panose="020F0502020204030204" pitchFamily="34" charset="0"/>
                <a:ea typeface="Calibri" panose="020F0502020204030204" pitchFamily="34" charset="0"/>
                <a:cs typeface="Times New Roman" panose="02020603050405020304" pitchFamily="18" charset="0"/>
              </a:rPr>
              <a:t>19</a:t>
            </a:r>
            <a:r>
              <a:rPr lang="ar-SA" sz="2400" b="1" dirty="0">
                <a:effectLst/>
                <a:latin typeface="Calibri" panose="020F0502020204030204" pitchFamily="34" charset="0"/>
                <a:ea typeface="Calibri" panose="020F0502020204030204" pitchFamily="34" charset="0"/>
                <a:cs typeface="Times New Roman" panose="02020603050405020304" pitchFamily="18" charset="0"/>
              </a:rPr>
              <a:t>. التشخيص العام. </a:t>
            </a:r>
            <a:r>
              <a:rPr lang="ar-SA" sz="2400" dirty="0">
                <a:effectLst/>
                <a:latin typeface="Calibri" panose="020F0502020204030204" pitchFamily="34" charset="0"/>
                <a:ea typeface="Calibri" panose="020F0502020204030204" pitchFamily="34" charset="0"/>
                <a:cs typeface="Times New Roman" panose="02020603050405020304" pitchFamily="18" charset="0"/>
              </a:rPr>
              <a:t>تواجه غالبية الشركات العاملة في الاقتصاد الاجتماعي والتضامني صعوبة في الحصول على التمويل. إن غياب قطاع منظم وهشاشة الجهات الفاعلة فيه وكذلك افتقاره إلى الرؤية يفسر هذه الصعوبات إلى حد كبير. لا يقدم النظام المصرفي للمؤسسات الصغيرة والمتوسطة أي امتيازات مالية ويعاملها مثل المؤسسات التجارية. وبسبب البحث عن الربح، لا يستطيع البنك التقليدي فهم منطق المبادرات ذات الغايات الاجتماعية</a:t>
            </a:r>
            <a:r>
              <a:rPr lang="fr-FR" sz="2400" dirty="0">
                <a:effectLst/>
                <a:latin typeface="Times New Roman" panose="02020603050405020304" pitchFamily="18" charset="0"/>
                <a:ea typeface="Calibri" panose="020F0502020204030204" pitchFamily="34" charset="0"/>
                <a:cs typeface="Arial" panose="020B0604020202020204" pitchFamily="34" charset="0"/>
              </a:rPr>
              <a:t>.</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2400" b="1" dirty="0">
                <a:effectLst/>
                <a:latin typeface="Calibri" panose="020F0502020204030204" pitchFamily="34" charset="0"/>
                <a:ea typeface="Calibri" panose="020F0502020204030204" pitchFamily="34" charset="0"/>
                <a:cs typeface="Times New Roman" panose="02020603050405020304" pitchFamily="18" charset="0"/>
              </a:rPr>
              <a:t>جاء في الدراسة الإستراتيجية التي أعدتها وزارة التنمية التونسية سنة 2017 أن مؤسسات الاقتصاد الاجتماعي والتضامني تواجه خمسة أنواع من الصعوبات المتعلقة بالتمويل</a:t>
            </a:r>
            <a:r>
              <a:rPr lang="fr-FR" sz="2400" b="1" dirty="0">
                <a:effectLst/>
                <a:latin typeface="Times New Roman" panose="02020603050405020304" pitchFamily="18" charset="0"/>
                <a:ea typeface="Calibri" panose="020F0502020204030204" pitchFamily="34" charset="0"/>
                <a:cs typeface="Arial" panose="020B0604020202020204" pitchFamily="34" charset="0"/>
              </a:rPr>
              <a:t>:</a:t>
            </a:r>
            <a:r>
              <a:rPr lang="ar-SA" sz="2400" b="1" dirty="0">
                <a:effectLst/>
                <a:latin typeface="Calibri" panose="020F0502020204030204" pitchFamily="34" charset="0"/>
                <a:ea typeface="Calibri" panose="020F0502020204030204" pitchFamily="34" charset="0"/>
                <a:cs typeface="Times New Roman" panose="02020603050405020304" pitchFamily="18" charset="0"/>
              </a:rPr>
              <a:t> 1) موارد الذاتية ضعيفة جدًا أو شبه معدومة. 2) قيود صارمة على القروض المصرفية. 3) أنظمة القروض الصغيرة التي تقتصر خدماتها على الأشخاص الطبيعيين فقط. 4) تراجع الدعم الشعبي. 5) التمويل الخارجي المحدود وغير المؤكد</a:t>
            </a:r>
            <a:r>
              <a:rPr lang="fr-FR" sz="2400" b="1" dirty="0">
                <a:effectLst/>
                <a:latin typeface="Times New Roman" panose="02020603050405020304" pitchFamily="18" charset="0"/>
                <a:ea typeface="Calibri" panose="020F0502020204030204" pitchFamily="34" charset="0"/>
                <a:cs typeface="Arial" panose="020B0604020202020204" pitchFamily="34" charset="0"/>
              </a:rPr>
              <a:t>.</a:t>
            </a:r>
            <a:endParaRPr lang="fr-FR" sz="2400" b="1"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fr-FR" dirty="0"/>
          </a:p>
        </p:txBody>
      </p:sp>
    </p:spTree>
    <p:extLst>
      <p:ext uri="{BB962C8B-B14F-4D97-AF65-F5344CB8AC3E}">
        <p14:creationId xmlns:p14="http://schemas.microsoft.com/office/powerpoint/2010/main" val="3578433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4A14812-B2A7-FF9C-2F3C-563B7CA17955}"/>
              </a:ext>
            </a:extLst>
          </p:cNvPr>
          <p:cNvSpPr>
            <a:spLocks noGrp="1"/>
          </p:cNvSpPr>
          <p:nvPr>
            <p:ph idx="1"/>
          </p:nvPr>
        </p:nvSpPr>
        <p:spPr>
          <a:xfrm>
            <a:off x="436815" y="267912"/>
            <a:ext cx="11252361" cy="6185305"/>
          </a:xfrm>
        </p:spPr>
        <p:txBody>
          <a:bodyPr/>
          <a:lstStyle/>
          <a:p>
            <a:pPr algn="just" rtl="1"/>
            <a:endParaRPr lang="ar-TN" sz="1800" b="1" dirty="0">
              <a:effectLst/>
              <a:latin typeface="Calibri" panose="020F0502020204030204" pitchFamily="34" charset="0"/>
              <a:ea typeface="Calibri" panose="020F0502020204030204" pitchFamily="34" charset="0"/>
              <a:cs typeface="Times New Roman" panose="02020603050405020304" pitchFamily="18" charset="0"/>
            </a:endParaRPr>
          </a:p>
          <a:p>
            <a:pPr algn="just" rtl="1"/>
            <a:endParaRPr lang="ar-TN" sz="1800" b="1" dirty="0">
              <a:latin typeface="Calibri" panose="020F0502020204030204" pitchFamily="34" charset="0"/>
              <a:ea typeface="Calibri" panose="020F0502020204030204" pitchFamily="34" charset="0"/>
              <a:cs typeface="Times New Roman" panose="02020603050405020304" pitchFamily="18" charset="0"/>
            </a:endParaRPr>
          </a:p>
          <a:p>
            <a:pPr algn="just" rtl="1"/>
            <a:endParaRPr lang="ar-TN" sz="2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buNone/>
            </a:pPr>
            <a:r>
              <a:rPr lang="ar-TN" sz="2400" b="1" dirty="0">
                <a:latin typeface="Calibri" panose="020F0502020204030204" pitchFamily="34" charset="0"/>
                <a:ea typeface="Calibri" panose="020F0502020204030204" pitchFamily="34" charset="0"/>
                <a:cs typeface="Times New Roman" panose="02020603050405020304" pitchFamily="18" charset="0"/>
              </a:rPr>
              <a:t>20</a:t>
            </a:r>
            <a:r>
              <a:rPr lang="ar-SA" sz="2400" b="1" dirty="0">
                <a:effectLst/>
                <a:latin typeface="Calibri" panose="020F0502020204030204" pitchFamily="34" charset="0"/>
                <a:ea typeface="Calibri" panose="020F0502020204030204" pitchFamily="34" charset="0"/>
                <a:cs typeface="Times New Roman" panose="02020603050405020304" pitchFamily="18" charset="0"/>
              </a:rPr>
              <a:t>. النظم المالية القائمة</a:t>
            </a:r>
            <a:r>
              <a:rPr lang="ar-TN"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a:t>
            </a:r>
            <a:r>
              <a:rPr lang="ar-SA" sz="2400" dirty="0">
                <a:effectLst/>
                <a:latin typeface="Calibri" panose="020F0502020204030204" pitchFamily="34" charset="0"/>
                <a:ea typeface="Calibri" panose="020F0502020204030204" pitchFamily="34" charset="0"/>
                <a:cs typeface="Times New Roman" panose="02020603050405020304" pitchFamily="18" charset="0"/>
              </a:rPr>
              <a:t> هناك خمس آليات لتمويل النشاط الاقتصادي في تونس. وهي</a:t>
            </a:r>
            <a:r>
              <a:rPr lang="ar-TN" sz="2400" dirty="0">
                <a:latin typeface="Calibri" panose="020F0502020204030204" pitchFamily="34" charset="0"/>
                <a:ea typeface="Calibri" panose="020F0502020204030204" pitchFamily="34" charset="0"/>
                <a:cs typeface="Times New Roman" panose="02020603050405020304" pitchFamily="18" charset="0"/>
              </a:rPr>
              <a:t> : </a:t>
            </a:r>
          </a:p>
          <a:p>
            <a:pPr marL="0" indent="0" algn="just" rtl="1">
              <a:lnSpc>
                <a:spcPct val="150000"/>
              </a:lnSpc>
              <a:buNone/>
            </a:pPr>
            <a:endParaRPr lang="ar-TN"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buNone/>
            </a:pPr>
            <a:r>
              <a:rPr lang="ar-TN" sz="2400" dirty="0">
                <a:latin typeface="Calibri" panose="020F0502020204030204" pitchFamily="34" charset="0"/>
                <a:ea typeface="Calibri" panose="020F0502020204030204" pitchFamily="34" charset="0"/>
                <a:cs typeface="Times New Roman" panose="02020603050405020304" pitchFamily="18" charset="0"/>
              </a:rPr>
              <a:t>1</a:t>
            </a:r>
            <a:r>
              <a:rPr lang="ar-SA" sz="2400" dirty="0">
                <a:effectLst/>
                <a:latin typeface="Calibri" panose="020F0502020204030204" pitchFamily="34" charset="0"/>
                <a:ea typeface="Calibri" panose="020F0502020204030204" pitchFamily="34" charset="0"/>
                <a:cs typeface="Times New Roman" panose="02020603050405020304" pitchFamily="18" charset="0"/>
              </a:rPr>
              <a:t>) المؤسسات المالية التقليدية : البنوك العمومية، البنوك التجارية، البنوك المتخصصة والشركات المالية.</a:t>
            </a:r>
            <a:endParaRPr lang="ar-TN"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buNone/>
            </a:pPr>
            <a:r>
              <a:rPr lang="ar-SA" sz="2400" dirty="0">
                <a:effectLst/>
                <a:latin typeface="Calibri" panose="020F0502020204030204" pitchFamily="34" charset="0"/>
                <a:ea typeface="Calibri" panose="020F0502020204030204" pitchFamily="34" charset="0"/>
                <a:cs typeface="Times New Roman" panose="02020603050405020304" pitchFamily="18" charset="0"/>
              </a:rPr>
              <a:t> 2) صناديق الدعم العمومية.</a:t>
            </a:r>
            <a:endParaRPr lang="ar-TN"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buNone/>
            </a:pPr>
            <a:r>
              <a:rPr lang="ar-SA" sz="2400" dirty="0">
                <a:effectLst/>
                <a:latin typeface="Calibri" panose="020F0502020204030204" pitchFamily="34" charset="0"/>
                <a:ea typeface="Calibri" panose="020F0502020204030204" pitchFamily="34" charset="0"/>
                <a:cs typeface="Times New Roman" panose="02020603050405020304" pitchFamily="18" charset="0"/>
              </a:rPr>
              <a:t> 3) مسالك القروض الصغيرة. </a:t>
            </a:r>
            <a:endParaRPr lang="ar-TN"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buNone/>
            </a:pPr>
            <a:r>
              <a:rPr lang="ar-TN" sz="2400" dirty="0">
                <a:effectLst/>
                <a:latin typeface="Calibri" panose="020F0502020204030204" pitchFamily="34" charset="0"/>
                <a:ea typeface="Calibri" panose="020F0502020204030204" pitchFamily="34" charset="0"/>
                <a:cs typeface="Times New Roman" panose="02020603050405020304" pitchFamily="18" charset="0"/>
              </a:rPr>
              <a:t>4</a:t>
            </a:r>
            <a:r>
              <a:rPr lang="ar-SA" sz="2400" dirty="0">
                <a:effectLst/>
                <a:latin typeface="Calibri" panose="020F0502020204030204" pitchFamily="34" charset="0"/>
                <a:ea typeface="Calibri" panose="020F0502020204030204" pitchFamily="34" charset="0"/>
                <a:cs typeface="Times New Roman" panose="02020603050405020304" pitchFamily="18" charset="0"/>
              </a:rPr>
              <a:t>) الأموال المتأتية من التعاون الدولي</a:t>
            </a:r>
            <a:endParaRPr lang="ar-TN"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buNone/>
            </a:pPr>
            <a:r>
              <a:rPr lang="ar-SA" sz="2400" dirty="0">
                <a:effectLst/>
                <a:latin typeface="Calibri" panose="020F0502020204030204" pitchFamily="34" charset="0"/>
                <a:ea typeface="Calibri" panose="020F0502020204030204" pitchFamily="34" charset="0"/>
                <a:cs typeface="Times New Roman" panose="02020603050405020304" pitchFamily="18" charset="0"/>
              </a:rPr>
              <a:t>5) الأموال المتأتية من القطاع غير المنظم.</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979297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895E800-BEA5-6045-9DF0-913D7CB16870}"/>
              </a:ext>
            </a:extLst>
          </p:cNvPr>
          <p:cNvSpPr>
            <a:spLocks noGrp="1"/>
          </p:cNvSpPr>
          <p:nvPr>
            <p:ph idx="1"/>
          </p:nvPr>
        </p:nvSpPr>
        <p:spPr>
          <a:xfrm>
            <a:off x="198023" y="308683"/>
            <a:ext cx="11590166" cy="6057172"/>
          </a:xfrm>
        </p:spPr>
        <p:txBody>
          <a:bodyPr/>
          <a:lstStyle/>
          <a:p>
            <a:pPr marL="0" indent="0" algn="just" rtl="1">
              <a:lnSpc>
                <a:spcPct val="150000"/>
              </a:lnSpc>
              <a:buNone/>
            </a:pPr>
            <a:endParaRPr lang="ar-TN" sz="1800" b="1" dirty="0">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buNone/>
            </a:pPr>
            <a:r>
              <a:rPr lang="ar-SA" sz="18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أدوات التمويل</a:t>
            </a:r>
            <a:r>
              <a:rPr lang="ar-SA" sz="2400" dirty="0">
                <a:effectLst/>
                <a:latin typeface="Calibri" panose="020F0502020204030204" pitchFamily="34" charset="0"/>
                <a:ea typeface="Calibri" panose="020F0502020204030204" pitchFamily="34" charset="0"/>
                <a:cs typeface="Times New Roman" panose="02020603050405020304" pitchFamily="18" charset="0"/>
              </a:rPr>
              <a:t>: بالإضافة إلى مصادر التمويل الذاتي الذي تضمنه اكتتابات ومساهمات الأعضاء، والدخل الناتج عن أنشطتهم ومشاريعهم، والهبات والتبرعات والموروثات، والموارد التي يمكن تعبئتها في إطار التعاون الثنائي أو المتعدد الأطراف بين مؤسسات الاقتصاد الاجتماعي والتضامني وأية موارد أخرى يمكن تعبئتها، ينص القانون المتعلق بالاقتصاد الاجتماعي والتضامني على آليات التمويل الخارجي التالية:</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buNone/>
            </a:pPr>
            <a:r>
              <a:rPr lang="ar-TN" sz="2400" b="1" dirty="0">
                <a:latin typeface="Calibri" panose="020F0502020204030204" pitchFamily="34" charset="0"/>
                <a:ea typeface="Calibri" panose="020F0502020204030204" pitchFamily="34" charset="0"/>
                <a:cs typeface="Times New Roman" panose="02020603050405020304" pitchFamily="18" charset="0"/>
              </a:rPr>
              <a:t>22</a:t>
            </a:r>
            <a:r>
              <a:rPr lang="ar-SA" sz="2400" b="1" dirty="0">
                <a:effectLst/>
                <a:latin typeface="Calibri" panose="020F0502020204030204" pitchFamily="34" charset="0"/>
                <a:ea typeface="Calibri" panose="020F0502020204030204" pitchFamily="34" charset="0"/>
                <a:cs typeface="Times New Roman" panose="02020603050405020304" pitchFamily="18" charset="0"/>
              </a:rPr>
              <a:t>. البنك التعاضدي:  </a:t>
            </a:r>
            <a:r>
              <a:rPr lang="ar-SA" sz="2400" dirty="0">
                <a:effectLst/>
                <a:latin typeface="Calibri" panose="020F0502020204030204" pitchFamily="34" charset="0"/>
                <a:ea typeface="Calibri" panose="020F0502020204030204" pitchFamily="34" charset="0"/>
                <a:cs typeface="Times New Roman" panose="02020603050405020304" pitchFamily="18" charset="0"/>
              </a:rPr>
              <a:t>ينص الفصل 15 من القانون عدد 30 لسنة 2020 المتعلق بالاقتصاد الاجتماعي والتضامني</a:t>
            </a:r>
            <a:r>
              <a:rPr lang="ar-SA"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dirty="0">
                <a:effectLst/>
                <a:latin typeface="Calibri" panose="020F0502020204030204" pitchFamily="34" charset="0"/>
                <a:ea typeface="Calibri" panose="020F0502020204030204" pitchFamily="34" charset="0"/>
                <a:cs typeface="Times New Roman" panose="02020603050405020304" pitchFamily="18" charset="0"/>
              </a:rPr>
              <a:t>على</a:t>
            </a:r>
            <a:r>
              <a:rPr lang="ar-SA"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dirty="0">
                <a:effectLst/>
                <a:latin typeface="Calibri" panose="020F0502020204030204" pitchFamily="34" charset="0"/>
                <a:ea typeface="Calibri" panose="020F0502020204030204" pitchFamily="34" charset="0"/>
                <a:cs typeface="Times New Roman" panose="02020603050405020304" pitchFamily="18" charset="0"/>
              </a:rPr>
              <a:t>احداث</a:t>
            </a:r>
            <a:r>
              <a:rPr lang="ar-SA" sz="2400" b="1" dirty="0">
                <a:effectLst/>
                <a:latin typeface="Calibri" panose="020F0502020204030204" pitchFamily="34" charset="0"/>
                <a:ea typeface="Calibri" panose="020F0502020204030204" pitchFamily="34" charset="0"/>
                <a:cs typeface="Times New Roman" panose="02020603050405020304" pitchFamily="18" charset="0"/>
              </a:rPr>
              <a:t> </a:t>
            </a:r>
            <a:r>
              <a:rPr lang="ar-SA" sz="2400" dirty="0">
                <a:effectLst/>
                <a:latin typeface="Calibri" panose="020F0502020204030204" pitchFamily="34" charset="0"/>
                <a:ea typeface="Calibri" panose="020F0502020204030204" pitchFamily="34" charset="0"/>
                <a:cs typeface="Times New Roman" panose="02020603050405020304" pitchFamily="18" charset="0"/>
              </a:rPr>
              <a:t>بنوك تعاضدية طبقا لأحكام القانون عدد 48 لسنة 2016 المتعلق بالنظام البنكي و</a:t>
            </a:r>
            <a:r>
              <a:rPr lang="ar-EG" sz="2400" dirty="0">
                <a:effectLst/>
                <a:latin typeface="Calibri" panose="020F0502020204030204" pitchFamily="34" charset="0"/>
                <a:ea typeface="Calibri" panose="020F0502020204030204" pitchFamily="34" charset="0"/>
                <a:cs typeface="Times New Roman" panose="02020603050405020304" pitchFamily="18" charset="0"/>
              </a:rPr>
              <a:t>إ</a:t>
            </a:r>
            <a:r>
              <a:rPr lang="ar-SA" sz="2400" dirty="0">
                <a:effectLst/>
                <a:latin typeface="Calibri" panose="020F0502020204030204" pitchFamily="34" charset="0"/>
                <a:ea typeface="Calibri" panose="020F0502020204030204" pitchFamily="34" charset="0"/>
                <a:cs typeface="Times New Roman" panose="02020603050405020304" pitchFamily="18" charset="0"/>
              </a:rPr>
              <a:t>عداد نظام أساسي نموذجي للبنوك التعاضدية يصدر بمقتضى أمر حكومي تطبيقا للقانون عدد 4 لسنة 1967 المتعلق بالنظام الأساسي العام للتعاضد.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1254287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90D53F7-70A4-0081-8158-CC0BADFEB866}"/>
              </a:ext>
            </a:extLst>
          </p:cNvPr>
          <p:cNvSpPr>
            <a:spLocks noGrp="1"/>
          </p:cNvSpPr>
          <p:nvPr>
            <p:ph idx="1"/>
          </p:nvPr>
        </p:nvSpPr>
        <p:spPr>
          <a:xfrm>
            <a:off x="518354" y="273738"/>
            <a:ext cx="11316428" cy="5903225"/>
          </a:xfrm>
        </p:spPr>
        <p:txBody>
          <a:bodyPr>
            <a:normAutofit fontScale="92500" lnSpcReduction="10000"/>
          </a:bodyPr>
          <a:lstStyle/>
          <a:p>
            <a:pPr algn="just" rtl="1">
              <a:lnSpc>
                <a:spcPct val="150000"/>
              </a:lnSpc>
              <a:spcAft>
                <a:spcPts val="800"/>
              </a:spcAft>
            </a:pPr>
            <a:endParaRPr lang="ar-TN"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spcAft>
                <a:spcPts val="800"/>
              </a:spcAft>
              <a:buNone/>
            </a:pPr>
            <a:r>
              <a:rPr lang="ar-SA" sz="2400" dirty="0">
                <a:effectLst/>
                <a:latin typeface="Calibri" panose="020F0502020204030204" pitchFamily="34" charset="0"/>
                <a:ea typeface="Calibri" panose="020F0502020204030204" pitchFamily="34" charset="0"/>
                <a:cs typeface="Times New Roman" panose="02020603050405020304" pitchFamily="18" charset="0"/>
              </a:rPr>
              <a:t>يتعين في هذا الصدد البدء بالقيام بدراسة جدوى لغاية وضع تصور دقيق لملامح البنك المنشود تمهيدا</a:t>
            </a:r>
            <a:r>
              <a:rPr lang="ar-EG" sz="2400" dirty="0">
                <a:effectLst/>
                <a:latin typeface="Calibri" panose="020F0502020204030204" pitchFamily="34" charset="0"/>
                <a:ea typeface="Calibri" panose="020F0502020204030204" pitchFamily="34" charset="0"/>
                <a:cs typeface="Times New Roman" panose="02020603050405020304" pitchFamily="18" charset="0"/>
              </a:rPr>
              <a:t>ً</a:t>
            </a:r>
            <a:r>
              <a:rPr lang="ar-SA" sz="2400" dirty="0">
                <a:effectLst/>
                <a:latin typeface="Calibri" panose="020F0502020204030204" pitchFamily="34" charset="0"/>
                <a:ea typeface="Calibri" panose="020F0502020204030204" pitchFamily="34" charset="0"/>
                <a:cs typeface="Times New Roman" panose="02020603050405020304" pitchFamily="18" charset="0"/>
              </a:rPr>
              <a:t> لصياغة النظام الأساسي النموذجي وإدخال تعديلات على القانون البنكي بهدف </a:t>
            </a:r>
            <a:r>
              <a:rPr lang="ar-EG" sz="2400" dirty="0">
                <a:effectLst/>
                <a:latin typeface="Calibri" panose="020F0502020204030204" pitchFamily="34" charset="0"/>
                <a:ea typeface="Calibri" panose="020F0502020204030204" pitchFamily="34" charset="0"/>
                <a:cs typeface="Times New Roman" panose="02020603050405020304" pitchFamily="18" charset="0"/>
              </a:rPr>
              <a:t>إ</a:t>
            </a:r>
            <a:r>
              <a:rPr lang="ar-SA" sz="2400" dirty="0">
                <a:effectLst/>
                <a:latin typeface="Calibri" panose="020F0502020204030204" pitchFamily="34" charset="0"/>
                <a:ea typeface="Calibri" panose="020F0502020204030204" pitchFamily="34" charset="0"/>
                <a:cs typeface="Times New Roman" panose="02020603050405020304" pitchFamily="18" charset="0"/>
              </a:rPr>
              <a:t>دماج البنوك التعاضدية ضمن النسيج البنكي التونسي. علما أنه يجب على كل من يرغب في القيام بعمليات مصرفية بشكل منتظم، كبنك أو مؤسسة مالية، الحصول على ترخيص من البنك المركزي قبل ممارسة نشاطه في تونس. يتم منح ذلك مع الأخذ في الاعتبار برنامج النشاط الذي يقدمه مقدم الطلب للموافقة والذي يجب أن يوضح بشكل خاص خطة العمل وكذلك النموذج الاقتصادي للبنك أو المؤسسة المالية، وذلك حسب طبيعة العمليات التي سيتم تنفيذها والخدمات المطلوب تقديمها.</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2400" b="1" dirty="0">
                <a:effectLst/>
                <a:latin typeface="Calibri" panose="020F0502020204030204" pitchFamily="34" charset="0"/>
                <a:ea typeface="Calibri" panose="020F0502020204030204" pitchFamily="34" charset="0"/>
                <a:cs typeface="Times New Roman" panose="02020603050405020304" pitchFamily="18" charset="0"/>
              </a:rPr>
              <a:t>يتأسس البنك في شكل شركة خفية الاسم ولا يقل رأس المال عن 50 مليون دينار. هذا ويلتزم البنك التعاضدي بمبادئ الاقتصاد الاجتماعي والتضامني حيث يتمتع المساهمون في رأس ماله بصفتين: صفة الشركاء وصفة الحرفاء. كما يلتزم الحرفاء من جهة والساهرين على إدارة البنك التعاضدي من جهة أخرى ببنود ميثاق يضبط معايير التصرف الحذر وشروط المعاملات التضامنية بين الطرفين.</a:t>
            </a:r>
            <a:endParaRPr lang="fr-FR" sz="2400" b="1"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7561379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9E899AB-F422-4221-1481-9EB22225342F}"/>
              </a:ext>
            </a:extLst>
          </p:cNvPr>
          <p:cNvSpPr>
            <a:spLocks noGrp="1"/>
          </p:cNvSpPr>
          <p:nvPr>
            <p:ph idx="1"/>
          </p:nvPr>
        </p:nvSpPr>
        <p:spPr>
          <a:xfrm>
            <a:off x="198023" y="291210"/>
            <a:ext cx="11706649" cy="6278492"/>
          </a:xfrm>
        </p:spPr>
        <p:txBody>
          <a:bodyPr>
            <a:normAutofit/>
          </a:bodyPr>
          <a:lstStyle/>
          <a:p>
            <a:pPr marL="0" indent="0" algn="just" rtl="1">
              <a:lnSpc>
                <a:spcPct val="150000"/>
              </a:lnSpc>
              <a:spcAft>
                <a:spcPts val="800"/>
              </a:spcAft>
              <a:buNone/>
            </a:pPr>
            <a:r>
              <a:rPr lang="ar-SA" sz="1800" b="1" dirty="0">
                <a:effectLst/>
                <a:latin typeface="Calibri" panose="020F0502020204030204" pitchFamily="34" charset="0"/>
                <a:ea typeface="Calibri" panose="020F0502020204030204" pitchFamily="34" charset="0"/>
                <a:cs typeface="Times New Roman" panose="02020603050405020304" pitchFamily="18" charset="0"/>
              </a:rPr>
              <a:t>23</a:t>
            </a:r>
            <a:r>
              <a:rPr lang="ar-SA" sz="1800" dirty="0">
                <a:effectLst/>
                <a:latin typeface="Calibri" panose="020F0502020204030204" pitchFamily="34" charset="0"/>
                <a:ea typeface="Calibri" panose="020F0502020204030204" pitchFamily="34" charset="0"/>
                <a:cs typeface="Times New Roman" panose="02020603050405020304" pitchFamily="18" charset="0"/>
              </a:rPr>
              <a:t>.</a:t>
            </a:r>
            <a:r>
              <a:rPr lang="ar-SA" sz="1800" b="1" dirty="0">
                <a:effectLst/>
                <a:latin typeface="Calibri" panose="020F0502020204030204" pitchFamily="34" charset="0"/>
                <a:ea typeface="Calibri" panose="020F0502020204030204" pitchFamily="34" charset="0"/>
                <a:cs typeface="Times New Roman" panose="02020603050405020304" pitchFamily="18" charset="0"/>
              </a:rPr>
              <a:t> تخصيص خطوط تمويل تفاضلية وصناديق ضمان لفائدة مؤسسات الاقتصاد الاجتماعي والتضامني</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Times New Roman" panose="02020603050405020304" pitchFamily="18" charset="0"/>
              </a:rPr>
              <a:t>في انتظار بعث البنك التعاضدي نص الفصل 18 من القانون على احداث </a:t>
            </a:r>
            <a:r>
              <a:rPr lang="ar-SA" sz="1800" b="1" dirty="0">
                <a:effectLst/>
                <a:latin typeface="Calibri" panose="020F0502020204030204" pitchFamily="34" charset="0"/>
                <a:ea typeface="Calibri" panose="020F0502020204030204" pitchFamily="34" charset="0"/>
                <a:cs typeface="Times New Roman" panose="02020603050405020304" pitchFamily="18" charset="0"/>
              </a:rPr>
              <a:t>خطوط تمويل تفاضلية </a:t>
            </a:r>
            <a:r>
              <a:rPr lang="ar-TN" sz="1800" b="1" dirty="0">
                <a:effectLst/>
                <a:latin typeface="Calibri" panose="020F0502020204030204" pitchFamily="34" charset="0"/>
                <a:ea typeface="Calibri" panose="020F0502020204030204" pitchFamily="34" charset="0"/>
                <a:cs typeface="Times New Roman" panose="02020603050405020304" pitchFamily="18" charset="0"/>
              </a:rPr>
              <a:t>لدى البنوك العمومية والتجارية </a:t>
            </a:r>
            <a:r>
              <a:rPr lang="ar-SA" sz="1800" b="1" dirty="0">
                <a:effectLst/>
                <a:latin typeface="Calibri" panose="020F0502020204030204" pitchFamily="34" charset="0"/>
                <a:ea typeface="Calibri" panose="020F0502020204030204" pitchFamily="34" charset="0"/>
                <a:cs typeface="Times New Roman" panose="02020603050405020304" pitchFamily="18" charset="0"/>
              </a:rPr>
              <a:t>لفائدة مؤسسات الاقتصاد الاجتماعي والتضامني </a:t>
            </a:r>
            <a:r>
              <a:rPr lang="ar-SA" sz="1800" dirty="0">
                <a:effectLst/>
                <a:latin typeface="Calibri" panose="020F0502020204030204" pitchFamily="34" charset="0"/>
                <a:ea typeface="Calibri" panose="020F0502020204030204" pitchFamily="34" charset="0"/>
                <a:cs typeface="Times New Roman" panose="02020603050405020304" pitchFamily="18" charset="0"/>
              </a:rPr>
              <a:t>وصناديق ضمان لحثها على منح القروض. وفي هذا الصدد نص قانون المالية لسنة 2022 على اعتمادات مالية لفائدة مؤسسات الاقتصاد الاجتماعي والتضامني تقدر بـ 30 مليون دينارا يعهد بالتصرف فيها </a:t>
            </a:r>
            <a:r>
              <a:rPr lang="ar-EG" sz="1800" dirty="0">
                <a:effectLst/>
                <a:latin typeface="Calibri" panose="020F0502020204030204" pitchFamily="34" charset="0"/>
                <a:ea typeface="Calibri" panose="020F0502020204030204" pitchFamily="34" charset="0"/>
                <a:cs typeface="Times New Roman" panose="02020603050405020304" pitchFamily="18" charset="0"/>
              </a:rPr>
              <a:t>إ</a:t>
            </a:r>
            <a:r>
              <a:rPr lang="ar-SA" sz="1800" dirty="0">
                <a:effectLst/>
                <a:latin typeface="Calibri" panose="020F0502020204030204" pitchFamily="34" charset="0"/>
                <a:ea typeface="Calibri" panose="020F0502020204030204" pitchFamily="34" charset="0"/>
                <a:cs typeface="Times New Roman" panose="02020603050405020304" pitchFamily="18" charset="0"/>
              </a:rPr>
              <a:t>لى البنك التونسي للتضامن. ويهدف البرنامج إلى تمويل المشاريع المنجزة من قبل التعاضديات الناشطة في الفلاحة، والصيد البحري والحرفيين. وتخصص القروض للاقتناء الجماعي للمعدات والمدخلات اللازمة للنشاط وتمويل احتياجات رأس المال العامل وتطوير مساحات الإنتاج المشتركة. ويمكن استخدامها أيضًا لتمويل المشتريات الفردية للأعضاء من المعدات والمدخلات، أو رأس المال العامل، أو المحاصيل الموسمية، أو المشاركة في المعارض. ويبلغ الحد الأقصى للقروض 300.000 دينار للمؤسسات و20.000 دينار تونسي للأعضاء. كما تم تحديد سعر الفائدة في حدود 5٪ أما فترة السداد فعي موزعة على 7 سنوات منها سنة إعفاء.</a:t>
            </a:r>
            <a:endParaRPr lang="ar-TN"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Times New Roman" panose="02020603050405020304" pitchFamily="18" charset="0"/>
              </a:rPr>
              <a:t>كما نص القانون على آلية ضمان تسمّى </a:t>
            </a:r>
            <a:r>
              <a:rPr lang="ar-SA" sz="1800" b="1" dirty="0">
                <a:effectLst/>
                <a:latin typeface="Calibri" panose="020F0502020204030204" pitchFamily="34" charset="0"/>
                <a:ea typeface="Calibri" panose="020F0502020204030204" pitchFamily="34" charset="0"/>
                <a:cs typeface="Times New Roman" panose="02020603050405020304" pitchFamily="18" charset="0"/>
              </a:rPr>
              <a:t>"خطّ ضمان التمويلات المسندة لفائدة مؤسسات الاقتصاد الاجتماعي والتضامني</a:t>
            </a:r>
            <a:r>
              <a:rPr lang="ar-SA" sz="1800" dirty="0">
                <a:effectLst/>
                <a:latin typeface="Calibri" panose="020F0502020204030204" pitchFamily="34" charset="0"/>
                <a:ea typeface="Calibri" panose="020F0502020204030204" pitchFamily="34" charset="0"/>
                <a:cs typeface="Times New Roman" panose="02020603050405020304" pitchFamily="18" charset="0"/>
              </a:rPr>
              <a:t>" تهدف إلى ضمان القروض وكافة أصناف التمويلات المسندة خاصة من قبل الجهاز البنكي ومؤسسات التمويل الصغير ومساهمات كل من شركات الاستثمار ذات</a:t>
            </a:r>
            <a:r>
              <a:rPr lang="ar-EG" sz="1800" dirty="0">
                <a:effectLst/>
                <a:latin typeface="Calibri" panose="020F0502020204030204" pitchFamily="34" charset="0"/>
                <a:ea typeface="Calibri" panose="020F0502020204030204" pitchFamily="34" charset="0"/>
                <a:cs typeface="Times New Roman" panose="02020603050405020304" pitchFamily="18" charset="0"/>
              </a:rPr>
              <a:t> راس</a:t>
            </a:r>
            <a:r>
              <a:rPr lang="ar-SA" sz="1800" dirty="0">
                <a:effectLst/>
                <a:latin typeface="Calibri" panose="020F0502020204030204" pitchFamily="34" charset="0"/>
                <a:ea typeface="Calibri" panose="020F0502020204030204" pitchFamily="34" charset="0"/>
                <a:cs typeface="Times New Roman" panose="02020603050405020304" pitchFamily="18" charset="0"/>
              </a:rPr>
              <a:t> مال تنمية أو صناديق المساعدة على الانطلاق أو غيرها من مؤسسات الاستثمار الجماعي إلى مؤسسات الاقتصاد الاجتماعي والتضامني. وتمول آلية الضمان باعتماد مالي من موارد الصندوق الوطني للتشغيل ومن مساهمة المستفيدين بنسبة 1 % من مبالغ القروض المصرح بها ومن كل الهبات والموارد الأخرى. ويعهد بالتصرف في آلية الضمان إلى الشركة التونسية للضمان بمقتضى اتفاقية تبرم مع </a:t>
            </a:r>
            <a:r>
              <a:rPr lang="ar-EG" dirty="0"/>
              <a:t>الوزارة </a:t>
            </a:r>
            <a:r>
              <a:rPr lang="ar-SA" sz="1800" dirty="0">
                <a:effectLst/>
                <a:latin typeface="Calibri" panose="020F0502020204030204" pitchFamily="34" charset="0"/>
                <a:ea typeface="Calibri" panose="020F0502020204030204" pitchFamily="34" charset="0"/>
                <a:cs typeface="Times New Roman" panose="02020603050405020304" pitchFamily="18" charset="0"/>
              </a:rPr>
              <a:t>المكلفة بالمالية </a:t>
            </a:r>
            <a:r>
              <a:rPr lang="ar-EG" dirty="0"/>
              <a:t>الوزارة</a:t>
            </a:r>
            <a:r>
              <a:rPr lang="ar-SA" dirty="0"/>
              <a:t> المكلفة </a:t>
            </a:r>
            <a:r>
              <a:rPr lang="ar-SA" sz="1800" dirty="0">
                <a:effectLst/>
                <a:latin typeface="Calibri" panose="020F0502020204030204" pitchFamily="34" charset="0"/>
                <a:ea typeface="Calibri" panose="020F0502020204030204" pitchFamily="34" charset="0"/>
                <a:cs typeface="Times New Roman" panose="02020603050405020304" pitchFamily="18" charset="0"/>
              </a:rPr>
              <a:t>بالتشغيل.</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787388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05073AE-8285-C480-530F-247D8017AEAC}"/>
              </a:ext>
            </a:extLst>
          </p:cNvPr>
          <p:cNvSpPr>
            <a:spLocks noGrp="1"/>
          </p:cNvSpPr>
          <p:nvPr>
            <p:ph idx="1"/>
          </p:nvPr>
        </p:nvSpPr>
        <p:spPr>
          <a:xfrm>
            <a:off x="838199" y="291210"/>
            <a:ext cx="10955813" cy="6301789"/>
          </a:xfrm>
        </p:spPr>
        <p:txBody>
          <a:bodyPr>
            <a:normAutofit fontScale="92500" lnSpcReduction="10000"/>
          </a:bodyPr>
          <a:lstStyle/>
          <a:p>
            <a:pPr marL="0" indent="0" algn="ctr" rtl="1">
              <a:lnSpc>
                <a:spcPct val="150000"/>
              </a:lnSpc>
              <a:spcAft>
                <a:spcPts val="800"/>
              </a:spcAft>
              <a:buNone/>
            </a:pPr>
            <a:r>
              <a:rPr lang="ar-SA" sz="2400" b="1" dirty="0">
                <a:effectLst/>
                <a:latin typeface="Calibri" panose="020F0502020204030204" pitchFamily="34" charset="0"/>
                <a:ea typeface="Calibri" panose="020F0502020204030204" pitchFamily="34" charset="0"/>
                <a:cs typeface="Times New Roman" panose="02020603050405020304" pitchFamily="18" charset="0"/>
              </a:rPr>
              <a:t>الباب الثاني</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SA"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مجال الاقتصاد الاجتماعي والتضامني واشكالياته</a:t>
            </a:r>
            <a:endParaRPr lang="fr-FR" sz="2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SA" sz="2400" b="1" dirty="0">
                <a:effectLst/>
                <a:latin typeface="Calibri" panose="020F0502020204030204" pitchFamily="34" charset="0"/>
                <a:ea typeface="Calibri" panose="020F0502020204030204" pitchFamily="34" charset="0"/>
                <a:cs typeface="Arial" panose="020B0604020202020204" pitchFamily="34" charset="0"/>
              </a:rPr>
              <a:t>الفصل الأول</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SA"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مكونات الاقتصاد الاجتماعي والتضامني واشكالياته</a:t>
            </a:r>
            <a:endParaRPr lang="fr-FR" sz="2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تتكون منظومة الاقتصاد الاجتماعي والتضامني من مجموعات مختلفة: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2400" b="1" dirty="0">
                <a:latin typeface="Calibri" panose="020F0502020204030204" pitchFamily="34" charset="0"/>
                <a:ea typeface="Times New Roman" panose="02020603050405020304" pitchFamily="18" charset="0"/>
                <a:cs typeface="Times New Roman" panose="02020603050405020304" pitchFamily="18" charset="0"/>
              </a:rPr>
              <a:t>24</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 ثلاثة أنواع من التعاضديات</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ar-TN" sz="2400" b="1" dirty="0">
                <a:effectLst/>
                <a:latin typeface="Calibri" panose="020F0502020204030204" pitchFamily="34" charset="0"/>
                <a:ea typeface="Times New Roman" panose="02020603050405020304" pitchFamily="18" charset="0"/>
                <a:cs typeface="Times New Roman" panose="02020603050405020304" pitchFamily="18" charset="0"/>
              </a:rPr>
              <a:t>ال</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وحدات التعاضدية للإنتاج الفلاحي التي تستغل أراضي الدولة الفلاحية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المنصوص عليها بالقانون عدد 28 لسنة 1984 والتي يقتصر عددها على 18 وحدة فقط (مقابل 224 سنة 1981)، تغطي مساحة تقدر بنحو 16 ألف هكتار، أي 1,6% من إجمالي الأراضي المذكورة، بعد تهميشهم من خلال منعهم من تجديد المشتغلين بها (الأبواب المغلقة) ومنع حصولهم على مصادر التمويل اللازمة لنشاطهم.</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fr-FR" dirty="0"/>
          </a:p>
        </p:txBody>
      </p:sp>
    </p:spTree>
    <p:extLst>
      <p:ext uri="{BB962C8B-B14F-4D97-AF65-F5344CB8AC3E}">
        <p14:creationId xmlns:p14="http://schemas.microsoft.com/office/powerpoint/2010/main" val="107386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B61BF07-B543-0CC6-8E89-DCA15E9D4C2F}"/>
              </a:ext>
            </a:extLst>
          </p:cNvPr>
          <p:cNvSpPr>
            <a:spLocks noGrp="1"/>
          </p:cNvSpPr>
          <p:nvPr>
            <p:ph idx="1"/>
          </p:nvPr>
        </p:nvSpPr>
        <p:spPr>
          <a:xfrm>
            <a:off x="314151" y="330979"/>
            <a:ext cx="11528170" cy="5845984"/>
          </a:xfrm>
        </p:spPr>
        <p:txBody>
          <a:bodyPr>
            <a:normAutofit lnSpcReduction="10000"/>
          </a:bodyPr>
          <a:lstStyle/>
          <a:p>
            <a:pPr algn="just" rtl="1">
              <a:lnSpc>
                <a:spcPct val="150000"/>
              </a:lnSpc>
            </a:pPr>
            <a:endParaRPr lang="ar-TN" sz="24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buNone/>
            </a:pPr>
            <a:r>
              <a:rPr lang="ar-TN" sz="2400" b="1" dirty="0">
                <a:latin typeface="Calibri" panose="020F0502020204030204" pitchFamily="34" charset="0"/>
                <a:ea typeface="Times New Roman" panose="02020603050405020304" pitchFamily="18" charset="0"/>
                <a:cs typeface="Times New Roman" panose="02020603050405020304" pitchFamily="18" charset="0"/>
              </a:rPr>
              <a:t>3</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ar-TN" sz="2400" dirty="0">
                <a:effectLst/>
                <a:latin typeface="Calibri" panose="020F0502020204030204" pitchFamily="34" charset="0"/>
                <a:ea typeface="Times New Roman" panose="02020603050405020304" pitchFamily="18" charset="0"/>
                <a:cs typeface="Times New Roman" panose="02020603050405020304" pitchFamily="18" charset="0"/>
              </a:rPr>
              <a:t>تتوسط</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اللحظة التشريعية مرحلة تمهيدية وأخرى ختامية.</a:t>
            </a:r>
            <a:endParaRPr lang="ar-TN" sz="24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rtl="1">
              <a:lnSpc>
                <a:spcPct val="150000"/>
              </a:lnSpc>
              <a:buFontTx/>
              <a:buChar char="-"/>
            </a:pP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تتعلق </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المرحلة التمهيدية بالاعتراف السياسي بالدور التنموي </a:t>
            </a: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للاقتصاد الاجتماعي والتضامني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وترجمة ذلك الاعتراف في السياسات الحكومية ضمن محاور مخططات التنمية وأهدافها واجراءات ميزانيات الدولة ذات الصبغة المالية والجبائية. </a:t>
            </a:r>
            <a:endParaRPr lang="ar-TN" sz="24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rtl="1">
              <a:lnSpc>
                <a:spcPct val="150000"/>
              </a:lnSpc>
              <a:buFontTx/>
              <a:buChar char="-"/>
            </a:pP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أما </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المرحلة الختامية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فتتعلق </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بتموضع هذا القطاع في المشهد الاقتصادي والاجتماعي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بين القطاعين التقليديين العمومي والخاص حيث يتميز نمط </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الاقتصاد الاجتماعي والتضامني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على النمطين المذكورين بقدرته على </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احكام المعادلة بين المردودية الاقتصادية والغاية الاجتماعية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إذ غالبا ما يغيب عنصر المردودية لدى المؤسسات والمنشآت العمومية بحكم إعطائها الأولوية للجانب الاجتماعي فيما يطغى عادة الهاجس الربحي في القطاع الخاص رغم الزامه قانونا بمسؤوليات اجتماعية </a:t>
            </a:r>
            <a:r>
              <a:rPr lang="ar-SA" sz="2400" dirty="0">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و</a:t>
            </a:r>
            <a:r>
              <a:rPr lang="ar-TN" sz="2400" dirty="0">
                <a:effectLst/>
                <a:latin typeface="Calibri" panose="020F0502020204030204" pitchFamily="34" charset="0"/>
                <a:ea typeface="Times New Roman" panose="02020603050405020304" pitchFamily="18" charset="0"/>
                <a:cs typeface="Times New Roman" panose="02020603050405020304" pitchFamily="18" charset="0"/>
              </a:rPr>
              <a:t>ومجتمعية و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بيئية.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22955066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C858F76-44B1-ADDB-0C3F-3EF1F33480B6}"/>
              </a:ext>
            </a:extLst>
          </p:cNvPr>
          <p:cNvSpPr>
            <a:spLocks noGrp="1"/>
          </p:cNvSpPr>
          <p:nvPr>
            <p:ph idx="1"/>
          </p:nvPr>
        </p:nvSpPr>
        <p:spPr>
          <a:xfrm>
            <a:off x="273738" y="250440"/>
            <a:ext cx="11776539" cy="6383327"/>
          </a:xfrm>
        </p:spPr>
        <p:txBody>
          <a:bodyPr>
            <a:normAutofit fontScale="47500" lnSpcReduction="20000"/>
          </a:bodyPr>
          <a:lstStyle/>
          <a:p>
            <a:pPr marL="0" indent="0" algn="just" rtl="1" fontAlgn="base">
              <a:lnSpc>
                <a:spcPct val="150000"/>
              </a:lnSpc>
              <a:spcAft>
                <a:spcPts val="800"/>
              </a:spcAft>
              <a:buNone/>
            </a:pPr>
            <a:endParaRPr lang="ar-TN" sz="29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fontAlgn="base">
              <a:lnSpc>
                <a:spcPct val="150000"/>
              </a:lnSpc>
              <a:spcAft>
                <a:spcPts val="800"/>
              </a:spcAft>
              <a:buNone/>
            </a:pP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3300" b="1" dirty="0">
                <a:effectLst/>
                <a:latin typeface="Calibri" panose="020F0502020204030204" pitchFamily="34" charset="0"/>
                <a:ea typeface="Times New Roman" panose="02020603050405020304" pitchFamily="18" charset="0"/>
                <a:cs typeface="Times New Roman" panose="02020603050405020304" pitchFamily="18" charset="0"/>
              </a:rPr>
              <a:t>الجمعيات التعاونية للخدمات الفلاحية </a:t>
            </a: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a:t>
            </a:r>
            <a:r>
              <a:rPr lang="fr-FR" sz="3300" dirty="0">
                <a:effectLst/>
                <a:latin typeface="Times New Roman" panose="02020603050405020304" pitchFamily="18" charset="0"/>
                <a:ea typeface="Times New Roman" panose="02020603050405020304" pitchFamily="18" charset="0"/>
                <a:cs typeface="Arial" panose="020B0604020202020204" pitchFamily="34" charset="0"/>
              </a:rPr>
              <a:t>SMSA</a:t>
            </a: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 المنصوص عليها بالقانون عدد 94 لسنة 2005 والتي يقدر عددها بـ 350 شركة (منها 22 نسائية). يبلغ عددهم حوالي 31000 عضو ويتمركزون بشكل رئيسي في المناطق الساحلية. وتتوزع </a:t>
            </a:r>
            <a:r>
              <a:rPr lang="ar-EG" sz="3300" dirty="0">
                <a:effectLst/>
                <a:latin typeface="Calibri" panose="020F0502020204030204" pitchFamily="34" charset="0"/>
                <a:ea typeface="Times New Roman" panose="02020603050405020304" pitchFamily="18" charset="0"/>
                <a:cs typeface="Times New Roman" panose="02020603050405020304" pitchFamily="18" charset="0"/>
              </a:rPr>
              <a:t>إ</a:t>
            </a: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لى صنفين:</a:t>
            </a:r>
            <a:endParaRPr lang="fr-FR" sz="33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 الشركات التعاونية للخدمات الفلاحية ا</a:t>
            </a:r>
            <a:r>
              <a:rPr lang="ar-SA" sz="3300" b="1" dirty="0">
                <a:effectLst/>
                <a:latin typeface="Calibri" panose="020F0502020204030204" pitchFamily="34" charset="0"/>
                <a:ea typeface="Times New Roman" panose="02020603050405020304" pitchFamily="18" charset="0"/>
                <a:cs typeface="Times New Roman" panose="02020603050405020304" pitchFamily="18" charset="0"/>
              </a:rPr>
              <a:t>لأساسية</a:t>
            </a: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 التي تنشط في نطاق الولاية. ويبلغ عددها 334 شركة، منها 220 فقط تنشط بصفة عادية في مجالات جمع الحليب وتسويقه، وتوريد الأسمدة والبذور، وتسويق المنتجات الزراعية.</a:t>
            </a:r>
            <a:endParaRPr lang="fr-FR" sz="33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 الشركات التعاونية للخدمات الفلاحية </a:t>
            </a:r>
            <a:r>
              <a:rPr lang="ar-SA" sz="3300" b="1" dirty="0">
                <a:effectLst/>
                <a:latin typeface="Calibri" panose="020F0502020204030204" pitchFamily="34" charset="0"/>
                <a:ea typeface="Times New Roman" panose="02020603050405020304" pitchFamily="18" charset="0"/>
                <a:cs typeface="Times New Roman" panose="02020603050405020304" pitchFamily="18" charset="0"/>
              </a:rPr>
              <a:t>المركزية</a:t>
            </a: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 التي تغطي أنشطتها كامل التراب الوطني. ويبلغ عددها 17 شركة، يتراوح نشاطها بين المحاصيل الكبيرة، إلى جمع وتخزين القمح، إلى إنتاج وتسويق بذور القمح والخضروات، إلى إنتاج البذور والنباتات المتميزة، إلى إنتاج كروم العنب وغيرها من الأنشطة.</a:t>
            </a:r>
            <a:endParaRPr lang="fr-FR" sz="33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3300" b="1" dirty="0">
                <a:effectLst/>
                <a:latin typeface="Calibri" panose="020F0502020204030204" pitchFamily="34" charset="0"/>
                <a:ea typeface="Times New Roman" panose="02020603050405020304" pitchFamily="18" charset="0"/>
                <a:cs typeface="Times New Roman" panose="02020603050405020304" pitchFamily="18" charset="0"/>
              </a:rPr>
              <a:t>التعاضديات العاملة في قطاعات أخرى </a:t>
            </a: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(الحرف والصناعة والتجارة) بمقتضى القانون رقم 4-1967 المتعلق بالنظام الأساسي للتعاضد.</a:t>
            </a:r>
            <a:endParaRPr lang="ar-TN" sz="33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fontAlgn="base">
              <a:lnSpc>
                <a:spcPct val="150000"/>
              </a:lnSpc>
              <a:spcAft>
                <a:spcPts val="800"/>
              </a:spcAft>
              <a:buNone/>
            </a:pPr>
            <a:r>
              <a:rPr lang="ar-TN" sz="3300"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3300" b="1" dirty="0">
                <a:effectLst/>
                <a:latin typeface="Calibri" panose="020F0502020204030204" pitchFamily="34" charset="0"/>
                <a:ea typeface="Times New Roman" panose="02020603050405020304" pitchFamily="18" charset="0"/>
                <a:cs typeface="Times New Roman" panose="02020603050405020304" pitchFamily="18" charset="0"/>
              </a:rPr>
              <a:t>مجامع التنمية الفلاحية </a:t>
            </a:r>
            <a:r>
              <a:rPr lang="ar-SA" sz="3300" dirty="0">
                <a:effectLst/>
                <a:latin typeface="Calibri" panose="020F0502020204030204" pitchFamily="34" charset="0"/>
                <a:ea typeface="Times New Roman" panose="02020603050405020304" pitchFamily="18" charset="0"/>
                <a:cs typeface="Times New Roman" panose="02020603050405020304" pitchFamily="18" charset="0"/>
              </a:rPr>
              <a:t>(القانون عدد 43 لسنة 1993 والقانون عدد 24 لسنة 2004) المكلفة بشكل رئيسي بالتصرف في الموارد المائية الطبيعية (مياه الشرب ومياه الري). أما المجامع الأخرى فهي مخصصة للفلاحة البيولوجية وتربية الماشية وغيرها من الأنشطة الفلاحية. </a:t>
            </a:r>
            <a:endParaRPr lang="fr-FR" sz="33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33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تواجه هذه المجامع صعوبات مالية كبيرة، إذ أن نسبة استرداد فواتير استهلاك المياه لا تتجاوز 44%، إضافة إلى مسائل مرتبطة بالحوكمة، لا سيما الإدارة التشاركية للفئات التي تعاني من نقائص هيكلية.</a:t>
            </a:r>
            <a:endParaRPr lang="fr-FR" sz="3300" dirty="0">
              <a:effectLst/>
              <a:latin typeface="Calibri" panose="020F0502020204030204" pitchFamily="34" charset="0"/>
              <a:ea typeface="Calibri" panose="020F0502020204030204" pitchFamily="34" charset="0"/>
              <a:cs typeface="Arial" panose="020B0604020202020204" pitchFamily="34" charset="0"/>
            </a:endParaRPr>
          </a:p>
          <a:p>
            <a:pPr algn="just" rtl="1" fontAlgn="base">
              <a:lnSpc>
                <a:spcPct val="150000"/>
              </a:lnSpc>
              <a:spcAft>
                <a:spcPts val="800"/>
              </a:spcAft>
            </a:pP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fr-FR" dirty="0"/>
          </a:p>
        </p:txBody>
      </p:sp>
    </p:spTree>
    <p:extLst>
      <p:ext uri="{BB962C8B-B14F-4D97-AF65-F5344CB8AC3E}">
        <p14:creationId xmlns:p14="http://schemas.microsoft.com/office/powerpoint/2010/main" val="42406598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259B50-AE4C-1325-9739-D898430A3C8E}"/>
              </a:ext>
            </a:extLst>
          </p:cNvPr>
          <p:cNvSpPr>
            <a:spLocks noGrp="1"/>
          </p:cNvSpPr>
          <p:nvPr>
            <p:ph idx="1"/>
          </p:nvPr>
        </p:nvSpPr>
        <p:spPr>
          <a:xfrm>
            <a:off x="250441" y="308683"/>
            <a:ext cx="11615889" cy="5903225"/>
          </a:xfrm>
        </p:spPr>
        <p:txBody>
          <a:bodyPr/>
          <a:lstStyle/>
          <a:p>
            <a:pPr marL="0" indent="0" algn="just" rtl="1" fontAlgn="base">
              <a:lnSpc>
                <a:spcPct val="150000"/>
              </a:lnSpc>
              <a:spcAft>
                <a:spcPts val="800"/>
              </a:spcAft>
              <a:buNone/>
            </a:pPr>
            <a:endParaRPr lang="ar-TN"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fontAlgn="base">
              <a:lnSpc>
                <a:spcPct val="150000"/>
              </a:lnSpc>
              <a:spcAft>
                <a:spcPts val="800"/>
              </a:spcAft>
              <a:buNone/>
            </a:pPr>
            <a:r>
              <a:rPr lang="ar-TN"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25</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الجمعيات التعاونية </a:t>
            </a:r>
            <a:r>
              <a:rPr lang="fr-FR" sz="18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(Les mutuelles)</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التي ينظمها مرسوم الجمعيات التعاونية الصادر في 18 فيفري 1954 والمرسومين المؤرخين في 1961 و1984، وهي مجموعات تعتزم، من خلال مساهمات أعضائها، القيام بما يخدم مصلحة أعضائها أو أسرهم، الحيطة الاجتماعية والتضامن والمساعدة المتبادلة الرامية إلى تغطية المخاطر كالمرض والأمومة والشيخوخة والحوادث والعجز والوفاة، وما إلى ذلك.</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يمكن للجمعيات التعاونية أيضًا إنشاء المستوصفات وأجنحة الولادة وعيادات الأطفال، وبشكل عام، جميع أعمال النظافة والوقاية أو العلاج، بالإضافة إلى دور الراحة أو رعاية المسنين وعيادات طب الأسنان. كما تقدم خدمات مالية في شكل منح أو قروض صغيرة.</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وتشير آخر الإحصائيات إلى وجود 53 جمعية تعاونية، منها 20 في القطاع العام (موظفون، قضاة، حوادث مدرسية، صحة، تعليم، إلخ) و19 في القطاع شبه العمومي (مصلحة الرصد الجوي، الطيران المدني، الوكلاء). بلدية تونس، أعوان شركة </a:t>
            </a:r>
            <a:r>
              <a:rPr lang="ar-SA" sz="18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فسفاط</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قفصة، ووكلاء شركات النقل ومؤسسات البريد والاتصالات والتبغ والسكك الحديدية والكهرباء والغاز وبنك الإسكان وغيرها و14 في القطاع الخاص، مع العلم أن الاتحاد الوطني التعاونيات (</a:t>
            </a:r>
            <a:r>
              <a:rPr lang="fr-FR"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UNAM</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لا يضم في صفوفه أكثر من 7 تعاونية.</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fr-FR" dirty="0"/>
          </a:p>
        </p:txBody>
      </p:sp>
    </p:spTree>
    <p:extLst>
      <p:ext uri="{BB962C8B-B14F-4D97-AF65-F5344CB8AC3E}">
        <p14:creationId xmlns:p14="http://schemas.microsoft.com/office/powerpoint/2010/main" val="39743070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1355BD2-52FA-C6B6-C08F-0D05DFC7115D}"/>
              </a:ext>
            </a:extLst>
          </p:cNvPr>
          <p:cNvSpPr>
            <a:spLocks noGrp="1"/>
          </p:cNvSpPr>
          <p:nvPr>
            <p:ph idx="1"/>
          </p:nvPr>
        </p:nvSpPr>
        <p:spPr>
          <a:xfrm>
            <a:off x="448465" y="262089"/>
            <a:ext cx="11479504" cy="6103766"/>
          </a:xfrm>
        </p:spPr>
        <p:txBody>
          <a:bodyPr>
            <a:normAutofit/>
          </a:bodyPr>
          <a:lstStyle/>
          <a:p>
            <a:pPr marL="0" indent="0" algn="just" rtl="1" fontAlgn="base">
              <a:lnSpc>
                <a:spcPct val="150000"/>
              </a:lnSpc>
              <a:spcAft>
                <a:spcPts val="800"/>
              </a:spcAft>
              <a:buNone/>
            </a:pPr>
            <a:r>
              <a:rPr lang="ar-TN" sz="2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26</a:t>
            </a: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جمعيات التمويل الصغير : </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ينظمها المرسوم بقانون عدد 117 لسنة 2011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في شكل شركة خفية الاسم برأس مال لا يقل عن 3 ملايين دينار.</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أو الجمعيات الخاضعة لأحكام المرسوم عدد 88 لسنة 2011 المتعلق بتنظيم الجمعيات برأس مال لا يقل عن 50.000 دينار.</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وهي تمثل 1.5% من النسيج </a:t>
            </a:r>
            <a:r>
              <a:rPr lang="ar-SA" sz="24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الجمعياتي</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ويمكنها الاندماج وتشكيل مؤسسة جديدة، أو توسيع أنشطتها ،أو إنشاء اتحاد أو مجموعة مصالح اقتصادية أو الانضمام إليهما.</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r" rtl="1">
              <a:lnSpc>
                <a:spcPct val="150000"/>
              </a:lnSpc>
              <a:buNone/>
            </a:pP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27</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شركات التأمين التعاوني </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وهما الصندوق التونسي للتأمين التعاوني الفلاحي (</a:t>
            </a:r>
            <a:r>
              <a:rPr lang="fr-FR" sz="2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CTAMA</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المنظم بالأمر عدد 2257-92 المتعلق بضبط الأحكام النموذجية للنظام الأساسي لشركات التأمين التعاوني. وتعاونية التأمين  للتعليم التي تأسست عام 1962.</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fr-FR" dirty="0"/>
          </a:p>
        </p:txBody>
      </p:sp>
    </p:spTree>
    <p:extLst>
      <p:ext uri="{BB962C8B-B14F-4D97-AF65-F5344CB8AC3E}">
        <p14:creationId xmlns:p14="http://schemas.microsoft.com/office/powerpoint/2010/main" val="38109604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DDDD919-234E-6AA8-BA9C-666A974722C3}"/>
              </a:ext>
            </a:extLst>
          </p:cNvPr>
          <p:cNvSpPr>
            <a:spLocks noGrp="1"/>
          </p:cNvSpPr>
          <p:nvPr>
            <p:ph idx="1"/>
          </p:nvPr>
        </p:nvSpPr>
        <p:spPr>
          <a:xfrm>
            <a:off x="495057" y="445354"/>
            <a:ext cx="11590166" cy="5967292"/>
          </a:xfrm>
        </p:spPr>
        <p:txBody>
          <a:bodyPr/>
          <a:lstStyle/>
          <a:p>
            <a:pPr algn="just" rtl="1">
              <a:lnSpc>
                <a:spcPct val="150000"/>
              </a:lnSpc>
              <a:spcAft>
                <a:spcPts val="800"/>
              </a:spcAft>
            </a:pPr>
            <a:endParaRPr lang="ar-TN" sz="18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spcAft>
                <a:spcPts val="800"/>
              </a:spcAft>
              <a:buNone/>
            </a:pPr>
            <a:r>
              <a:rPr lang="ar-TN"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28</a:t>
            </a: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ريادة الأعمال الاجتماعية الجماعية</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ظهرت ريادة الأعمال الاجتماعية في تونس بعد الثورة وتعد اليوم أحد مكونات منظومة الاقتصاد الاجتماعي والتضامني. وتتخذ الجهات الفاعلة فيها الشكل </a:t>
            </a:r>
            <a:r>
              <a:rPr lang="ar-SA" sz="24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الجمعياتي</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أو التجاري، لكن غرض التزامها يظل اجتماعيًا أو مجتمعيًا أو بيئيًا</a:t>
            </a:r>
            <a:r>
              <a:rPr lang="fr-FR" sz="24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وقد تم </a:t>
            </a:r>
            <a:r>
              <a:rPr lang="ar-EG"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إ</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عداد النصوص المتعلقة بالأنظمة الأساسية النموذجية للشركات التجارية التضامنية أي الشركات التي تدرج في أنظمتها الأساسية مبادئ الاقتصاد الاجتماعي والتضامني كالشركات خفية الاسم أو</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والشركات ذات المسؤولية المحدودة أو مجامع المصالح الاقتصادية.</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2400" b="1" dirty="0">
                <a:latin typeface="Calibri" panose="020F0502020204030204" pitchFamily="34" charset="0"/>
                <a:ea typeface="Times New Roman" panose="02020603050405020304" pitchFamily="18" charset="0"/>
                <a:cs typeface="Times New Roman" panose="02020603050405020304" pitchFamily="18" charset="0"/>
              </a:rPr>
              <a:t>29</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a:t>
            </a:r>
            <a:r>
              <a:rPr lang="ar-SA"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كل ذات معنوية خاضعة للقانون الخاص يمكن أن يُحدثها المشرع وتحترم مقتضيات هذا القانون كالشركات</a:t>
            </a:r>
            <a:r>
              <a:rPr lang="ar-TN" sz="24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 الأهلية</a:t>
            </a:r>
            <a:r>
              <a:rPr lang="ar-TN" sz="2400" dirty="0">
                <a:effectLst/>
                <a:latin typeface="Calibri" panose="020F0502020204030204" pitchFamily="34" charset="0"/>
                <a:ea typeface="Calibri" panose="020F0502020204030204" pitchFamily="34" charset="0"/>
                <a:cs typeface="Arial" panose="020B0604020202020204" pitchFamily="34" charset="0"/>
              </a:rPr>
              <a:t>.</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25487857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2042B180-0F7B-0B04-BE01-0483A42F3A7C}"/>
              </a:ext>
            </a:extLst>
          </p:cNvPr>
          <p:cNvSpPr>
            <a:spLocks noGrp="1"/>
          </p:cNvSpPr>
          <p:nvPr>
            <p:ph idx="1"/>
          </p:nvPr>
        </p:nvSpPr>
        <p:spPr>
          <a:xfrm>
            <a:off x="838200" y="333555"/>
            <a:ext cx="10515600" cy="5843408"/>
          </a:xfrm>
        </p:spPr>
        <p:txBody>
          <a:bodyPr>
            <a:normAutofit fontScale="77500" lnSpcReduction="20000"/>
          </a:bodyPr>
          <a:lstStyle/>
          <a:p>
            <a:pPr marL="0" indent="0" algn="ctr" rtl="1" fontAlgn="base">
              <a:lnSpc>
                <a:spcPct val="150000"/>
              </a:lnSpc>
              <a:spcAft>
                <a:spcPts val="800"/>
              </a:spcAft>
              <a:buNone/>
            </a:pPr>
            <a:r>
              <a:rPr lang="ar-SA" sz="2800" b="1" dirty="0">
                <a:effectLst/>
                <a:latin typeface="Calibri" panose="020F0502020204030204" pitchFamily="34" charset="0"/>
                <a:ea typeface="Times New Roman" panose="02020603050405020304" pitchFamily="18" charset="0"/>
                <a:cs typeface="Times New Roman" panose="02020603050405020304" pitchFamily="18" charset="0"/>
              </a:rPr>
              <a:t>الفصل الثاني</a:t>
            </a:r>
            <a:endParaRPr lang="fr-FR" sz="28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fontAlgn="base">
              <a:lnSpc>
                <a:spcPct val="150000"/>
              </a:lnSpc>
              <a:spcAft>
                <a:spcPts val="800"/>
              </a:spcAft>
              <a:buNone/>
            </a:pPr>
            <a:r>
              <a:rPr lang="ar-SA" sz="28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الشركات الأهلية : جزء من الاقتصاد الاجتماعي والتضامني  أم لا</a:t>
            </a:r>
            <a:r>
              <a:rPr lang="ar-TN" sz="28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ar-SA" sz="28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fr-FR" sz="28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28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30</a:t>
            </a:r>
            <a:r>
              <a:rPr lang="ar-SA" sz="2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تعريف الشركات الأهلية</a:t>
            </a:r>
            <a:r>
              <a:rPr lang="ar-SA" sz="2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2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يمثل نشر المرسوم رقم 15 لسنة 2022 المتعلق بإحداث الشركات الأهلية والمرسوم عدد 15 لسنة 2022 المتعلق بالصلح الجزائي، بداية تطبيق المقاربة الرئاسية للتنمية المحلية. حيث يعرف المرسوم الأول الشركات الأهلية </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كل شخص معنوي تحدثه مجموعة من أهالي الجهة يكون الباعث على تأسيسها تحقيق العدالة الاجتماعية والتوزيع العادل للثروات من خلال ممارسة جماعية لنشاط اقتصادي انطلاقا</a:t>
            </a:r>
            <a:r>
              <a:rPr lang="ar-EG"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 من المنطقة الترابية المستقرين بها. وتهدف الشركات الأهلية إلى تحقيق التنمية الجهوية وأساسا</a:t>
            </a:r>
            <a:r>
              <a:rPr lang="ar-EG"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 بالمعتمديات وفقا للإرادة الجماعية للأهالي وتماشيا</a:t>
            </a:r>
            <a:r>
              <a:rPr lang="ar-EG"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 مع حاجيات مناطقهم وخصوصياتها.</a:t>
            </a:r>
            <a:r>
              <a:rPr lang="ar-EG"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 </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وتمارس الشركات الأهلية نشاطا</a:t>
            </a:r>
            <a:r>
              <a:rPr lang="ar-EG"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 اقتصاديا</a:t>
            </a:r>
            <a:r>
              <a:rPr lang="ar-EG"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 انطلاقا</a:t>
            </a:r>
            <a:r>
              <a:rPr lang="ar-EG"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 من الجهة الترابية المنتصبة بها. وتتولى بعث المشاريع الاقتصادية استجابة لاحتياجات المتساكنين وتماشيا</a:t>
            </a:r>
            <a:r>
              <a:rPr lang="ar-EG"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 مع خصوصية الجهة المعنية. والتصرف في الأراضي الاشتراكية. </a:t>
            </a:r>
            <a:endParaRPr lang="fr-FR" sz="2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724566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10673EF-933D-8966-4FB9-FC100A5E2A09}"/>
              </a:ext>
            </a:extLst>
          </p:cNvPr>
          <p:cNvSpPr>
            <a:spLocks noGrp="1"/>
          </p:cNvSpPr>
          <p:nvPr>
            <p:ph idx="1"/>
          </p:nvPr>
        </p:nvSpPr>
        <p:spPr>
          <a:xfrm>
            <a:off x="69011" y="448574"/>
            <a:ext cx="11933207" cy="6061494"/>
          </a:xfrm>
        </p:spPr>
        <p:txBody>
          <a:bodyPr>
            <a:normAutofit fontScale="92500"/>
          </a:bodyPr>
          <a:lstStyle/>
          <a:p>
            <a:pPr marL="0" indent="0" algn="just" rtl="1">
              <a:buNone/>
            </a:pPr>
            <a:endParaRPr lang="fr-FR"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endParaRPr>
          </a:p>
          <a:p>
            <a:pPr marL="0" indent="0" algn="just" rtl="1">
              <a:lnSpc>
                <a:spcPct val="150000"/>
              </a:lnSpc>
              <a:buNone/>
            </a:pP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كما تقوم الشركات الأهلية في ممارسة نشاطها على المبادئ الخاصة بالمبادرة الجماعية والتنمية الجهوية والنفع الاجتماعي وخاصة منها أولوية الإنسان وقيمة العمل الجماعي على الربح الفردي. تحقيق المصالح الفردية من خلال المصلحة المشتركة والانخراط الحر والانسحاب الإرادي ومنع كافة أشكال الاقصاء و التصرف وفق قواعد الشفافية والنزاهة والمسؤولية والحوكمة الرشيدة القائمة على مبادئ الشفافية والنجاعة والمسؤولية بما يضمن الجدوى الاقتصادية والمنفعة الاجتماعية والإنصاف من حيث مساهمة المشاركين في رأس مال الشركة حيث لا يحق للمشارك أن يكون له أكثر من سهم واحد والاعتماد على قاعدة صوت واحد لكل عضو أيا كانت قيمة مساهمته في رأس المال عند اتخاذ القرارات وتوزيع نسبة من الفواضل الناتجة عن نشاط الشركة على المشاركين. </a:t>
            </a:r>
            <a:r>
              <a:rPr lang="ar-SA" sz="2800" dirty="0">
                <a:solidFill>
                  <a:srgbClr val="444444"/>
                </a:solidFill>
                <a:effectLst/>
                <a:highlight>
                  <a:srgbClr val="FFFFFF"/>
                </a:highlight>
                <a:latin typeface="Montserrat" panose="00000500000000000000" pitchFamily="2" charset="0"/>
                <a:ea typeface="Calibri" panose="020F0502020204030204" pitchFamily="34" charset="0"/>
                <a:cs typeface="Arial" panose="020B0604020202020204" pitchFamily="34" charset="0"/>
              </a:rPr>
              <a:t>تتكون الشركات الأهلية من أشخاص طبيعيين لايقل عددهم عن 50 شخصا</a:t>
            </a:r>
            <a:r>
              <a:rPr lang="ar-EG" sz="2800" dirty="0">
                <a:solidFill>
                  <a:srgbClr val="444444"/>
                </a:solidFill>
                <a:effectLst/>
                <a:highlight>
                  <a:srgbClr val="FFFFFF"/>
                </a:highlight>
                <a:latin typeface="Montserrat" panose="00000500000000000000" pitchFamily="2" charset="0"/>
                <a:ea typeface="Calibri" panose="020F0502020204030204" pitchFamily="34" charset="0"/>
                <a:cs typeface="Arial" panose="020B0604020202020204" pitchFamily="34" charset="0"/>
              </a:rPr>
              <a:t>ً</a:t>
            </a:r>
            <a:r>
              <a:rPr lang="ar-SA" sz="2800" dirty="0">
                <a:solidFill>
                  <a:srgbClr val="444444"/>
                </a:solidFill>
                <a:effectLst/>
                <a:highlight>
                  <a:srgbClr val="FFFFFF"/>
                </a:highlight>
                <a:latin typeface="Montserrat" panose="00000500000000000000" pitchFamily="2" charset="0"/>
                <a:ea typeface="Calibri" panose="020F0502020204030204" pitchFamily="34" charset="0"/>
                <a:cs typeface="Arial" panose="020B0604020202020204" pitchFamily="34" charset="0"/>
              </a:rPr>
              <a:t> وتتوفر فيهم صفة الناخب في الانتخابات</a:t>
            </a:r>
            <a:r>
              <a:rPr lang="ar-SA" sz="2800" dirty="0">
                <a:solidFill>
                  <a:srgbClr val="444444"/>
                </a:solidFill>
                <a:effectLst/>
                <a:latin typeface="Montserrat" panose="00000500000000000000" pitchFamily="2" charset="0"/>
                <a:ea typeface="Calibri" panose="020F0502020204030204" pitchFamily="34" charset="0"/>
                <a:cs typeface="Arial" panose="020B0604020202020204" pitchFamily="34" charset="0"/>
              </a:rPr>
              <a:t> </a:t>
            </a:r>
            <a:r>
              <a:rPr lang="ar-SA" sz="2800" dirty="0">
                <a:solidFill>
                  <a:srgbClr val="444444"/>
                </a:solidFill>
                <a:effectLst/>
                <a:highlight>
                  <a:srgbClr val="FFFFFF"/>
                </a:highlight>
                <a:latin typeface="Montserrat" panose="00000500000000000000" pitchFamily="2" charset="0"/>
                <a:ea typeface="Calibri" panose="020F0502020204030204" pitchFamily="34" charset="0"/>
                <a:cs typeface="Arial" panose="020B0604020202020204" pitchFamily="34" charset="0"/>
              </a:rPr>
              <a:t>البلدية</a:t>
            </a:r>
            <a:r>
              <a:rPr lang="fr-FR" sz="2800" dirty="0">
                <a:solidFill>
                  <a:srgbClr val="444444"/>
                </a:solidFill>
                <a:effectLst/>
                <a:latin typeface="Arial" panose="020B0604020202020204" pitchFamily="34" charset="0"/>
                <a:ea typeface="Calibri" panose="020F0502020204030204" pitchFamily="34" charset="0"/>
                <a:cs typeface="Arial" panose="020B0604020202020204" pitchFamily="34" charset="0"/>
              </a:rPr>
              <a:t> </a:t>
            </a:r>
            <a:r>
              <a:rPr lang="ar-EG" sz="2800" dirty="0">
                <a:solidFill>
                  <a:srgbClr val="444444"/>
                </a:solidFill>
                <a:effectLst/>
                <a:latin typeface="Arial" panose="020B0604020202020204" pitchFamily="34" charset="0"/>
                <a:ea typeface="Calibri" panose="020F0502020204030204" pitchFamily="34" charset="0"/>
                <a:cs typeface="Arial" panose="020B0604020202020204" pitchFamily="34" charset="0"/>
              </a:rPr>
              <a:t> </a:t>
            </a:r>
            <a:r>
              <a:rPr lang="ar-SA" sz="2800" dirty="0">
                <a:solidFill>
                  <a:srgbClr val="444444"/>
                </a:solidFill>
                <a:effectLst/>
                <a:highlight>
                  <a:srgbClr val="FFFFFF"/>
                </a:highlight>
                <a:latin typeface="Arial" panose="020B0604020202020204" pitchFamily="34" charset="0"/>
                <a:ea typeface="Calibri" panose="020F0502020204030204" pitchFamily="34" charset="0"/>
                <a:cs typeface="Arial" panose="020B0604020202020204" pitchFamily="34" charset="0"/>
              </a:rPr>
              <a:t>ويمكن الجمع بين صفة المشارك في الشركة الأهلية وصفة الأجير</a:t>
            </a:r>
            <a:r>
              <a:rPr lang="ar-TN" sz="2800" dirty="0">
                <a:solidFill>
                  <a:srgbClr val="444444"/>
                </a:solidFill>
                <a:effectLst/>
                <a:highlight>
                  <a:srgbClr val="FFFFFF"/>
                </a:highlight>
                <a:latin typeface="Arial" panose="020B0604020202020204" pitchFamily="34" charset="0"/>
                <a:ea typeface="Calibri" panose="020F0502020204030204" pitchFamily="34" charset="0"/>
                <a:cs typeface="Arial" panose="020B0604020202020204" pitchFamily="34" charset="0"/>
              </a:rPr>
              <a:t>.</a:t>
            </a:r>
            <a:endParaRPr lang="fr-FR" dirty="0"/>
          </a:p>
        </p:txBody>
      </p:sp>
    </p:spTree>
    <p:extLst>
      <p:ext uri="{BB962C8B-B14F-4D97-AF65-F5344CB8AC3E}">
        <p14:creationId xmlns:p14="http://schemas.microsoft.com/office/powerpoint/2010/main" val="26059054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D05B3D4-6EE9-BC56-BC98-335C30D30687}"/>
              </a:ext>
            </a:extLst>
          </p:cNvPr>
          <p:cNvSpPr>
            <a:spLocks noGrp="1"/>
          </p:cNvSpPr>
          <p:nvPr>
            <p:ph idx="1"/>
          </p:nvPr>
        </p:nvSpPr>
        <p:spPr>
          <a:xfrm>
            <a:off x="238793" y="291210"/>
            <a:ext cx="11613462" cy="6201605"/>
          </a:xfrm>
        </p:spPr>
        <p:txBody>
          <a:bodyPr/>
          <a:lstStyle/>
          <a:p>
            <a:pPr marL="0" marR="61595" indent="0" algn="just" rtl="1">
              <a:lnSpc>
                <a:spcPct val="150000"/>
              </a:lnSpc>
              <a:spcAft>
                <a:spcPts val="800"/>
              </a:spcAft>
              <a:buNone/>
            </a:pPr>
            <a:endParaRPr lang="ar-TN" sz="18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61595" indent="0" algn="just" rtl="1">
              <a:lnSpc>
                <a:spcPct val="150000"/>
              </a:lnSpc>
              <a:spcAft>
                <a:spcPts val="800"/>
              </a:spcAft>
              <a:buNone/>
            </a:pP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31</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 التقاطعات والاختلافات مع </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الاقتصاد الاجتماعي والتضامني</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تمت صياغة النص المتعلق بالشركات الأهلية بالاستئناس بصفة رئيسية بثلاثة نصوص وهي </a:t>
            </a:r>
            <a:r>
              <a:rPr lang="ar-SA" sz="1800" dirty="0">
                <a:effectLst/>
                <a:latin typeface="Calibri" panose="020F0502020204030204" pitchFamily="34" charset="0"/>
                <a:ea typeface="Calibri" panose="020F0502020204030204" pitchFamily="34" charset="0"/>
                <a:cs typeface="Times New Roman" panose="02020603050405020304" pitchFamily="18" charset="0"/>
              </a:rPr>
              <a:t>القانون عدد </a:t>
            </a:r>
            <a:r>
              <a:rPr lang="fr-FR" sz="1800" dirty="0">
                <a:effectLst/>
                <a:latin typeface="Times New Roman" panose="02020603050405020304" pitchFamily="18" charset="0"/>
                <a:ea typeface="Calibri" panose="020F0502020204030204" pitchFamily="34" charset="0"/>
                <a:cs typeface="Arial" panose="020B0604020202020204" pitchFamily="34" charset="0"/>
              </a:rPr>
              <a:t>4</a:t>
            </a:r>
            <a:r>
              <a:rPr lang="ar-SA" sz="1800" dirty="0">
                <a:effectLst/>
                <a:latin typeface="Calibri" panose="020F0502020204030204" pitchFamily="34" charset="0"/>
                <a:ea typeface="Calibri" panose="020F0502020204030204" pitchFamily="34" charset="0"/>
                <a:cs typeface="Times New Roman" panose="02020603050405020304" pitchFamily="18" charset="0"/>
              </a:rPr>
              <a:t> لسنة </a:t>
            </a:r>
            <a:r>
              <a:rPr lang="fr-FR" sz="1800" dirty="0">
                <a:effectLst/>
                <a:latin typeface="Times New Roman" panose="02020603050405020304" pitchFamily="18" charset="0"/>
                <a:ea typeface="Calibri" panose="020F0502020204030204" pitchFamily="34" charset="0"/>
                <a:cs typeface="Arial" panose="020B0604020202020204" pitchFamily="34" charset="0"/>
              </a:rPr>
              <a:t>1967</a:t>
            </a:r>
            <a:r>
              <a:rPr lang="ar-SA" sz="1800" dirty="0">
                <a:effectLst/>
                <a:latin typeface="Calibri" panose="020F0502020204030204" pitchFamily="34" charset="0"/>
                <a:ea typeface="Calibri" panose="020F0502020204030204" pitchFamily="34" charset="0"/>
                <a:cs typeface="Times New Roman" panose="02020603050405020304" pitchFamily="18" charset="0"/>
              </a:rPr>
              <a:t> المؤرخ في </a:t>
            </a:r>
            <a:r>
              <a:rPr lang="fr-FR" sz="1800" dirty="0">
                <a:effectLst/>
                <a:latin typeface="Times New Roman" panose="02020603050405020304" pitchFamily="18" charset="0"/>
                <a:ea typeface="Calibri" panose="020F0502020204030204" pitchFamily="34" charset="0"/>
                <a:cs typeface="Arial" panose="020B0604020202020204" pitchFamily="34" charset="0"/>
              </a:rPr>
              <a:t>19</a:t>
            </a:r>
            <a:r>
              <a:rPr lang="ar-SA" sz="1800" dirty="0">
                <a:effectLst/>
                <a:latin typeface="Calibri" panose="020F0502020204030204" pitchFamily="34" charset="0"/>
                <a:ea typeface="Calibri" panose="020F0502020204030204" pitchFamily="34" charset="0"/>
                <a:cs typeface="Times New Roman" panose="02020603050405020304" pitchFamily="18" charset="0"/>
              </a:rPr>
              <a:t> جانفي </a:t>
            </a:r>
            <a:r>
              <a:rPr lang="fr-FR" sz="1800" dirty="0">
                <a:effectLst/>
                <a:latin typeface="Times New Roman" panose="02020603050405020304" pitchFamily="18" charset="0"/>
                <a:ea typeface="Calibri" panose="020F0502020204030204" pitchFamily="34" charset="0"/>
                <a:cs typeface="Arial" panose="020B0604020202020204" pitchFamily="34" charset="0"/>
              </a:rPr>
              <a:t>1967</a:t>
            </a:r>
            <a:r>
              <a:rPr lang="ar-SA" sz="1800" dirty="0">
                <a:effectLst/>
                <a:latin typeface="Calibri" panose="020F0502020204030204" pitchFamily="34" charset="0"/>
                <a:ea typeface="Calibri" panose="020F0502020204030204" pitchFamily="34" charset="0"/>
                <a:cs typeface="Times New Roman" panose="02020603050405020304" pitchFamily="18" charset="0"/>
              </a:rPr>
              <a:t> والمتعلق بالقانون الأساسي العام للتعاضد و القانون عدد </a:t>
            </a:r>
            <a:r>
              <a:rPr lang="fr-FR" sz="1800" dirty="0">
                <a:effectLst/>
                <a:latin typeface="Times New Roman" panose="02020603050405020304" pitchFamily="18" charset="0"/>
                <a:ea typeface="Calibri" panose="020F0502020204030204" pitchFamily="34" charset="0"/>
                <a:cs typeface="Arial" panose="020B0604020202020204" pitchFamily="34" charset="0"/>
              </a:rPr>
              <a:t>94</a:t>
            </a:r>
            <a:r>
              <a:rPr lang="ar-SA" sz="1800" dirty="0">
                <a:effectLst/>
                <a:latin typeface="Calibri" panose="020F0502020204030204" pitchFamily="34" charset="0"/>
                <a:ea typeface="Calibri" panose="020F0502020204030204" pitchFamily="34" charset="0"/>
                <a:cs typeface="Times New Roman" panose="02020603050405020304" pitchFamily="18" charset="0"/>
              </a:rPr>
              <a:t> لسنة </a:t>
            </a:r>
            <a:r>
              <a:rPr lang="fr-FR" sz="1800" dirty="0">
                <a:effectLst/>
                <a:latin typeface="Times New Roman" panose="02020603050405020304" pitchFamily="18" charset="0"/>
                <a:ea typeface="Calibri" panose="020F0502020204030204" pitchFamily="34" charset="0"/>
                <a:cs typeface="Arial" panose="020B0604020202020204" pitchFamily="34" charset="0"/>
              </a:rPr>
              <a:t>2005</a:t>
            </a:r>
            <a:r>
              <a:rPr lang="ar-SA" sz="1800" dirty="0">
                <a:effectLst/>
                <a:latin typeface="Calibri" panose="020F0502020204030204" pitchFamily="34" charset="0"/>
                <a:ea typeface="Calibri" panose="020F0502020204030204" pitchFamily="34" charset="0"/>
                <a:cs typeface="Times New Roman" panose="02020603050405020304" pitchFamily="18" charset="0"/>
              </a:rPr>
              <a:t> المؤرخ في </a:t>
            </a:r>
            <a:r>
              <a:rPr lang="fr-FR" sz="1800" dirty="0">
                <a:effectLst/>
                <a:latin typeface="Times New Roman" panose="02020603050405020304" pitchFamily="18" charset="0"/>
                <a:ea typeface="Calibri" panose="020F0502020204030204" pitchFamily="34" charset="0"/>
                <a:cs typeface="Arial" panose="020B0604020202020204" pitchFamily="34" charset="0"/>
              </a:rPr>
              <a:t>18</a:t>
            </a:r>
            <a:r>
              <a:rPr lang="ar-SA" sz="1800" dirty="0">
                <a:effectLst/>
                <a:latin typeface="Calibri" panose="020F0502020204030204" pitchFamily="34" charset="0"/>
                <a:ea typeface="Calibri" panose="020F0502020204030204" pitchFamily="34" charset="0"/>
                <a:cs typeface="Times New Roman" panose="02020603050405020304" pitchFamily="18" charset="0"/>
              </a:rPr>
              <a:t> أكتوبر </a:t>
            </a:r>
            <a:r>
              <a:rPr lang="fr-FR" sz="1800" dirty="0">
                <a:effectLst/>
                <a:latin typeface="Times New Roman" panose="02020603050405020304" pitchFamily="18" charset="0"/>
                <a:ea typeface="Calibri" panose="020F0502020204030204" pitchFamily="34" charset="0"/>
                <a:cs typeface="Arial" panose="020B0604020202020204" pitchFamily="34" charset="0"/>
              </a:rPr>
              <a:t>5002</a:t>
            </a:r>
            <a:r>
              <a:rPr lang="ar-SA" sz="1800" dirty="0">
                <a:effectLst/>
                <a:latin typeface="Calibri" panose="020F0502020204030204" pitchFamily="34" charset="0"/>
                <a:ea typeface="Calibri" panose="020F0502020204030204" pitchFamily="34" charset="0"/>
                <a:cs typeface="Times New Roman" panose="02020603050405020304" pitchFamily="18" charset="0"/>
              </a:rPr>
              <a:t> المتعلق بالشركات التعاونية للخدمات الفلاحية </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والقانون عدد 30 لسنة 2020 المؤرخ في 30 جوان 2020 المتعلق بالاقتصاد الاجتماعي والتضامني ما يجعلها </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تصنف في خانة التعاضديات </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وبالتالي </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تعتبر كمكون جديد يضاف </a:t>
            </a:r>
            <a:r>
              <a:rPr lang="ar-EG"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إ</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لى منظومة الاقتصاد الاجتماعي والتضامني </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وذلك </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رغم بعض الاختلافات المتعلقة بالتصرف في الأراضي الاشتراكية </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التي لها حوكمتها الخاصة بها منذ سنة 1964 (مجالس التصرف ومجالس الوصاية) </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واعتماد قاعدة سهم واحد لكل شخص في رأس مال الشركة ما من شأنه </a:t>
            </a:r>
            <a:r>
              <a:rPr lang="ar-EG"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إ</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لغاء الجانب الربحي بالنسبة </a:t>
            </a:r>
            <a:r>
              <a:rPr lang="ar-EG"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إ</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لى المنخرطين في هذه الشركات </a:t>
            </a:r>
            <a:r>
              <a:rPr lang="ar-SA"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وكذلك </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آليات التمويل حيث تستفيد الشركات ا</a:t>
            </a:r>
            <a:r>
              <a:rPr lang="ar-EG"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لأ</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هلية حصريا </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من </a:t>
            </a:r>
            <a:r>
              <a:rPr lang="ar-SA"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نسبة </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20 % من عائدات الصلح الجزائي التي ترصد في حسابات الجماعات المحلية لغاية المساهمة بها في رأس مال الشركات الأهلية لتمويل المشاريع التنموية المحلية</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marR="61595" indent="0" algn="just" rtl="1">
              <a:lnSpc>
                <a:spcPct val="150000"/>
              </a:lnSpc>
              <a:spcAft>
                <a:spcPts val="800"/>
              </a:spcAft>
              <a:buNone/>
            </a:pP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لئن يبدو الأمر بديهيا بالنسبة لأغلب الأطراف المعنية بالاقتصاد الاجتماعي والتضامني فيما يخص </a:t>
            </a:r>
            <a:r>
              <a:rPr lang="ar-EG" sz="1800" b="1" dirty="0">
                <a:effectLst/>
                <a:latin typeface="Calibri" panose="020F0502020204030204" pitchFamily="34" charset="0"/>
                <a:ea typeface="Times New Roman" panose="02020603050405020304" pitchFamily="18" charset="0"/>
                <a:cs typeface="Times New Roman" panose="02020603050405020304" pitchFamily="18" charset="0"/>
              </a:rPr>
              <a:t>إ</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دراج الشركات الأهلية قانونيا ضمن منظومة الاقتصاد الاجتماعي والتضامني </a:t>
            </a:r>
            <a:r>
              <a:rPr lang="ar-EG" sz="1800" b="1" dirty="0">
                <a:effectLst/>
                <a:latin typeface="Calibri" panose="020F0502020204030204" pitchFamily="34" charset="0"/>
                <a:ea typeface="Times New Roman" panose="02020603050405020304" pitchFamily="18" charset="0"/>
                <a:cs typeface="Times New Roman" panose="02020603050405020304" pitchFamily="18" charset="0"/>
              </a:rPr>
              <a:t>إ</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لا أن السلطة التنفيذية في أعلى مستوى تصر على إبقاء الشركات الأهلية خارج منظومة الاقتصاد الاجتماعي والتضامني بل تسوقها كبديل سياسي تنموي يحظى اليوم بدعم لافت من كل أجهزة الدولة</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9964441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BE37039-9EF7-2F95-31AC-5DE8A07A560B}"/>
              </a:ext>
            </a:extLst>
          </p:cNvPr>
          <p:cNvSpPr>
            <a:spLocks noGrp="1"/>
          </p:cNvSpPr>
          <p:nvPr>
            <p:ph idx="1"/>
          </p:nvPr>
        </p:nvSpPr>
        <p:spPr>
          <a:xfrm>
            <a:off x="145605" y="297034"/>
            <a:ext cx="11770715" cy="6284316"/>
          </a:xfrm>
        </p:spPr>
        <p:txBody>
          <a:bodyPr>
            <a:normAutofit fontScale="25000" lnSpcReduction="20000"/>
          </a:bodyPr>
          <a:lstStyle/>
          <a:p>
            <a:pPr marL="0" indent="0" algn="ctr" rtl="1" fontAlgn="base">
              <a:lnSpc>
                <a:spcPct val="150000"/>
              </a:lnSpc>
              <a:spcAft>
                <a:spcPts val="800"/>
              </a:spcAft>
              <a:buNone/>
            </a:pPr>
            <a:endParaRPr lang="ar-TN" sz="1800" b="1" dirty="0">
              <a:solidFill>
                <a:srgbClr val="222222"/>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ctr" rtl="1" fontAlgn="base">
              <a:lnSpc>
                <a:spcPct val="150000"/>
              </a:lnSpc>
              <a:spcAft>
                <a:spcPts val="800"/>
              </a:spcAft>
              <a:buNone/>
            </a:pPr>
            <a:r>
              <a:rPr lang="ar-SA" sz="8000" b="1" dirty="0">
                <a:solidFill>
                  <a:srgbClr val="222222"/>
                </a:solidFill>
                <a:effectLst/>
                <a:latin typeface="Calibri" panose="020F0502020204030204" pitchFamily="34" charset="0"/>
                <a:ea typeface="Times New Roman" panose="02020603050405020304" pitchFamily="18" charset="0"/>
                <a:cs typeface="Times New Roman" panose="02020603050405020304" pitchFamily="18" charset="0"/>
              </a:rPr>
              <a:t>الباب الثالث</a:t>
            </a:r>
            <a:endParaRPr lang="fr-FR" sz="80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50000"/>
              </a:lnSpc>
              <a:spcAft>
                <a:spcPts val="800"/>
              </a:spcAft>
              <a:buNone/>
            </a:pPr>
            <a:r>
              <a:rPr lang="ar-TN" sz="80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م</a:t>
            </a:r>
            <a:r>
              <a:rPr lang="ar-SA" sz="80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خطط النهوض </a:t>
            </a:r>
            <a:r>
              <a:rPr lang="ar-SA" sz="8000" b="1" dirty="0">
                <a:solidFill>
                  <a:srgbClr val="FF0000"/>
                </a:solidFill>
                <a:effectLst/>
                <a:latin typeface="Calibri" panose="020F0502020204030204" pitchFamily="34" charset="0"/>
                <a:ea typeface="Calibri" panose="020F0502020204030204" pitchFamily="34" charset="0"/>
                <a:cs typeface="Arial" panose="020B0604020202020204" pitchFamily="34" charset="0"/>
              </a:rPr>
              <a:t>بالاقتصاد الاجتماعي والتضامني</a:t>
            </a:r>
            <a:endParaRPr lang="fr-FR" sz="80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8000" b="1" dirty="0">
                <a:latin typeface="Calibri" panose="020F0502020204030204" pitchFamily="34" charset="0"/>
                <a:ea typeface="Times New Roman" panose="02020603050405020304" pitchFamily="18" charset="0"/>
                <a:cs typeface="Times New Roman" panose="02020603050405020304" pitchFamily="18" charset="0"/>
              </a:rPr>
              <a:t>32</a:t>
            </a:r>
            <a:r>
              <a:rPr lang="ar-TN" sz="8000" b="1" dirty="0">
                <a:effectLst/>
                <a:latin typeface="Calibri" panose="020F0502020204030204" pitchFamily="34" charset="0"/>
                <a:ea typeface="Times New Roman" panose="02020603050405020304" pitchFamily="18" charset="0"/>
                <a:cs typeface="Times New Roman" panose="02020603050405020304" pitchFamily="18" charset="0"/>
              </a:rPr>
              <a:t>. مخطط التنمية </a:t>
            </a:r>
            <a:r>
              <a:rPr lang="ar-TN" sz="8000" dirty="0">
                <a:effectLst/>
                <a:latin typeface="Calibri" panose="020F0502020204030204" pitchFamily="34" charset="0"/>
                <a:ea typeface="Times New Roman" panose="02020603050405020304" pitchFamily="18" charset="0"/>
                <a:cs typeface="Times New Roman" panose="02020603050405020304" pitchFamily="18" charset="0"/>
              </a:rPr>
              <a:t>: "يُمكّن الاقتصاد الاجتماعي والتضامني، كمنوال اقتصادي تنموي، من دفع ديناميكية التنمية الترابية والمستدامة والإدماج الاقتصادي والاجتماعي من خلال تحسين ظروف العيش والتماسك الاجتماعي وذلك بفضل قدرة مؤسساته على التجديد والتأقلم والاندماج ومجابهة الأزمات وبفضل طرق تصرف إداري ومالي متميزة تضمن ديمومة المؤسسة وقدرتها التنافسية". </a:t>
            </a:r>
            <a:r>
              <a:rPr lang="ar-SA" sz="8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80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8000" dirty="0">
                <a:effectLst/>
                <a:latin typeface="Calibri" panose="020F0502020204030204" pitchFamily="34" charset="0"/>
                <a:ea typeface="Times New Roman" panose="02020603050405020304" pitchFamily="18" charset="0"/>
                <a:cs typeface="Times New Roman" panose="02020603050405020304" pitchFamily="18" charset="0"/>
              </a:rPr>
              <a:t>تعتبر هذه الديباجة خطوة جديدة في اتجاه الاعتراف السياسي بالدور التنموي </a:t>
            </a:r>
            <a:r>
              <a:rPr lang="ar-TN" sz="8000" dirty="0">
                <a:effectLst/>
                <a:latin typeface="Calibri" panose="020F0502020204030204" pitchFamily="34" charset="0"/>
                <a:ea typeface="Times New Roman" panose="02020603050405020304" pitchFamily="18" charset="0"/>
                <a:cs typeface="Times New Roman" panose="02020603050405020304" pitchFamily="18" charset="0"/>
              </a:rPr>
              <a:t>للاقتصاد الاجتماعي والتضامني</a:t>
            </a:r>
            <a:r>
              <a:rPr lang="ar-SA" sz="8000" dirty="0">
                <a:effectLst/>
                <a:latin typeface="Calibri" panose="020F0502020204030204" pitchFamily="34" charset="0"/>
                <a:ea typeface="Times New Roman" panose="02020603050405020304" pitchFamily="18" charset="0"/>
                <a:cs typeface="Times New Roman" panose="02020603050405020304" pitchFamily="18" charset="0"/>
              </a:rPr>
              <a:t> علما</a:t>
            </a:r>
            <a:r>
              <a:rPr lang="ar-EG" sz="8000" dirty="0">
                <a:effectLst/>
                <a:latin typeface="Calibri" panose="020F0502020204030204" pitchFamily="34" charset="0"/>
                <a:ea typeface="Times New Roman" panose="02020603050405020304" pitchFamily="18" charset="0"/>
                <a:cs typeface="Times New Roman" panose="02020603050405020304" pitchFamily="18" charset="0"/>
              </a:rPr>
              <a:t>ً</a:t>
            </a:r>
            <a:r>
              <a:rPr lang="ar-SA" sz="8000" dirty="0">
                <a:effectLst/>
                <a:latin typeface="Calibri" panose="020F0502020204030204" pitchFamily="34" charset="0"/>
                <a:ea typeface="Times New Roman" panose="02020603050405020304" pitchFamily="18" charset="0"/>
                <a:cs typeface="Times New Roman" panose="02020603050405020304" pitchFamily="18" charset="0"/>
              </a:rPr>
              <a:t> أن </a:t>
            </a:r>
            <a:r>
              <a:rPr lang="ar-TN" sz="8000" dirty="0">
                <a:effectLst/>
                <a:latin typeface="Calibri" panose="020F0502020204030204" pitchFamily="34" charset="0"/>
                <a:ea typeface="Times New Roman" panose="02020603050405020304" pitchFamily="18" charset="0"/>
                <a:cs typeface="Times New Roman" panose="02020603050405020304" pitchFamily="18" charset="0"/>
              </a:rPr>
              <a:t>المخطط التنموي 2023-2025 قد تم </a:t>
            </a:r>
            <a:r>
              <a:rPr lang="ar-EG" sz="8000" dirty="0">
                <a:effectLst/>
                <a:latin typeface="Calibri" panose="020F0502020204030204" pitchFamily="34" charset="0"/>
                <a:ea typeface="Times New Roman" panose="02020603050405020304" pitchFamily="18" charset="0"/>
                <a:cs typeface="Times New Roman" panose="02020603050405020304" pitchFamily="18" charset="0"/>
              </a:rPr>
              <a:t>إ</a:t>
            </a:r>
            <a:r>
              <a:rPr lang="ar-TN" sz="8000" dirty="0">
                <a:effectLst/>
                <a:latin typeface="Calibri" panose="020F0502020204030204" pitchFamily="34" charset="0"/>
                <a:ea typeface="Times New Roman" panose="02020603050405020304" pitchFamily="18" charset="0"/>
                <a:cs typeface="Times New Roman" panose="02020603050405020304" pitchFamily="18" charset="0"/>
              </a:rPr>
              <a:t>عداده بصفة تشاركية أي بمعية المنظمات الوطنية ومن قبل 24 لجنة جهوية و36 لجنة قطاعية من بينها لجنة خاصة بالاقتصاد الاجتماعي والتضامني وضعت خطة تنموية تهدف أساسا الى:</a:t>
            </a:r>
            <a:r>
              <a:rPr lang="ar-SA" sz="8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8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fontAlgn="base">
              <a:lnSpc>
                <a:spcPct val="150000"/>
              </a:lnSpc>
              <a:spcAft>
                <a:spcPts val="0"/>
              </a:spcAft>
              <a:buFont typeface="Wingdings" panose="05000000000000000000" pitchFamily="2" charset="2"/>
              <a:buChar char=""/>
            </a:pPr>
            <a:r>
              <a:rPr lang="ar-TN" sz="8000" dirty="0">
                <a:effectLst/>
                <a:latin typeface="Calibri" panose="020F0502020204030204" pitchFamily="34" charset="0"/>
                <a:ea typeface="Times New Roman" panose="02020603050405020304" pitchFamily="18" charset="0"/>
                <a:cs typeface="Times New Roman" panose="02020603050405020304" pitchFamily="18" charset="0"/>
              </a:rPr>
              <a:t>الرفع من مساهمته في النمو وخلق مواطن شغل لائقة</a:t>
            </a:r>
            <a:r>
              <a:rPr lang="ar-SA" sz="8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8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fontAlgn="base">
              <a:lnSpc>
                <a:spcPct val="150000"/>
              </a:lnSpc>
              <a:spcAft>
                <a:spcPts val="0"/>
              </a:spcAft>
              <a:buFont typeface="Wingdings" panose="05000000000000000000" pitchFamily="2" charset="2"/>
              <a:buChar char=""/>
            </a:pPr>
            <a:r>
              <a:rPr lang="ar-TN" sz="8000" dirty="0">
                <a:effectLst/>
                <a:latin typeface="Calibri" panose="020F0502020204030204" pitchFamily="34" charset="0"/>
                <a:ea typeface="Times New Roman" panose="02020603050405020304" pitchFamily="18" charset="0"/>
                <a:cs typeface="Times New Roman" panose="02020603050405020304" pitchFamily="18" charset="0"/>
              </a:rPr>
              <a:t>تطوير دور القطاع في تثمين واستغلال الثروات الطبيعية والميزات التفاضلية الخصوصية للجهات</a:t>
            </a:r>
            <a:r>
              <a:rPr lang="ar-SA" sz="8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80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fontAlgn="base">
              <a:lnSpc>
                <a:spcPct val="150000"/>
              </a:lnSpc>
              <a:spcAft>
                <a:spcPts val="0"/>
              </a:spcAft>
              <a:buFont typeface="Wingdings" panose="05000000000000000000" pitchFamily="2" charset="2"/>
              <a:buChar char=""/>
            </a:pPr>
            <a:r>
              <a:rPr lang="ar-TN" sz="8000" dirty="0">
                <a:effectLst/>
                <a:latin typeface="Calibri" panose="020F0502020204030204" pitchFamily="34" charset="0"/>
                <a:ea typeface="Times New Roman" panose="02020603050405020304" pitchFamily="18" charset="0"/>
                <a:cs typeface="Times New Roman" panose="02020603050405020304" pitchFamily="18" charset="0"/>
              </a:rPr>
              <a:t>تحقيق الاندماج الاجتماعي خاصة في المناطق المهمشة والمناطق الريفية</a:t>
            </a:r>
            <a:r>
              <a:rPr lang="ar-SA" sz="80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8000" dirty="0">
              <a:effectLst/>
              <a:latin typeface="Calibri" panose="020F0502020204030204" pitchFamily="34" charset="0"/>
              <a:ea typeface="Calibri" panose="020F0502020204030204" pitchFamily="34" charset="0"/>
              <a:cs typeface="Arial" panose="020B0604020202020204" pitchFamily="34" charset="0"/>
            </a:endParaRPr>
          </a:p>
          <a:p>
            <a:r>
              <a:rPr lang="fr-FR" sz="8000" dirty="0">
                <a:effectLst/>
                <a:latin typeface="Calibri" panose="020F0502020204030204" pitchFamily="34" charset="0"/>
                <a:ea typeface="Calibri" panose="020F0502020204030204" pitchFamily="34" charset="0"/>
                <a:cs typeface="Arial" panose="020B0604020202020204" pitchFamily="34" charset="0"/>
              </a:rPr>
              <a:t> </a:t>
            </a:r>
          </a:p>
          <a:p>
            <a:pPr algn="r" rtl="1"/>
            <a:endParaRPr lang="fr-FR" dirty="0"/>
          </a:p>
        </p:txBody>
      </p:sp>
    </p:spTree>
    <p:extLst>
      <p:ext uri="{BB962C8B-B14F-4D97-AF65-F5344CB8AC3E}">
        <p14:creationId xmlns:p14="http://schemas.microsoft.com/office/powerpoint/2010/main" val="14571475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C151005-25B0-4098-AAFC-5A473DE25F77}"/>
              </a:ext>
            </a:extLst>
          </p:cNvPr>
          <p:cNvSpPr>
            <a:spLocks noGrp="1"/>
          </p:cNvSpPr>
          <p:nvPr>
            <p:ph idx="1"/>
          </p:nvPr>
        </p:nvSpPr>
        <p:spPr>
          <a:xfrm>
            <a:off x="322053" y="331980"/>
            <a:ext cx="11352361" cy="5844983"/>
          </a:xfrm>
        </p:spPr>
        <p:txBody>
          <a:bodyPr/>
          <a:lstStyle/>
          <a:p>
            <a:pPr marL="0" indent="0" algn="just" rtl="1" fontAlgn="base">
              <a:lnSpc>
                <a:spcPct val="150000"/>
              </a:lnSpc>
              <a:spcAft>
                <a:spcPts val="800"/>
              </a:spcAft>
              <a:buNone/>
            </a:pPr>
            <a:endParaRPr lang="ar-TN"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fontAlgn="base">
              <a:lnSpc>
                <a:spcPct val="150000"/>
              </a:lnSpc>
              <a:spcAft>
                <a:spcPts val="800"/>
              </a:spcAft>
              <a:buNone/>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وبالنظر إلى تنوع الاقتصاد الاجتماعي والتضامني من حيث خصوصيات كل صنف من مؤسساته وتفاوت حجمها وتعدد الفئات والقطاعات التي يستهدفها وتنوع أطرافه المتداخلة وثراء مجالاته ونصوصه القانونية والترتيبية، سيتم اعتماد مقاربة تأخذ بعين الاعتبار القواسم المشتركة لهذا المنوال الواردة في القانون عدد 30 لسنة 2020 الى جانب خصوصيات قطاعاته وأصناف مؤسساته. وعلى هذا ا</a:t>
            </a:r>
            <a:r>
              <a:rPr lang="ar-EG" sz="1800" dirty="0">
                <a:effectLst/>
                <a:latin typeface="Calibri" panose="020F0502020204030204" pitchFamily="34" charset="0"/>
                <a:ea typeface="Times New Roman" panose="02020603050405020304" pitchFamily="18" charset="0"/>
                <a:cs typeface="Times New Roman" panose="02020603050405020304" pitchFamily="18" charset="0"/>
              </a:rPr>
              <a:t>لأ</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ساس سترتكز الخطة التنموية المستقبلية للقطاع خلال الفترة المقبلة على المحاور التالية:</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b="1" dirty="0">
                <a:latin typeface="Calibri" panose="020F0502020204030204" pitchFamily="34" charset="0"/>
                <a:ea typeface="Times New Roman" panose="02020603050405020304" pitchFamily="18" charset="0"/>
                <a:cs typeface="Times New Roman" panose="02020603050405020304" pitchFamily="18" charset="0"/>
              </a:rPr>
              <a:t>33</a:t>
            </a: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 استكمال دعائم ا</a:t>
            </a:r>
            <a:r>
              <a:rPr lang="ar-AE" sz="1800" b="1" dirty="0">
                <a:effectLst/>
                <a:latin typeface="Calibri" panose="020F0502020204030204" pitchFamily="34" charset="0"/>
                <a:ea typeface="Times New Roman" panose="02020603050405020304" pitchFamily="18" charset="0"/>
                <a:cs typeface="Times New Roman" panose="02020603050405020304" pitchFamily="18" charset="0"/>
              </a:rPr>
              <a:t>لاقتصاد الاجتماعي والتضامني</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من أجل إرساء منوال اقتصادي مُدمج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من خلال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مراجعة شروط الانخراط في الاقتصاد الاجتماعي والتضامني</a:t>
            </a:r>
            <a:r>
              <a:rPr lang="ar-TN" sz="1800" b="1" i="1"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بـ: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algn="just" rtl="1" fontAlgn="base">
              <a:lnSpc>
                <a:spcPct val="150000"/>
              </a:lnSpc>
              <a:spcAft>
                <a:spcPts val="800"/>
              </a:spcAft>
              <a:buFontTx/>
              <a:buChar char="-"/>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إعفاء المؤسسات التقليدية للاقتصاد الاجتماعي والتضامني من شرط الحصول على العلامة ومن شرط تعديل أنظمتها الأساسية طبقا لأنظمة أساسية نموذجية.</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ar-TN"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fontAlgn="base">
              <a:lnSpc>
                <a:spcPct val="150000"/>
              </a:lnSpc>
              <a:spcAft>
                <a:spcPts val="800"/>
              </a:spcAft>
              <a:buNone/>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إبقاء المؤسسات التقليدية للاقتصاد الاجتماعي والتضامني خاضعة لقوانينها الخاصة فيما يتعلق بتخصيص الفواضل وتوزيعها والاقتصار في سحب هذا الشرط على الشركات التجارية والمدنية دون غيرها.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algn="just" rtl="1" fontAlgn="base">
              <a:lnSpc>
                <a:spcPct val="150000"/>
              </a:lnSpc>
              <a:spcAft>
                <a:spcPts val="800"/>
              </a:spcAft>
              <a:buFontTx/>
              <a:buChar char="-"/>
            </a:pP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algn="r" rtl="1"/>
            <a:endParaRPr lang="fr-FR" dirty="0"/>
          </a:p>
        </p:txBody>
      </p:sp>
    </p:spTree>
    <p:extLst>
      <p:ext uri="{BB962C8B-B14F-4D97-AF65-F5344CB8AC3E}">
        <p14:creationId xmlns:p14="http://schemas.microsoft.com/office/powerpoint/2010/main" val="35334288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9D6F8D2-0D13-8DA1-8B51-ED9910668FD8}"/>
              </a:ext>
            </a:extLst>
          </p:cNvPr>
          <p:cNvSpPr>
            <a:spLocks noGrp="1"/>
          </p:cNvSpPr>
          <p:nvPr>
            <p:ph idx="1"/>
          </p:nvPr>
        </p:nvSpPr>
        <p:spPr>
          <a:xfrm>
            <a:off x="178280" y="373811"/>
            <a:ext cx="11806686" cy="6032740"/>
          </a:xfrm>
        </p:spPr>
        <p:txBody>
          <a:bodyPr/>
          <a:lstStyle/>
          <a:p>
            <a:pPr marL="0" indent="0" algn="just" rtl="1" fontAlgn="base">
              <a:lnSpc>
                <a:spcPct val="150000"/>
              </a:lnSpc>
              <a:spcAft>
                <a:spcPts val="800"/>
              </a:spcAft>
              <a:buNone/>
            </a:pPr>
            <a:endParaRPr lang="ar-TN"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fontAlgn="base">
              <a:lnSpc>
                <a:spcPct val="150000"/>
              </a:lnSpc>
              <a:spcAft>
                <a:spcPts val="800"/>
              </a:spcAft>
              <a:buNone/>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إصدار النصوص التطبيقية لإدماج الشركات والجمعيات الخاضعة للمرسوم عدد 88 لسنة 2011 ضمن مجال القانون المتعلق بالاقتصاد الاجتماعي والتضامني والمتعلقة بإجراءات وشروط إسناد علامة مؤسسة اقتصاد اجتماعي وسحبها وبضبط الأنظمة الأساسية النموذجية للشركات التي ستنخرط في منظومة الاقتصاد الاجتماعي والتضامني.</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إدراج الشركات الأهلية ومجامع الصيانة والتصرف ضمن قائمة مؤسسات الاقتصاد الاجتماعي والتضامني الواردة بالقانون عدد 30 لسنة 2020 دون اشتراط حصولها على العلامة.</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دعم تمثيلية مؤسسات الاقتصاد الاجتماعي والتضامني وتفعيل المجلس الأعلى والهيئة التونسية للاقتصاد الاجتماعي والتضامني من خلال </a:t>
            </a:r>
            <a:r>
              <a:rPr lang="ar-EG" sz="1800" dirty="0">
                <a:effectLst/>
                <a:latin typeface="Calibri" panose="020F0502020204030204" pitchFamily="34" charset="0"/>
                <a:ea typeface="Times New Roman" panose="02020603050405020304" pitchFamily="18" charset="0"/>
                <a:cs typeface="Times New Roman" panose="02020603050405020304" pitchFamily="18" charset="0"/>
              </a:rPr>
              <a:t>إ</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صدار الأمر المتعلق بضبط تركيبة المجلس الأعلى للاقتصاد الاجتماعي والتضامني ومهامه وطرق تسييره والأمر المتعلق بالتنظيم الإداري والمالي للهيئة التونسية للاقتصاد الاجتماعي والتضامني والنظام الأساسي الخاص بأعوانها.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تركيز السجل الفرعي لمؤسسات الاقتصاد الاجتماعي والتضامني من قبل المركز الوطني لسجل المؤسسات وإعداد مسح ميداني يشمل جميع المؤسسات الناشطة في مجال الاقتصاد الاجتماعي والتضامني وقاعدة بيانات جامعة ومحينه دوريا وتركيز الحساب القمري صلب المعهد الوطني للإحصاء. </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b="1" dirty="0">
              <a:effectLst/>
              <a:latin typeface="Calibri" panose="020F0502020204030204" pitchFamily="34" charset="0"/>
              <a:ea typeface="Calibri" panose="020F0502020204030204" pitchFamily="34" charset="0"/>
              <a:cs typeface="Arial" panose="020B0604020202020204" pitchFamily="34" charset="0"/>
            </a:endParaRPr>
          </a:p>
          <a:p>
            <a:pPr algn="r" rtl="1"/>
            <a:endParaRPr lang="fr-FR" dirty="0"/>
          </a:p>
        </p:txBody>
      </p:sp>
    </p:spTree>
    <p:extLst>
      <p:ext uri="{BB962C8B-B14F-4D97-AF65-F5344CB8AC3E}">
        <p14:creationId xmlns:p14="http://schemas.microsoft.com/office/powerpoint/2010/main" val="719712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C3F9D4A-CF2B-BAD1-D2CD-CB89968EE213}"/>
              </a:ext>
            </a:extLst>
          </p:cNvPr>
          <p:cNvSpPr>
            <a:spLocks noGrp="1"/>
          </p:cNvSpPr>
          <p:nvPr>
            <p:ph idx="1"/>
          </p:nvPr>
        </p:nvSpPr>
        <p:spPr>
          <a:xfrm>
            <a:off x="838200" y="420736"/>
            <a:ext cx="10515600" cy="5756227"/>
          </a:xfrm>
        </p:spPr>
        <p:txBody>
          <a:bodyPr/>
          <a:lstStyle/>
          <a:p>
            <a:pPr algn="just" rtl="1" fontAlgn="base">
              <a:lnSpc>
                <a:spcPct val="150000"/>
              </a:lnSpc>
              <a:spcAft>
                <a:spcPts val="800"/>
              </a:spcAft>
            </a:pPr>
            <a:endParaRPr lang="ar-TN" sz="1800" b="1"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rtl="1" fontAlgn="base">
              <a:lnSpc>
                <a:spcPct val="150000"/>
              </a:lnSpc>
              <a:spcAft>
                <a:spcPts val="800"/>
              </a:spcAft>
            </a:pPr>
            <a:endParaRPr lang="ar-TN" sz="1800" b="1" dirty="0">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fontAlgn="base">
              <a:lnSpc>
                <a:spcPct val="150000"/>
              </a:lnSpc>
              <a:spcAft>
                <a:spcPts val="800"/>
              </a:spcAft>
              <a:buNone/>
            </a:pPr>
            <a:r>
              <a:rPr lang="ar-TN" sz="2400" b="1" dirty="0">
                <a:latin typeface="Calibri" panose="020F0502020204030204" pitchFamily="34" charset="0"/>
                <a:ea typeface="Times New Roman" panose="02020603050405020304" pitchFamily="18" charset="0"/>
                <a:cs typeface="Times New Roman" panose="02020603050405020304" pitchFamily="18" charset="0"/>
              </a:rPr>
              <a:t>4</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يضمن تكامل الأدوار بين الدولة بمختلف مؤسساتها المركزية والمحلية من جهة والمجتمع المدني لا سيما المنظمات الوطنية ومختلف الجمعيات والشبكات المعنية ب</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الاقتصاد الاجتماعي والتضامني والجامعات ومراكز البحوث والدراسات وغيرها</a:t>
            </a:r>
            <a:r>
              <a:rPr lang="ar-TN"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من جهة أخرى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وذلك في كل مراحل إرساء دعائم </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الاقتصاد الاجتماعي والتضامني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وبغض النظر عن الجهة المبادرة بعملية التأسيس القانوني سواء كانت الدولة أو المجتمع المدني.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27359898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5AA9D5A-9EFC-751C-01A4-C6A3F874BED1}"/>
              </a:ext>
            </a:extLst>
          </p:cNvPr>
          <p:cNvSpPr>
            <a:spLocks noGrp="1"/>
          </p:cNvSpPr>
          <p:nvPr>
            <p:ph idx="1"/>
          </p:nvPr>
        </p:nvSpPr>
        <p:spPr>
          <a:xfrm>
            <a:off x="356558" y="230038"/>
            <a:ext cx="11530642" cy="6182264"/>
          </a:xfrm>
        </p:spPr>
        <p:txBody>
          <a:bodyPr/>
          <a:lstStyle/>
          <a:p>
            <a:pPr marL="0" indent="0" algn="just" rtl="1" fontAlgn="base">
              <a:lnSpc>
                <a:spcPct val="150000"/>
              </a:lnSpc>
              <a:spcAft>
                <a:spcPts val="800"/>
              </a:spcAft>
              <a:buNone/>
            </a:pPr>
            <a:endParaRPr lang="ar-TN"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fontAlgn="base">
              <a:lnSpc>
                <a:spcPct val="150000"/>
              </a:lnSpc>
              <a:spcAft>
                <a:spcPts val="800"/>
              </a:spcAft>
              <a:buNone/>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دعم التكوين والبحث والتجديد في مجال الاقتصاد الاجتماعي والتضامني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من خلال: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fontAlgn="base">
              <a:lnSpc>
                <a:spcPct val="150000"/>
              </a:lnSpc>
              <a:spcAft>
                <a:spcPts val="0"/>
              </a:spcAft>
              <a:buFont typeface="Wingdings" panose="05000000000000000000" pitchFamily="2" charset="2"/>
              <a:buChar char=""/>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إعداد أدلة مرجعية علمية لفائدة الجهات الفاعلة لتسهيل وضع السياسات والنفاذ إلى مفاهيم الاقتصاد الاجتماعي والتضامني ومناهجه العلمية في الإحصاء والمرافقة والتمويل والأطر القانونية وطرق التصرف في مؤسساته وصناعة مؤشرات قياس الأداء وغيرها.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fontAlgn="base">
              <a:lnSpc>
                <a:spcPct val="150000"/>
              </a:lnSpc>
              <a:spcAft>
                <a:spcPts val="0"/>
              </a:spcAft>
              <a:buFont typeface="Wingdings" panose="05000000000000000000" pitchFamily="2" charset="2"/>
              <a:buChar char=""/>
            </a:pP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إحداث وحدات بحث متخصصة في المجال وإبرام اتفاقات تعاون وشراكة مع جامعات على المستوى الدولي.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fontAlgn="base">
              <a:lnSpc>
                <a:spcPct val="150000"/>
              </a:lnSpc>
              <a:spcAft>
                <a:spcPts val="0"/>
              </a:spcAft>
              <a:buFont typeface="Wingdings" panose="05000000000000000000" pitchFamily="2" charset="2"/>
              <a:buChar char=""/>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 </a:t>
            </a:r>
            <a:r>
              <a:rPr lang="ar-TN" sz="1800" dirty="0">
                <a:effectLst/>
                <a:latin typeface="Times New Roman" panose="02020603050405020304" pitchFamily="18" charset="0"/>
                <a:ea typeface="Times New Roman" panose="02020603050405020304" pitchFamily="18" charset="0"/>
                <a:cs typeface="Arial" panose="020B0604020202020204" pitchFamily="34" charset="0"/>
              </a:rPr>
              <a:t>اعداد برامج لتكوين المكونين ودعم التكوين المهني المستمر لفائدة المهنيين والراغبين في إحداث مشاريع في المجال وتوحيد مراجع وأدلة التكوين وتعزيز التكوين في مؤسسات التعليم العالي والتكوين المهني بما في ذلك التكوين المهني الفلاحي الأساسي.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fontAlgn="base">
              <a:lnSpc>
                <a:spcPct val="150000"/>
              </a:lnSpc>
              <a:spcAft>
                <a:spcPts val="0"/>
              </a:spcAft>
              <a:buFont typeface="Wingdings" panose="05000000000000000000" pitchFamily="2" charset="2"/>
              <a:buChar char=""/>
            </a:pPr>
            <a:r>
              <a:rPr lang="fr-FR" sz="1800" dirty="0">
                <a:effectLst/>
                <a:latin typeface="Times New Roman" panose="02020603050405020304" pitchFamily="18" charset="0"/>
                <a:ea typeface="Times New Roman" panose="02020603050405020304" pitchFamily="18" charset="0"/>
                <a:cs typeface="Arial" panose="020B0604020202020204" pitchFamily="34" charset="0"/>
              </a:rPr>
              <a:t> </a:t>
            </a:r>
            <a:r>
              <a:rPr lang="ar-TN" sz="1800" dirty="0">
                <a:effectLst/>
                <a:latin typeface="Times New Roman" panose="02020603050405020304" pitchFamily="18" charset="0"/>
                <a:ea typeface="Times New Roman" panose="02020603050405020304" pitchFamily="18" charset="0"/>
                <a:cs typeface="Arial" panose="020B0604020202020204" pitchFamily="34" charset="0"/>
              </a:rPr>
              <a:t>ادراج الاقتصاد الاجتماعي والتضامني ضمن مشاريع ختم الدروس والتربصات الجامعية وإنجاز بحوث ودراسات ميدانية ونوعية مراعية للنوع الاجتماعي في كل المراحل من الفكرة للتخطيط، والتنفيذ، والميزانيات، والتقييم.</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fr-FR" dirty="0"/>
          </a:p>
        </p:txBody>
      </p:sp>
    </p:spTree>
    <p:extLst>
      <p:ext uri="{BB962C8B-B14F-4D97-AF65-F5344CB8AC3E}">
        <p14:creationId xmlns:p14="http://schemas.microsoft.com/office/powerpoint/2010/main" val="7938677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EC616A3-AA76-CC33-3423-E9D054BAE854}"/>
              </a:ext>
            </a:extLst>
          </p:cNvPr>
          <p:cNvSpPr>
            <a:spLocks noGrp="1"/>
          </p:cNvSpPr>
          <p:nvPr>
            <p:ph idx="1"/>
          </p:nvPr>
        </p:nvSpPr>
        <p:spPr>
          <a:xfrm>
            <a:off x="247291" y="247290"/>
            <a:ext cx="11645659" cy="6188015"/>
          </a:xfrm>
        </p:spPr>
        <p:txBody>
          <a:bodyPr>
            <a:normAutofit/>
          </a:bodyPr>
          <a:lstStyle/>
          <a:p>
            <a:pPr marL="0" indent="0" algn="just" rtl="1" fontAlgn="base">
              <a:lnSpc>
                <a:spcPct val="150000"/>
              </a:lnSpc>
              <a:spcAft>
                <a:spcPts val="800"/>
              </a:spcAft>
              <a:buNone/>
            </a:pPr>
            <a:r>
              <a:rPr lang="ar-TN" sz="2400" b="1" dirty="0">
                <a:effectLst/>
                <a:latin typeface="Calibri" panose="020F0502020204030204" pitchFamily="34" charset="0"/>
                <a:ea typeface="Times New Roman" panose="02020603050405020304" pitchFamily="18" charset="0"/>
                <a:cs typeface="Times New Roman" panose="02020603050405020304" pitchFamily="18" charset="0"/>
              </a:rPr>
              <a:t>34.التشجيع على الاستثمار الاجتماعي التضامني</a:t>
            </a:r>
            <a:r>
              <a:rPr lang="ar-TN" sz="2400" dirty="0">
                <a:effectLst/>
                <a:latin typeface="Calibri" panose="020F0502020204030204" pitchFamily="34" charset="0"/>
                <a:ea typeface="Times New Roman" panose="02020603050405020304" pitchFamily="18" charset="0"/>
                <a:cs typeface="Times New Roman" panose="02020603050405020304" pitchFamily="18" charset="0"/>
              </a:rPr>
              <a:t> عبر:</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742950" lvl="1" indent="-285750" algn="just" rtl="1" fontAlgn="base">
              <a:lnSpc>
                <a:spcPct val="150000"/>
              </a:lnSpc>
              <a:spcAft>
                <a:spcPts val="0"/>
              </a:spcAft>
              <a:buFont typeface="Wingdings" panose="05000000000000000000" pitchFamily="2" charset="2"/>
              <a:buChar char=""/>
            </a:pPr>
            <a:r>
              <a:rPr lang="ar-TN" dirty="0">
                <a:effectLst/>
                <a:latin typeface="Calibri" panose="020F0502020204030204" pitchFamily="34" charset="0"/>
                <a:ea typeface="Times New Roman" panose="02020603050405020304" pitchFamily="18" charset="0"/>
                <a:cs typeface="Times New Roman" panose="02020603050405020304" pitchFamily="18" charset="0"/>
              </a:rPr>
              <a:t>تفعيل خطوط التمويل التفاضلية لدى مؤسسات التمويل من خلال تفعيل الاتفاقية الثلاثية المبرمة بين المتدخلين طبقا للفصل 18 من القانون عدد 30 لسنة 2020 في اتجاه تيسير عملية تنفيذ الفصل 18 من قانون المالية لسنة 2022 وتحديد شروط الانتفاع بخط التمويل على غرار ضبط صنف المؤسسات والأنشطة وطبيعة المشاريع التي تقوم بها وتحديد إجراءات التصرف في خط التمويل والعمل على تنفيذ حملات إعلامية وتحسيسية للتعريف به.</a:t>
            </a:r>
            <a:r>
              <a:rPr lang="ar-SA" dirty="0">
                <a:effectLst/>
                <a:latin typeface="Calibri" panose="020F0502020204030204" pitchFamily="34" charset="0"/>
                <a:ea typeface="Times New Roman" panose="02020603050405020304" pitchFamily="18" charset="0"/>
                <a:cs typeface="Times New Roman" panose="02020603050405020304" pitchFamily="18" charset="0"/>
              </a:rPr>
              <a:t> </a:t>
            </a:r>
            <a:endParaRPr lang="ar-TN" dirty="0">
              <a:effectLst/>
              <a:latin typeface="Calibri" panose="020F0502020204030204" pitchFamily="34" charset="0"/>
              <a:ea typeface="Times New Roman" panose="02020603050405020304" pitchFamily="18" charset="0"/>
              <a:cs typeface="Times New Roman" panose="02020603050405020304" pitchFamily="18" charset="0"/>
            </a:endParaRPr>
          </a:p>
          <a:p>
            <a:pPr marL="457200" lvl="1" indent="0" algn="just" rtl="1" fontAlgn="base">
              <a:lnSpc>
                <a:spcPct val="150000"/>
              </a:lnSpc>
              <a:spcAft>
                <a:spcPts val="0"/>
              </a:spcAft>
              <a:buNone/>
            </a:pPr>
            <a:endParaRPr lang="fr-FR" dirty="0">
              <a:effectLst/>
              <a:latin typeface="Calibri" panose="020F0502020204030204" pitchFamily="34" charset="0"/>
              <a:ea typeface="Calibri" panose="020F0502020204030204" pitchFamily="34" charset="0"/>
              <a:cs typeface="Arial" panose="020B0604020202020204" pitchFamily="34" charset="0"/>
            </a:endParaRPr>
          </a:p>
          <a:p>
            <a:pPr marL="742950" lvl="1" indent="-285750" algn="just" rtl="1" fontAlgn="base">
              <a:lnSpc>
                <a:spcPct val="150000"/>
              </a:lnSpc>
              <a:spcAft>
                <a:spcPts val="0"/>
              </a:spcAft>
              <a:buFont typeface="Wingdings" panose="05000000000000000000" pitchFamily="2" charset="2"/>
              <a:buChar char=""/>
            </a:pPr>
            <a:r>
              <a:rPr lang="ar-EG" dirty="0">
                <a:effectLst/>
                <a:latin typeface="Calibri" panose="020F0502020204030204" pitchFamily="34" charset="0"/>
                <a:ea typeface="Times New Roman" panose="02020603050405020304" pitchFamily="18" charset="0"/>
                <a:cs typeface="Times New Roman" panose="02020603050405020304" pitchFamily="18" charset="0"/>
              </a:rPr>
              <a:t>إ</a:t>
            </a:r>
            <a:r>
              <a:rPr lang="ar-TN" dirty="0">
                <a:effectLst/>
                <a:latin typeface="Calibri" panose="020F0502020204030204" pitchFamily="34" charset="0"/>
                <a:ea typeface="Times New Roman" panose="02020603050405020304" pitchFamily="18" charset="0"/>
                <a:cs typeface="Times New Roman" panose="02020603050405020304" pitchFamily="18" charset="0"/>
              </a:rPr>
              <a:t>نجاز دراسة شاملة ومعمقة لتحديد الصيغة الممكنة لإحداث البنوك التعاضدية ووضع الإطار القانوني للنظام الأساسي النموذجي للبنوك التعاضدية ووضع برنامج لتكوين الكفاءات والموارد البشرية في إدارة البنوك التعاضدية وتعزيز خياراتها في تقييم المخاطر الحقيقية للاقتصاد الاجتماعي والتضامني واستنباط وتقديم الحلول وإيجاد مخططات التمويل الملائمة.</a:t>
            </a:r>
            <a:r>
              <a:rPr lang="ar-SA"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dirty="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fr-FR" dirty="0"/>
          </a:p>
        </p:txBody>
      </p:sp>
    </p:spTree>
    <p:extLst>
      <p:ext uri="{BB962C8B-B14F-4D97-AF65-F5344CB8AC3E}">
        <p14:creationId xmlns:p14="http://schemas.microsoft.com/office/powerpoint/2010/main" val="8544158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D4BB01B-18E1-1245-B320-CBC33864289B}"/>
              </a:ext>
            </a:extLst>
          </p:cNvPr>
          <p:cNvSpPr>
            <a:spLocks noGrp="1"/>
          </p:cNvSpPr>
          <p:nvPr>
            <p:ph idx="1"/>
          </p:nvPr>
        </p:nvSpPr>
        <p:spPr>
          <a:xfrm>
            <a:off x="345057" y="293298"/>
            <a:ext cx="11484633" cy="6136257"/>
          </a:xfrm>
        </p:spPr>
        <p:txBody>
          <a:bodyPr>
            <a:normAutofit fontScale="92500"/>
          </a:bodyPr>
          <a:lstStyle/>
          <a:p>
            <a:pPr marL="742950" lvl="1" indent="-285750" algn="just" rtl="1" fontAlgn="base">
              <a:lnSpc>
                <a:spcPct val="150000"/>
              </a:lnSpc>
              <a:spcAft>
                <a:spcPts val="0"/>
              </a:spcAft>
              <a:buFont typeface="Wingdings" panose="05000000000000000000" pitchFamily="2" charset="2"/>
              <a:buChar char=""/>
            </a:pPr>
            <a:r>
              <a:rPr lang="ar-TN" dirty="0">
                <a:effectLst/>
                <a:latin typeface="Calibri" panose="020F0502020204030204" pitchFamily="34" charset="0"/>
                <a:ea typeface="Times New Roman" panose="02020603050405020304" pitchFamily="18" charset="0"/>
                <a:cs typeface="Times New Roman" panose="02020603050405020304" pitchFamily="18" charset="0"/>
              </a:rPr>
              <a:t>إقرار تشجيعات خصوصية لفائدة مؤسسات الاقتصاد الاجتماعي والتضامني تتعلق خاصة بـضبط نسبة الطلبات العمومية المخصصة لفائدة مؤسسات الاقتصاد الاجتماعي والتضامني والامتيازات الجبائية والمالية وضبط شروط الانتفاع وطرق التصرف في خط ضمان التمويلات المسندة لفائدة مؤسسات الاقتصاد الاجتماعي والتضامني. </a:t>
            </a:r>
            <a:r>
              <a:rPr lang="ar-SA" dirty="0">
                <a:effectLst/>
                <a:latin typeface="Calibri" panose="020F0502020204030204" pitchFamily="34" charset="0"/>
                <a:ea typeface="Times New Roman" panose="02020603050405020304" pitchFamily="18" charset="0"/>
                <a:cs typeface="Times New Roman" panose="02020603050405020304" pitchFamily="18" charset="0"/>
              </a:rPr>
              <a:t> </a:t>
            </a:r>
            <a:endParaRPr lang="ar-TN" dirty="0">
              <a:effectLst/>
              <a:latin typeface="Calibri" panose="020F0502020204030204" pitchFamily="34" charset="0"/>
              <a:ea typeface="Times New Roman" panose="02020603050405020304" pitchFamily="18" charset="0"/>
              <a:cs typeface="Times New Roman" panose="02020603050405020304" pitchFamily="18" charset="0"/>
            </a:endParaRPr>
          </a:p>
          <a:p>
            <a:pPr marL="457200" lvl="1" indent="0" algn="just" rtl="1" fontAlgn="base">
              <a:lnSpc>
                <a:spcPct val="150000"/>
              </a:lnSpc>
              <a:spcAft>
                <a:spcPts val="0"/>
              </a:spcAft>
              <a:buNone/>
            </a:pPr>
            <a:endParaRPr lang="fr-FR" dirty="0">
              <a:effectLst/>
              <a:latin typeface="Calibri" panose="020F0502020204030204" pitchFamily="34" charset="0"/>
              <a:ea typeface="Calibri" panose="020F0502020204030204" pitchFamily="34" charset="0"/>
              <a:cs typeface="Arial" panose="020B0604020202020204" pitchFamily="34" charset="0"/>
            </a:endParaRPr>
          </a:p>
          <a:p>
            <a:pPr marL="742950" lvl="1" indent="-285750" algn="just" rtl="1" fontAlgn="base">
              <a:lnSpc>
                <a:spcPct val="150000"/>
              </a:lnSpc>
              <a:spcAft>
                <a:spcPts val="0"/>
              </a:spcAft>
              <a:buFont typeface="Wingdings" panose="05000000000000000000" pitchFamily="2" charset="2"/>
              <a:buChar char=""/>
            </a:pPr>
            <a:r>
              <a:rPr lang="ar-TN" dirty="0">
                <a:effectLst/>
                <a:latin typeface="Calibri" panose="020F0502020204030204" pitchFamily="34" charset="0"/>
                <a:ea typeface="Times New Roman" panose="02020603050405020304" pitchFamily="18" charset="0"/>
                <a:cs typeface="Times New Roman" panose="02020603050405020304" pitchFamily="18" charset="0"/>
              </a:rPr>
              <a:t>تعزيز المرافقة لتطوير بعث المشاريع من خلال وضع أدلة لمرافقة بعث المشاريع في الاقتصاد الاجتماعي والتضامني ومتابعتها </a:t>
            </a:r>
            <a:r>
              <a:rPr lang="ar-EG" dirty="0">
                <a:effectLst/>
                <a:latin typeface="Calibri" panose="020F0502020204030204" pitchFamily="34" charset="0"/>
                <a:ea typeface="Times New Roman" panose="02020603050405020304" pitchFamily="18" charset="0"/>
                <a:cs typeface="Times New Roman" panose="02020603050405020304" pitchFamily="18" charset="0"/>
              </a:rPr>
              <a:t>إ</a:t>
            </a:r>
            <a:r>
              <a:rPr lang="ar-TN" dirty="0">
                <a:effectLst/>
                <a:latin typeface="Calibri" panose="020F0502020204030204" pitchFamily="34" charset="0"/>
                <a:ea typeface="Times New Roman" panose="02020603050405020304" pitchFamily="18" charset="0"/>
                <a:cs typeface="Times New Roman" panose="02020603050405020304" pitchFamily="18" charset="0"/>
              </a:rPr>
              <a:t>لى جانب مرافقة مؤسسات الاقتصاد الاجتماعي والتضامني لتعزيز قدراتها على النفاذ إلى التمويل وتركيز محاضن نموذجية بمراكز التكوين المهني بهدف نشر ثقافة المبادرة الجماعية.</a:t>
            </a:r>
          </a:p>
          <a:p>
            <a:pPr marL="457200" lvl="1" indent="0" algn="just" rtl="1" fontAlgn="base">
              <a:lnSpc>
                <a:spcPct val="150000"/>
              </a:lnSpc>
              <a:spcAft>
                <a:spcPts val="0"/>
              </a:spcAft>
              <a:buNone/>
            </a:pPr>
            <a:endParaRPr lang="fr-FR" dirty="0">
              <a:effectLst/>
              <a:latin typeface="Calibri" panose="020F0502020204030204" pitchFamily="34" charset="0"/>
              <a:ea typeface="Calibri" panose="020F0502020204030204" pitchFamily="34" charset="0"/>
              <a:cs typeface="Arial" panose="020B0604020202020204" pitchFamily="34" charset="0"/>
            </a:endParaRPr>
          </a:p>
          <a:p>
            <a:pPr marL="742950" lvl="1" indent="-285750" algn="just" rtl="1" fontAlgn="base">
              <a:lnSpc>
                <a:spcPct val="150000"/>
              </a:lnSpc>
              <a:spcAft>
                <a:spcPts val="0"/>
              </a:spcAft>
              <a:buFont typeface="Wingdings" panose="05000000000000000000" pitchFamily="2" charset="2"/>
              <a:buChar char=""/>
            </a:pPr>
            <a:r>
              <a:rPr lang="ar-SA" dirty="0">
                <a:effectLst/>
                <a:latin typeface="Calibri" panose="020F0502020204030204" pitchFamily="34" charset="0"/>
                <a:ea typeface="Times New Roman" panose="02020603050405020304" pitchFamily="18" charset="0"/>
                <a:cs typeface="Times New Roman" panose="02020603050405020304" pitchFamily="18" charset="0"/>
              </a:rPr>
              <a:t> </a:t>
            </a:r>
            <a:r>
              <a:rPr lang="ar-TN" dirty="0">
                <a:effectLst/>
                <a:latin typeface="Calibri" panose="020F0502020204030204" pitchFamily="34" charset="0"/>
                <a:ea typeface="Times New Roman" panose="02020603050405020304" pitchFamily="18" charset="0"/>
                <a:cs typeface="Times New Roman" panose="02020603050405020304" pitchFamily="18" charset="0"/>
              </a:rPr>
              <a:t>تعزيز جاذبية الاقتصاد الاجتماعي والتضامني من خلال تنفيذ خطة للإعلام والتوعية والتحسيس موجهة لجميع الفئات وخاصة للشباب والمرأة وللناشطين في القطاع غير المنظم للتعريف بمضمونه ومبادئه وخصائصه وبالتجارب الناجحة على المستوى الجهوي والوطني والدولي. </a:t>
            </a:r>
            <a:r>
              <a:rPr lang="ar-SA"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dirty="0">
              <a:effectLst/>
              <a:latin typeface="Calibri" panose="020F0502020204030204" pitchFamily="34" charset="0"/>
              <a:ea typeface="Calibri" panose="020F0502020204030204" pitchFamily="34" charset="0"/>
              <a:cs typeface="Arial" panose="020B0604020202020204" pitchFamily="34" charset="0"/>
            </a:endParaRPr>
          </a:p>
          <a:p>
            <a:pPr algn="just" rtl="1" fontAlgn="base">
              <a:lnSpc>
                <a:spcPct val="150000"/>
              </a:lnSpc>
              <a:spcAft>
                <a:spcPts val="800"/>
              </a:spcAft>
            </a:pPr>
            <a:endParaRPr lang="fr-FR" sz="1100" dirty="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fr-FR" dirty="0"/>
          </a:p>
        </p:txBody>
      </p:sp>
    </p:spTree>
    <p:extLst>
      <p:ext uri="{BB962C8B-B14F-4D97-AF65-F5344CB8AC3E}">
        <p14:creationId xmlns:p14="http://schemas.microsoft.com/office/powerpoint/2010/main" val="22424932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73F2474-6723-775B-FC48-560783210B7E}"/>
              </a:ext>
            </a:extLst>
          </p:cNvPr>
          <p:cNvSpPr>
            <a:spLocks noGrp="1"/>
          </p:cNvSpPr>
          <p:nvPr>
            <p:ph idx="1"/>
          </p:nvPr>
        </p:nvSpPr>
        <p:spPr>
          <a:xfrm>
            <a:off x="126521" y="396815"/>
            <a:ext cx="11652848" cy="5837657"/>
          </a:xfrm>
        </p:spPr>
        <p:txBody>
          <a:bodyPr/>
          <a:lstStyle/>
          <a:p>
            <a:pPr marL="0" indent="0" algn="just" rtl="1" fontAlgn="base">
              <a:lnSpc>
                <a:spcPct val="150000"/>
              </a:lnSpc>
              <a:spcAft>
                <a:spcPts val="800"/>
              </a:spcAft>
              <a:buNone/>
            </a:pPr>
            <a:endParaRPr lang="ar-TN" sz="18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fontAlgn="base">
              <a:lnSpc>
                <a:spcPct val="150000"/>
              </a:lnSpc>
              <a:spcAft>
                <a:spcPts val="800"/>
              </a:spcAft>
              <a:buNone/>
            </a:pPr>
            <a:r>
              <a:rPr lang="ar-TN" sz="1800" b="1" dirty="0">
                <a:latin typeface="Calibri" panose="020F0502020204030204" pitchFamily="34" charset="0"/>
                <a:ea typeface="Times New Roman" panose="02020603050405020304" pitchFamily="18" charset="0"/>
                <a:cs typeface="Times New Roman" panose="02020603050405020304" pitchFamily="18" charset="0"/>
              </a:rPr>
              <a:t>35</a:t>
            </a: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 تثمين المنظومات الخصوصية للاقتصاد الاجتماعي والتضامني من أجل </a:t>
            </a:r>
            <a:r>
              <a:rPr lang="ar-AE" sz="1800" b="1" dirty="0">
                <a:effectLst/>
                <a:latin typeface="Calibri" panose="020F0502020204030204" pitchFamily="34" charset="0"/>
                <a:ea typeface="Times New Roman" panose="02020603050405020304" pitchFamily="18" charset="0"/>
                <a:cs typeface="Times New Roman" panose="02020603050405020304" pitchFamily="18" charset="0"/>
              </a:rPr>
              <a:t>دفع التنمية الترابية والانتقال إلى الاقتصاد المنظم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تطوير مؤسسات الاقتصاد الاجتماعي والتضامني في المجال الفلاحي في اتجاه الرفع من مردوديتها عبر </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تعزيز دور الشركات التعاونية للخدمات الفلاحية</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في النهوض بالمنظومات الفلاحية والتنمية المستدامة من خلال خاصة مراجعة الإطار القانوني للشركات التعاونية في اتجاه توحيد المنظومة القانونية للتعاضديات ضمانا </a:t>
            </a:r>
            <a:r>
              <a:rPr lang="ar-SA" sz="1800" dirty="0" err="1">
                <a:effectLst/>
                <a:latin typeface="Calibri" panose="020F0502020204030204" pitchFamily="34" charset="0"/>
                <a:ea typeface="Times New Roman" panose="02020603050405020304" pitchFamily="18" charset="0"/>
                <a:cs typeface="Times New Roman" panose="02020603050405020304" pitchFamily="18" charset="0"/>
              </a:rPr>
              <a:t>لنجاعتها</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وانسجامها مع مبادئ التعاضد و</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تنفيذ برنامج إنقاذ للوحدات التعاضدية للإنتاج الفلاحي المستغلة للأراضي الدولية الفلاحيّة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في اتجاه الحفاظ على ديمومتها ودعم مردوديتها الاقتصادية</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ووضع برنامج لاسترجاع بعض الوحدات التي تم حلها و</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النهوض بمجامع التنمية في قطاع الفلاحة والصيد البحري (غير المائية) في اتجاه تطوير </a:t>
            </a:r>
            <a:r>
              <a:rPr lang="ar-SA" sz="1800" b="1" dirty="0" err="1">
                <a:effectLst/>
                <a:latin typeface="Calibri" panose="020F0502020204030204" pitchFamily="34" charset="0"/>
                <a:ea typeface="Times New Roman" panose="02020603050405020304" pitchFamily="18" charset="0"/>
                <a:cs typeface="Times New Roman" panose="02020603050405020304" pitchFamily="18" charset="0"/>
              </a:rPr>
              <a:t>نجاعتها</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الاقتصادية وخدماتها ودورها في الحفاظ على الموارد الطبيعية </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وتثمين منظومة التعاضديات العمالية من أجل الإنتاج</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وتطوير مؤسسات الاقتصاد الاجتماعي والتضامني في قطاع الصناعات التقليدية</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من خلال وضع إطار قانوني خاص بالجمعيات الناشطة في قطاع الصناعات التقليدية تحت مسمى "المجامع الحرفية"  ونظام أساسي نموذجي لها على غرار مجامع التنمية في قطاع الفلاحة والصيد البحري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algn="r" rtl="1"/>
            <a:endParaRPr lang="fr-FR" dirty="0"/>
          </a:p>
        </p:txBody>
      </p:sp>
    </p:spTree>
    <p:extLst>
      <p:ext uri="{BB962C8B-B14F-4D97-AF65-F5344CB8AC3E}">
        <p14:creationId xmlns:p14="http://schemas.microsoft.com/office/powerpoint/2010/main" val="17022319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5F0A0FA-B3F5-ACE0-48A4-E570185E2AD4}"/>
              </a:ext>
            </a:extLst>
          </p:cNvPr>
          <p:cNvSpPr>
            <a:spLocks noGrp="1"/>
          </p:cNvSpPr>
          <p:nvPr>
            <p:ph idx="1"/>
          </p:nvPr>
        </p:nvSpPr>
        <p:spPr>
          <a:xfrm>
            <a:off x="304799" y="442823"/>
            <a:ext cx="11478883" cy="5734140"/>
          </a:xfrm>
        </p:spPr>
        <p:txBody>
          <a:bodyPr/>
          <a:lstStyle/>
          <a:p>
            <a:pPr marL="0" indent="0" algn="just" rtl="1" fontAlgn="base">
              <a:lnSpc>
                <a:spcPct val="150000"/>
              </a:lnSpc>
              <a:spcAft>
                <a:spcPts val="800"/>
              </a:spcAft>
              <a:buNone/>
            </a:pP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 تعزيز دور تعاضديات التجارة والاستهلاك</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من أجل المساهمة في التحكم في الأسعار ودعم </a:t>
            </a: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التجارة العادلة</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من خلال التزود المباشر من تعاضديات الإنتاج والشركات التعاونية دون المرور الإجباري بأسواق الجملة وذلك بهدف التحكم في الأسعار والتقليل من المضاربة </a:t>
            </a:r>
            <a:r>
              <a:rPr lang="ar-EG" sz="1800" dirty="0">
                <a:effectLst/>
                <a:latin typeface="Calibri" panose="020F0502020204030204" pitchFamily="34" charset="0"/>
                <a:ea typeface="Times New Roman" panose="02020603050405020304" pitchFamily="18" charset="0"/>
                <a:cs typeface="Times New Roman" panose="02020603050405020304" pitchFamily="18" charset="0"/>
              </a:rPr>
              <a:t>إ</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لى جانب تنفيذ مشاريع نموذجية على غرار مجال التسوق عن بعد.</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 </a:t>
            </a: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تطوير دور الجمعيات والتعاضديات وبقية مؤسسات </a:t>
            </a:r>
            <a:r>
              <a:rPr lang="ar-EG" sz="1800" b="1" dirty="0">
                <a:effectLst/>
                <a:latin typeface="Calibri" panose="020F0502020204030204" pitchFamily="34" charset="0"/>
                <a:ea typeface="Times New Roman" panose="02020603050405020304" pitchFamily="18" charset="0"/>
                <a:cs typeface="Times New Roman" panose="02020603050405020304" pitchFamily="18" charset="0"/>
              </a:rPr>
              <a:t>ا</a:t>
            </a: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لاقتصاد الاجتماعي والتضامني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في بقية المجالات الاقتصادية.</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 تركيز تعاضديات الأنشطة والتشغيل من أجل المساهمة في إدماج طالبي الشغل في الحياة المهنية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وذلك عبر وضع نظام أساسي نموذجي لتسهيل عملية إحداث هذا الصنف من المؤسسات.</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 تثمين الشركات التعاضدية ذات المصلحة المشتركة للمساهمة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في تنفيذ المشاريع الاجتماعية وإدماج الفئات الهشة والقيام بمشاريع ذات مصلحة عامة عبر وضع إطار قانوني للشركات التعاضدية ذات المصلحة المشتركة والعمل على تنفيذ مشاريع نموذجية على المستوى الترابي</a:t>
            </a:r>
            <a:r>
              <a:rPr lang="ar-SA" sz="1800" b="1" dirty="0">
                <a:effectLst/>
                <a:latin typeface="Calibri" panose="020F0502020204030204" pitchFamily="34" charset="0"/>
                <a:ea typeface="Times New Roman" panose="02020603050405020304" pitchFamily="18" charset="0"/>
                <a:cs typeface="Times New Roman" panose="02020603050405020304" pitchFamily="18" charset="0"/>
              </a:rPr>
              <a:t>.</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 تثمين دور الجمعيات التعاونية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من أجل تعزيز الحماية الاجتماعية والتأمين التكميلي والصحة والعمل اللائق من خلال مراجعة الإطار القانوني للجمعيات التعاونية وذلك بوضع مجلة للتعاونيات تكون جامعة لكافة التعاونيات باختلاف نشاط منخرطيها.</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r" rtl="1">
              <a:buNone/>
            </a:pPr>
            <a:endParaRPr lang="fr-FR" dirty="0"/>
          </a:p>
        </p:txBody>
      </p:sp>
    </p:spTree>
    <p:extLst>
      <p:ext uri="{BB962C8B-B14F-4D97-AF65-F5344CB8AC3E}">
        <p14:creationId xmlns:p14="http://schemas.microsoft.com/office/powerpoint/2010/main" val="37430544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339F3A2-F0FB-68E1-ABF9-8EA7F102DB8C}"/>
              </a:ext>
            </a:extLst>
          </p:cNvPr>
          <p:cNvSpPr>
            <a:spLocks noGrp="1"/>
          </p:cNvSpPr>
          <p:nvPr>
            <p:ph idx="1"/>
          </p:nvPr>
        </p:nvSpPr>
        <p:spPr>
          <a:xfrm>
            <a:off x="322053" y="373810"/>
            <a:ext cx="11588151" cy="6113253"/>
          </a:xfrm>
        </p:spPr>
        <p:txBody>
          <a:bodyPr>
            <a:normAutofit fontScale="92500" lnSpcReduction="10000"/>
          </a:bodyPr>
          <a:lstStyle/>
          <a:p>
            <a:pPr algn="just" rtl="1" fontAlgn="base">
              <a:lnSpc>
                <a:spcPct val="150000"/>
              </a:lnSpc>
              <a:spcAft>
                <a:spcPts val="800"/>
              </a:spcAft>
            </a:pP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-إنقاذ المؤسسات التي تمر بصعوبات اقتصادية بتغييرها إلى مؤسسة اقتصاد اجتماعي وتضامني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حفاظا على مواطن الشغل وديمومة المؤسسة وذلك عبر آلية تغيير شكل المؤسسة المعنية، عن طريق مساهمة العمال في رأس مالها إلى تعاضدية عمالية للإنتاج.</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 تفعيل الآليات الواردة بمجلة الجماعات المحلية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في اتجاه دعم اللامركزية والتنمية المحلية من خلال إعداد دليل إجراءات وشروط تطبيق الفصل 109 في إطار تنفيذ مخططات التنمية المحلية على معنى الفصلين 105 و106 من مجلة الجماعات المحلية وتكوين كفاءات على مستوى الجماعات المحلية لإدارة مشاريع الاقتصاد الاجتماعي والتضامني على معنى الفصل 43 من مجلة الجماعات المحلية ووضع برامج محلية لتمكين مؤسسات الاقتصاد الاجتماعي والتضامني من استغلال بعض المرافق العمومية المحلية في شكل لزمة أو تفويض.</a:t>
            </a: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 تفعيل المرسوم عدد 15 لسنة 2022 المتعلق بالشركات الأهلية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في اتجاه دفع التنمية المحلية من خلال انجاز دراسة ميدانية لتحديد مجالات ومناطق التدخل حسب الحاجيات والأولويات وتنفيذ مشاريع نموذجية بالجهات. </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ar-TN" sz="1800" b="1" dirty="0">
                <a:effectLst/>
                <a:latin typeface="Calibri" panose="020F0502020204030204" pitchFamily="34" charset="0"/>
                <a:ea typeface="Times New Roman" panose="02020603050405020304" pitchFamily="18" charset="0"/>
                <a:cs typeface="Times New Roman" panose="02020603050405020304" pitchFamily="18" charset="0"/>
              </a:rPr>
              <a:t>تنفيذ تجارب نموذجية لإحداث مؤسسات اقتصاد تضامني واجتماعي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من أجل دفع الانتقال نحو الاقتصاد المنظم اعتمادا</a:t>
            </a:r>
            <a:r>
              <a:rPr lang="ar-EG" sz="1800" dirty="0">
                <a:effectLst/>
                <a:latin typeface="Calibri" panose="020F0502020204030204" pitchFamily="34" charset="0"/>
                <a:ea typeface="Times New Roman" panose="02020603050405020304" pitchFamily="18" charset="0"/>
                <a:cs typeface="Times New Roman" panose="02020603050405020304" pitchFamily="18" charset="0"/>
              </a:rPr>
              <a:t>ً</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على مقاربة ترابية تضمن التفاعل بين الحاجيات الحقيقية والميزات التفاضلية من إمكانات بشرية وموارد طبيعية في مجالات مرافقة العاملات والعمال في المجال الفلاحي في اتجاه توفير العمل اللائق ومرافقة الناشطين في مجال </a:t>
            </a:r>
            <a:r>
              <a:rPr lang="ar-TN" dirty="0"/>
              <a:t>رسكلة</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 الفضلات وتثمينها من أجل الرفع من القيمة المضافة لهذا النشاط وإدماج العمال فيه اقتصاديا واجتماعيا ومؤسسات في مجال الدعم المدرسي والوقاية من الانقطاع المبكر ومؤسسات اقتصاد اجتماعي وتضامني في مجال الإعاشة والملبس والثقافة والترفيه</a:t>
            </a:r>
            <a:r>
              <a:rPr lang="ar-SA"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fr-FR"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625782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0D6B5B4-FCD2-DD10-59AC-4897AAF427F0}"/>
              </a:ext>
            </a:extLst>
          </p:cNvPr>
          <p:cNvSpPr>
            <a:spLocks noGrp="1"/>
          </p:cNvSpPr>
          <p:nvPr>
            <p:ph idx="1"/>
          </p:nvPr>
        </p:nvSpPr>
        <p:spPr>
          <a:xfrm>
            <a:off x="838200" y="178279"/>
            <a:ext cx="10515600" cy="5998684"/>
          </a:xfrm>
        </p:spPr>
        <p:txBody>
          <a:bodyPr/>
          <a:lstStyle/>
          <a:p>
            <a:pPr marL="0" indent="0" algn="ctr" rtl="1">
              <a:lnSpc>
                <a:spcPct val="115000"/>
              </a:lnSpc>
              <a:spcAft>
                <a:spcPts val="800"/>
              </a:spcAft>
              <a:buNone/>
            </a:pPr>
            <a:endParaRPr lang="ar-TN" sz="1800" b="1"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15000"/>
              </a:lnSpc>
              <a:spcAft>
                <a:spcPts val="800"/>
              </a:spcAft>
              <a:buNone/>
            </a:pPr>
            <a:endParaRPr lang="ar-TN" sz="1800" b="1" dirty="0">
              <a:latin typeface="Calibri" panose="020F0502020204030204" pitchFamily="34" charset="0"/>
              <a:ea typeface="Calibri" panose="020F0502020204030204" pitchFamily="34" charset="0"/>
              <a:cs typeface="Arial" panose="020B0604020202020204" pitchFamily="34" charset="0"/>
            </a:endParaRPr>
          </a:p>
          <a:p>
            <a:pPr marL="0" indent="0" algn="ctr" rtl="1">
              <a:lnSpc>
                <a:spcPct val="115000"/>
              </a:lnSpc>
              <a:spcAft>
                <a:spcPts val="800"/>
              </a:spcAft>
              <a:buNone/>
            </a:pPr>
            <a:r>
              <a:rPr lang="ar-SA" sz="1800" b="1" dirty="0">
                <a:effectLst/>
                <a:latin typeface="Calibri" panose="020F0502020204030204" pitchFamily="34" charset="0"/>
                <a:ea typeface="Calibri" panose="020F0502020204030204" pitchFamily="34" charset="0"/>
                <a:cs typeface="Arial" panose="020B0604020202020204" pitchFamily="34" charset="0"/>
              </a:rPr>
              <a:t>الخاتمة</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endParaRPr lang="ar-TN" sz="18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SA" sz="1800" dirty="0">
                <a:effectLst/>
                <a:latin typeface="Calibri" panose="020F0502020204030204" pitchFamily="34" charset="0"/>
                <a:ea typeface="Calibri" panose="020F0502020204030204" pitchFamily="34" charset="0"/>
                <a:cs typeface="Arial" panose="020B0604020202020204" pitchFamily="34" charset="0"/>
              </a:rPr>
              <a:t>كنا أشرنا في المقدمة أن </a:t>
            </a:r>
            <a:r>
              <a:rPr lang="ar-SA" dirty="0"/>
              <a:t>الحضيرة</a:t>
            </a:r>
            <a:r>
              <a:rPr lang="ar-SA" sz="1800" dirty="0">
                <a:effectLst/>
                <a:latin typeface="Calibri" panose="020F0502020204030204" pitchFamily="34" charset="0"/>
                <a:ea typeface="Calibri" panose="020F0502020204030204" pitchFamily="34" charset="0"/>
                <a:cs typeface="Arial" panose="020B0604020202020204" pitchFamily="34" charset="0"/>
              </a:rPr>
              <a:t> التشريعية هي في حقيقة الأمر مجموعة من </a:t>
            </a:r>
            <a:r>
              <a:rPr lang="ar-SA" dirty="0"/>
              <a:t>الحضائر</a:t>
            </a:r>
            <a:r>
              <a:rPr lang="ar-SA" sz="1800" dirty="0">
                <a:effectLst/>
                <a:latin typeface="Calibri" panose="020F0502020204030204" pitchFamily="34" charset="0"/>
                <a:ea typeface="Calibri" panose="020F0502020204030204" pitchFamily="34" charset="0"/>
                <a:cs typeface="Arial" panose="020B0604020202020204" pitchFamily="34" charset="0"/>
              </a:rPr>
              <a:t> تنطلق بصياغة النص المرجعي (القانون </a:t>
            </a:r>
            <a:r>
              <a:rPr lang="ar-SA" sz="1800" dirty="0" err="1">
                <a:effectLst/>
                <a:latin typeface="Calibri" panose="020F0502020204030204" pitchFamily="34" charset="0"/>
                <a:ea typeface="Calibri" panose="020F0502020204030204" pitchFamily="34" charset="0"/>
                <a:cs typeface="Arial" panose="020B0604020202020204" pitchFamily="34" charset="0"/>
              </a:rPr>
              <a:t>الإطاري</a:t>
            </a:r>
            <a:r>
              <a:rPr lang="ar-SA" sz="1800" dirty="0">
                <a:effectLst/>
                <a:latin typeface="Calibri" panose="020F0502020204030204" pitchFamily="34" charset="0"/>
                <a:ea typeface="Calibri" panose="020F0502020204030204" pitchFamily="34" charset="0"/>
                <a:cs typeface="Arial" panose="020B0604020202020204" pitchFamily="34" charset="0"/>
              </a:rPr>
              <a:t>) والمصادقة عليه واصداره يليه نشر النصوص الترتيبية ثم مراجعة التشريعات الخاصة بكل عائلة من عائلات منظومة </a:t>
            </a:r>
            <a:r>
              <a:rPr lang="ar-TN" sz="1800" dirty="0">
                <a:effectLst/>
                <a:latin typeface="Calibri" panose="020F0502020204030204" pitchFamily="34" charset="0"/>
                <a:ea typeface="Times New Roman" panose="02020603050405020304" pitchFamily="18" charset="0"/>
                <a:cs typeface="Times New Roman" panose="02020603050405020304" pitchFamily="18" charset="0"/>
              </a:rPr>
              <a:t>الاقتصاد الاجتماعي والتضامني كل على حده حتى تكون متناغمة مع النص المرجعي أي القاسم المشترك بين جميع المكونات. ثم رسمنا في الباب الثالث من هذا المقال الخطوط العريضة لمخطط النهوض بقطاع الاقتصاد الاجتماعي والتضامني بالنسبة الى السنوات الثلاث 2023-2025. أين نحن اليوم من كل ذلك؟</a:t>
            </a:r>
            <a:endParaRPr lang="fr-FR" sz="18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7363731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C2402EE-3D4B-632C-E335-6301ECFF506C}"/>
              </a:ext>
            </a:extLst>
          </p:cNvPr>
          <p:cNvSpPr>
            <a:spLocks noGrp="1"/>
          </p:cNvSpPr>
          <p:nvPr>
            <p:ph idx="1"/>
          </p:nvPr>
        </p:nvSpPr>
        <p:spPr>
          <a:xfrm>
            <a:off x="120770" y="304800"/>
            <a:ext cx="11754928" cy="5872163"/>
          </a:xfrm>
        </p:spPr>
        <p:txBody>
          <a:bodyPr/>
          <a:lstStyle/>
          <a:p>
            <a:pPr marL="0" indent="0" algn="just" rtl="1">
              <a:lnSpc>
                <a:spcPct val="150000"/>
              </a:lnSpc>
              <a:spcAft>
                <a:spcPts val="800"/>
              </a:spcAft>
              <a:buNone/>
            </a:pPr>
            <a:endParaRPr lang="ar-TN"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spcAft>
                <a:spcPts val="800"/>
              </a:spcAft>
              <a:buNone/>
            </a:pPr>
            <a:endParaRPr lang="ar-TN" sz="1800" dirty="0">
              <a:latin typeface="Calibri" panose="020F0502020204030204" pitchFamily="34" charset="0"/>
              <a:ea typeface="Times New Roman" panose="02020603050405020304" pitchFamily="18" charset="0"/>
              <a:cs typeface="Times New Roman" panose="02020603050405020304" pitchFamily="18" charset="0"/>
            </a:endParaRPr>
          </a:p>
          <a:p>
            <a:pPr algn="r" rtl="1"/>
            <a:endParaRPr lang="fr-FR" dirty="0"/>
          </a:p>
        </p:txBody>
      </p:sp>
    </p:spTree>
    <p:extLst>
      <p:ext uri="{BB962C8B-B14F-4D97-AF65-F5344CB8AC3E}">
        <p14:creationId xmlns:p14="http://schemas.microsoft.com/office/powerpoint/2010/main" val="874638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EB73DBC-791D-7EE5-55B0-2D2591B6D99A}"/>
              </a:ext>
            </a:extLst>
          </p:cNvPr>
          <p:cNvSpPr>
            <a:spLocks noGrp="1"/>
          </p:cNvSpPr>
          <p:nvPr>
            <p:ph idx="1"/>
          </p:nvPr>
        </p:nvSpPr>
        <p:spPr>
          <a:xfrm>
            <a:off x="364638" y="426346"/>
            <a:ext cx="11528172" cy="6221286"/>
          </a:xfrm>
        </p:spPr>
        <p:txBody>
          <a:bodyPr>
            <a:normAutofit fontScale="92500" lnSpcReduction="20000"/>
          </a:bodyPr>
          <a:lstStyle/>
          <a:p>
            <a:pPr marL="0" indent="0" algn="just" rtl="1">
              <a:lnSpc>
                <a:spcPct val="150000"/>
              </a:lnSpc>
              <a:buNone/>
            </a:pPr>
            <a:r>
              <a:rPr lang="ar-TN" sz="2400" b="1" dirty="0">
                <a:latin typeface="Calibri" panose="020F0502020204030204" pitchFamily="34" charset="0"/>
                <a:ea typeface="Times New Roman" panose="02020603050405020304" pitchFamily="18" charset="0"/>
                <a:cs typeface="Times New Roman" panose="02020603050405020304" pitchFamily="18" charset="0"/>
              </a:rPr>
              <a:t>5</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غير ان المسار العام لا يسير وفق خط مستقيم بل يشهد تعرجات وتعقيدات وتوترات ومراجعات وتراجعات تفرضها التقلبات السريعة لموازين القوى السياسية كما هو الشأن في الحالة التونسية حيث </a:t>
            </a:r>
            <a:r>
              <a:rPr lang="ar-SA" sz="2400" dirty="0">
                <a:effectLst/>
                <a:latin typeface="Calibri" panose="020F0502020204030204" pitchFamily="34" charset="0"/>
                <a:ea typeface="Calibri" panose="020F0502020204030204" pitchFamily="34" charset="0"/>
                <a:cs typeface="Times New Roman" panose="02020603050405020304" pitchFamily="18" charset="0"/>
              </a:rPr>
              <a:t>ارتقى الاقتصاد الاجتماعي والتضامنـي إلـى مرتبـــة الخيـار الإســتراتيجي ضمـن السياسـة التنموية للدولـة التونسـية و</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الاعتراف بـه رسـميا</a:t>
            </a:r>
            <a:r>
              <a:rPr lang="ar-SA" sz="2400"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كرافـد ثالـث للاقتصاد الوطني </a:t>
            </a:r>
            <a:r>
              <a:rPr lang="ar-SA" sz="2400" dirty="0">
                <a:effectLst/>
                <a:latin typeface="Calibri" panose="020F0502020204030204" pitchFamily="34" charset="0"/>
                <a:ea typeface="Calibri" panose="020F0502020204030204" pitchFamily="34" charset="0"/>
                <a:cs typeface="Times New Roman" panose="02020603050405020304" pitchFamily="18" charset="0"/>
              </a:rPr>
              <a:t>إلى جانـب القطاعـين العام والخاص وذلـك بالتنصيـص علـى ضـرورة تركيزه وتطويـره سـواء في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العقـد الاجتماعـي</a:t>
            </a:r>
            <a:r>
              <a:rPr lang="ar-SA" sz="2400" dirty="0">
                <a:effectLst/>
                <a:latin typeface="Calibri" panose="020F0502020204030204" pitchFamily="34" charset="0"/>
                <a:ea typeface="Calibri" panose="020F0502020204030204" pitchFamily="34" charset="0"/>
                <a:cs typeface="Times New Roman" panose="02020603050405020304" pitchFamily="18" charset="0"/>
              </a:rPr>
              <a:t>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الممضـى بـين أطـراف الإنتـاج الثـلاثة :</a:t>
            </a:r>
            <a:r>
              <a:rPr lang="ar-SA" sz="2400" dirty="0">
                <a:effectLst/>
                <a:latin typeface="Calibri" panose="020F0502020204030204" pitchFamily="34" charset="0"/>
                <a:ea typeface="Calibri" panose="020F0502020204030204" pitchFamily="34" charset="0"/>
                <a:cs typeface="Times New Roman" panose="02020603050405020304" pitchFamily="18" charset="0"/>
              </a:rPr>
              <a:t> الدولـة و منظمة الشغالين بالفكر والساعد (الاتحـاد العـام التونسـي للشـغل) ومنظمة الأعراف (الاتحاد التونسي للصناعـة والتجارة والصناعات التقليديـة)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ســنة </a:t>
            </a:r>
            <a:r>
              <a:rPr lang="fr-FR" sz="2400" b="1" dirty="0">
                <a:effectLst/>
                <a:latin typeface="Times New Roman" panose="02020603050405020304" pitchFamily="18" charset="0"/>
                <a:ea typeface="Calibri" panose="020F0502020204030204" pitchFamily="34" charset="0"/>
                <a:cs typeface="Arial" panose="020B0604020202020204" pitchFamily="34" charset="0"/>
              </a:rPr>
              <a:t>2013</a:t>
            </a:r>
            <a:r>
              <a:rPr lang="ar-SA" sz="2400" dirty="0">
                <a:effectLst/>
                <a:latin typeface="Calibri" panose="020F0502020204030204" pitchFamily="34" charset="0"/>
                <a:ea typeface="Calibri" panose="020F0502020204030204" pitchFamily="34" charset="0"/>
                <a:cs typeface="Times New Roman" panose="02020603050405020304" pitchFamily="18" charset="0"/>
              </a:rPr>
              <a:t> أو في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مخطـط التنميـة </a:t>
            </a:r>
            <a:r>
              <a:rPr lang="fr-FR" sz="2400" b="1" dirty="0">
                <a:effectLst/>
                <a:latin typeface="Times New Roman" panose="02020603050405020304" pitchFamily="18" charset="0"/>
                <a:ea typeface="Calibri" panose="020F0502020204030204" pitchFamily="34" charset="0"/>
                <a:cs typeface="Arial" panose="020B0604020202020204" pitchFamily="34" charset="0"/>
              </a:rPr>
              <a:t>2016</a:t>
            </a:r>
            <a:r>
              <a:rPr lang="ar-SA" sz="2400" b="1" dirty="0">
                <a:effectLst/>
                <a:latin typeface="Calibri" panose="020F0502020204030204" pitchFamily="34" charset="0"/>
                <a:ea typeface="Calibri" panose="020F0502020204030204" pitchFamily="34" charset="0"/>
                <a:cs typeface="Times New Roman" panose="02020603050405020304" pitchFamily="18" charset="0"/>
              </a:rPr>
              <a:t>-</a:t>
            </a:r>
            <a:r>
              <a:rPr lang="fr-FR" sz="2400" b="1" dirty="0">
                <a:effectLst/>
                <a:latin typeface="Times New Roman" panose="02020603050405020304" pitchFamily="18" charset="0"/>
                <a:ea typeface="Calibri" panose="020F0502020204030204" pitchFamily="34" charset="0"/>
                <a:cs typeface="Arial" panose="020B0604020202020204" pitchFamily="34" charset="0"/>
              </a:rPr>
              <a:t>2020</a:t>
            </a:r>
            <a:r>
              <a:rPr lang="ar-SA" sz="2400" dirty="0">
                <a:effectLst/>
                <a:latin typeface="Calibri" panose="020F0502020204030204" pitchFamily="34" charset="0"/>
                <a:ea typeface="Calibri" panose="020F0502020204030204" pitchFamily="34" charset="0"/>
                <a:cs typeface="Times New Roman" panose="02020603050405020304" pitchFamily="18" charset="0"/>
              </a:rPr>
              <a:t> المصادق عليـه مـن قبـل مجلـس نـواب الشـعب .وكترجمـة عمليــة لهـذا الاعتـراف الحكومي أعدت وزارة التنميـــة والاسـتثمار والتعـاون الدولـي أول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دراسـة إسـتراتيجية سـنة </a:t>
            </a:r>
            <a:r>
              <a:rPr lang="fr-FR" sz="2400" b="1" dirty="0">
                <a:effectLst/>
                <a:latin typeface="Times New Roman" panose="02020603050405020304" pitchFamily="18" charset="0"/>
                <a:ea typeface="Calibri" panose="020F0502020204030204" pitchFamily="34" charset="0"/>
                <a:cs typeface="Arial" panose="020B0604020202020204" pitchFamily="34" charset="0"/>
              </a:rPr>
              <a:t>2017</a:t>
            </a:r>
            <a:r>
              <a:rPr lang="ar-SA" sz="2400" dirty="0">
                <a:effectLst/>
                <a:latin typeface="Calibri" panose="020F0502020204030204" pitchFamily="34" charset="0"/>
                <a:ea typeface="Calibri" panose="020F0502020204030204" pitchFamily="34" charset="0"/>
                <a:cs typeface="Times New Roman" panose="02020603050405020304" pitchFamily="18" charset="0"/>
              </a:rPr>
              <a:t> كمـا تم تعيـين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وزيـر مكلـف بالاقتصـاد الاجتماعـي والتضامنـي </a:t>
            </a:r>
            <a:r>
              <a:rPr lang="ar-SA" sz="2400" dirty="0">
                <a:effectLst/>
                <a:latin typeface="Calibri" panose="020F0502020204030204" pitchFamily="34" charset="0"/>
                <a:ea typeface="Calibri" panose="020F0502020204030204" pitchFamily="34" charset="0"/>
                <a:cs typeface="Times New Roman" panose="02020603050405020304" pitchFamily="18" charset="0"/>
              </a:rPr>
              <a:t>لـدى رئاسة الحكومة في شـهر نوفمبـر </a:t>
            </a:r>
            <a:r>
              <a:rPr lang="fr-FR" sz="2400" b="1" dirty="0">
                <a:effectLst/>
                <a:latin typeface="Times New Roman" panose="02020603050405020304" pitchFamily="18" charset="0"/>
                <a:ea typeface="Calibri" panose="020F0502020204030204" pitchFamily="34" charset="0"/>
                <a:cs typeface="Arial" panose="020B0604020202020204" pitchFamily="34" charset="0"/>
              </a:rPr>
              <a:t>2018</a:t>
            </a:r>
            <a:r>
              <a:rPr lang="ar-SA" sz="2400" dirty="0">
                <a:effectLst/>
                <a:latin typeface="Calibri" panose="020F0502020204030204" pitchFamily="34" charset="0"/>
                <a:ea typeface="Calibri" panose="020F0502020204030204" pitchFamily="34" charset="0"/>
                <a:cs typeface="Times New Roman" panose="02020603050405020304" pitchFamily="18" charset="0"/>
              </a:rPr>
              <a:t> (لكن الخطة لم تعمر طويلا : ستة أشهر)</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وتوج هذا المسار بمصادقة مجلس النواب على </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القانون </a:t>
            </a:r>
            <a:r>
              <a:rPr lang="ar-SA" sz="2400" b="1" dirty="0" err="1">
                <a:effectLst/>
                <a:latin typeface="Calibri" panose="020F0502020204030204" pitchFamily="34" charset="0"/>
                <a:ea typeface="Times New Roman" panose="02020603050405020304" pitchFamily="18" charset="0"/>
                <a:cs typeface="Times New Roman" panose="02020603050405020304" pitchFamily="18" charset="0"/>
              </a:rPr>
              <a:t>الإطاري</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للاقتصاد الاجتماعـي والتضامني في شهر جوان (يونيو) 2020</a:t>
            </a:r>
            <a:r>
              <a:rPr lang="ar-SA" sz="2400" dirty="0">
                <a:effectLst/>
                <a:latin typeface="Calibri" panose="020F0502020204030204" pitchFamily="34" charset="0"/>
                <a:ea typeface="Calibri" panose="020F0502020204030204" pitchFamily="34" charset="0"/>
                <a:cs typeface="Times New Roman" panose="02020603050405020304" pitchFamily="18" charset="0"/>
              </a:rPr>
              <a:t>. ومنذ ذلك التاريخ وبعد مرور أربع سنوات لم يصدر أي نص تطبيقي لتفعيل القانون المذكور ومقابل ذلك ظهر في المشهد الاقتصادي التونسي فاعل جديد سنة 2022 يتمثل فيما يسمى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بالشركات الأهلية وه</a:t>
            </a:r>
            <a:r>
              <a:rPr lang="ar-TN" sz="2400" b="1" dirty="0">
                <a:effectLst/>
                <a:latin typeface="Calibri" panose="020F0502020204030204" pitchFamily="34" charset="0"/>
                <a:ea typeface="Calibri" panose="020F0502020204030204" pitchFamily="34" charset="0"/>
                <a:cs typeface="Times New Roman" panose="02020603050405020304" pitchFamily="18" charset="0"/>
              </a:rPr>
              <a:t>و</a:t>
            </a:r>
            <a:r>
              <a:rPr lang="ar-SA" sz="2400" b="1" dirty="0">
                <a:effectLst/>
                <a:latin typeface="Calibri" panose="020F0502020204030204" pitchFamily="34" charset="0"/>
                <a:ea typeface="Calibri" panose="020F0502020204030204" pitchFamily="34" charset="0"/>
                <a:cs typeface="Times New Roman" panose="02020603050405020304" pitchFamily="18" charset="0"/>
              </a:rPr>
              <a:t> صنف جديد من التعاضديات يراهن عليها رئيس الدولة كآلية أساسية للعمل التنموي ضمن رؤية جديدة للحوكمة المحلية (أو ما يسمى بالبناء القاعدي) نص عليها دستور سنة 2022 الذي ألغى دستور سنة 2014 </a:t>
            </a:r>
            <a:r>
              <a:rPr lang="ar-SA" sz="2400" dirty="0">
                <a:effectLst/>
                <a:latin typeface="Calibri" panose="020F0502020204030204" pitchFamily="34" charset="0"/>
                <a:ea typeface="Calibri" panose="020F0502020204030204" pitchFamily="34" charset="0"/>
                <a:cs typeface="Times New Roman" panose="02020603050405020304" pitchFamily="18" charset="0"/>
              </a:rPr>
              <a:t>علما أن هذا الأخير كان يتضمن بابا كاملا يتعلق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بالسلطة المحلية ومسار اللامركزية </a:t>
            </a:r>
            <a:r>
              <a:rPr lang="ar-SA" sz="2400" dirty="0">
                <a:effectLst/>
                <a:latin typeface="Calibri" panose="020F0502020204030204" pitchFamily="34" charset="0"/>
                <a:ea typeface="Calibri" panose="020F0502020204030204" pitchFamily="34" charset="0"/>
                <a:cs typeface="Times New Roman" panose="02020603050405020304" pitchFamily="18" charset="0"/>
              </a:rPr>
              <a:t>الذي بات مآلها غامضا.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2321654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F3C053E-B6F4-3A56-9FBD-D08C5EA4DCF6}"/>
              </a:ext>
            </a:extLst>
          </p:cNvPr>
          <p:cNvSpPr>
            <a:spLocks noGrp="1"/>
          </p:cNvSpPr>
          <p:nvPr>
            <p:ph idx="1"/>
          </p:nvPr>
        </p:nvSpPr>
        <p:spPr>
          <a:xfrm>
            <a:off x="504883" y="403907"/>
            <a:ext cx="11185973" cy="5773056"/>
          </a:xfrm>
        </p:spPr>
        <p:txBody>
          <a:bodyPr>
            <a:normAutofit lnSpcReduction="10000"/>
          </a:bodyPr>
          <a:lstStyle/>
          <a:p>
            <a:pPr marL="0" indent="0" algn="just" rtl="1" fontAlgn="base">
              <a:lnSpc>
                <a:spcPct val="150000"/>
              </a:lnSpc>
              <a:spcAft>
                <a:spcPts val="800"/>
              </a:spcAft>
              <a:buNone/>
            </a:pPr>
            <a:r>
              <a:rPr lang="fr-FR" sz="2400" b="1" dirty="0">
                <a:latin typeface="Calibri" panose="020F0502020204030204" pitchFamily="34" charset="0"/>
                <a:ea typeface="Times New Roman" panose="02020603050405020304" pitchFamily="18" charset="0"/>
                <a:cs typeface="Times New Roman" panose="02020603050405020304" pitchFamily="18" charset="0"/>
              </a:rPr>
              <a:t>6</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 يتم</a:t>
            </a:r>
            <a:r>
              <a:rPr lang="ar-EG" sz="2400" dirty="0">
                <a:effectLst/>
                <a:latin typeface="Calibri" panose="020F0502020204030204" pitchFamily="34" charset="0"/>
                <a:ea typeface="Times New Roman" panose="02020603050405020304" pitchFamily="18" charset="0"/>
                <a:cs typeface="Times New Roman" panose="02020603050405020304" pitchFamily="18" charset="0"/>
              </a:rPr>
              <a:t>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وضع </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الاقتصاد الاجتماعي والتضامني </a:t>
            </a:r>
            <a:r>
              <a:rPr lang="ar-SA" sz="2400" dirty="0">
                <a:effectLst/>
                <a:latin typeface="Calibri" panose="020F0502020204030204" pitchFamily="34" charset="0"/>
                <a:ea typeface="Times New Roman" panose="02020603050405020304" pitchFamily="18" charset="0"/>
                <a:cs typeface="Times New Roman" panose="02020603050405020304" pitchFamily="18" charset="0"/>
              </a:rPr>
              <a:t>في المشهد الاقتصادي والاجتماعي من خلال ثلاث تقاطعات: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أولاً، </a:t>
            </a: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السوق</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حيث يتميز الاقتصاد الاجتماعي والتضامني بعرض سلع وخدمات بجودة وأسعار تنافسية، في مختلف الفروع الانتاجية (مثل الفلاحة والصناعات الغذائية والصناعات التقليدية والصناعات المعملية والسياحة والخدمات الاجتماعية، وغيرها)، يتم إنتاجها وانجازها وفقا لقواعد المسؤولية الاجتماعية والمجتمعية والبيئية.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ثانيا، </a:t>
            </a: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المجتمع المدني</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من خلال التضامن مع الحركات الاجتماعية والمجتمعية المنخرطة في النضال من أجل المساواة وضد التمييز، والحركات المواطنية التي تدافع عن البيئة والحركات النقابية التي تناضل من أجل العمل اللائق وتحسين القدرة الشرائية للمواطن وتساوي الفرص بين الرجل والمرأة.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fontAlgn="base">
              <a:lnSpc>
                <a:spcPct val="150000"/>
              </a:lnSpc>
              <a:spcAft>
                <a:spcPts val="800"/>
              </a:spcAft>
              <a:buNone/>
            </a:pP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ثالثًا، بصفته </a:t>
            </a: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اقتصاد</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فإن الاقتصاد الاجتماعي والتضامني يتقاطع مع السياسات العمومية فيما يتعلق بالتنمية المحلية لا سيما من خلال انجاز برامج تنموية في إطار تعاقدي مع </a:t>
            </a:r>
            <a:r>
              <a:rPr lang="ar-SA" sz="2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الجماعات المحلية</a:t>
            </a:r>
            <a:r>
              <a:rPr lang="ar-SA" sz="2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024938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3863DAE6-3E48-E1A6-7975-726600803E62}"/>
              </a:ext>
            </a:extLst>
          </p:cNvPr>
          <p:cNvSpPr>
            <a:spLocks noGrp="1"/>
          </p:cNvSpPr>
          <p:nvPr>
            <p:ph idx="1"/>
          </p:nvPr>
        </p:nvSpPr>
        <p:spPr>
          <a:xfrm>
            <a:off x="838200" y="297320"/>
            <a:ext cx="10515600" cy="5879643"/>
          </a:xfrm>
        </p:spPr>
        <p:txBody>
          <a:bodyPr/>
          <a:lstStyle/>
          <a:p>
            <a:pPr algn="just" rtl="1">
              <a:lnSpc>
                <a:spcPct val="150000"/>
              </a:lnSpc>
            </a:pPr>
            <a:endParaRPr lang="fr-FR" sz="2400"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endParaRPr>
          </a:p>
          <a:p>
            <a:pPr marL="0" indent="0" algn="just" rtl="1">
              <a:lnSpc>
                <a:spcPct val="150000"/>
              </a:lnSpc>
              <a:buNone/>
            </a:pPr>
            <a:r>
              <a:rPr lang="ar-SA" sz="2400" b="1"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 7</a:t>
            </a:r>
            <a:r>
              <a:rPr lang="ar-SA" sz="2400"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 يتأكد دور الاقتصاد الاجتماعي والتضامني الفعال خاصة </a:t>
            </a:r>
            <a:r>
              <a:rPr lang="ar-SA" sz="2400" b="1"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زمن الأزمات </a:t>
            </a:r>
            <a:r>
              <a:rPr lang="ar-SA" sz="2400"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لما يتميز به من قدرة كبيرة على الصمود والسر في ذلك المبادئ التي يحملها كما سنشرحه لاحقا. لكن لا ينحصر دور الاقتصاد الاجتماعي والتضامني في </a:t>
            </a:r>
            <a:r>
              <a:rPr lang="ar-SA" sz="2400" b="1"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اصلاح</a:t>
            </a:r>
            <a:r>
              <a:rPr lang="ar-SA" sz="2400"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 ما تفسده الحروب او الأزمات الدورية للرأسمالية العالمية والسياسات </a:t>
            </a:r>
            <a:r>
              <a:rPr lang="ar-SA" sz="2400" dirty="0" err="1">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النيوليبرالية</a:t>
            </a:r>
            <a:r>
              <a:rPr lang="ar-SA" sz="2400"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 بصفة عامة بل يرقى الى</a:t>
            </a:r>
            <a:r>
              <a:rPr lang="ar-TN" sz="2400"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 </a:t>
            </a:r>
            <a:r>
              <a:rPr lang="ar-TN" sz="2400" b="1" dirty="0">
                <a:solidFill>
                  <a:srgbClr val="000000"/>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الاسهام في</a:t>
            </a:r>
            <a:r>
              <a:rPr lang="ar-TN" sz="2400" b="1" dirty="0">
                <a:solidFill>
                  <a:srgbClr val="1C1E21"/>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 </a:t>
            </a:r>
            <a:r>
              <a:rPr lang="ar-SA" sz="2400" b="1" dirty="0">
                <a:solidFill>
                  <a:srgbClr val="1C1E21"/>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بناء م</a:t>
            </a:r>
            <a:r>
              <a:rPr lang="ar-TN" sz="2400" b="1" dirty="0">
                <a:solidFill>
                  <a:srgbClr val="1C1E21"/>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ن</a:t>
            </a:r>
            <a:r>
              <a:rPr lang="ar-SA" sz="2400" b="1" dirty="0">
                <a:solidFill>
                  <a:srgbClr val="1C1E21"/>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وال تنمية بديل </a:t>
            </a:r>
            <a:r>
              <a:rPr lang="ar-SA" sz="2400" dirty="0">
                <a:solidFill>
                  <a:srgbClr val="1C1E21"/>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حيث نجد ضمن أولوياته استراتيجية </a:t>
            </a:r>
            <a:r>
              <a:rPr lang="ar-SA" sz="2400" b="1" dirty="0">
                <a:solidFill>
                  <a:srgbClr val="1C1E21"/>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استعادة التوازنات بين الانسان وراس المال وبين الانسان والطبيعة وبين الطبقات والفئات الاجتماعية وبين الجهات وبين الأجيال وبين قطاعات الإنتاج (الفلاحي والصناعي والخدماتي والرقمي) وبين الانماط الاقتصادية (العمومي والخاص والاجتماعي والتضامني </a:t>
            </a:r>
            <a:r>
              <a:rPr lang="ar-TN" sz="2400" b="1" dirty="0">
                <a:solidFill>
                  <a:srgbClr val="1C1E21"/>
                </a:solidFill>
                <a:highlight>
                  <a:srgbClr val="FFFFFF"/>
                </a:highlight>
                <a:latin typeface="Calibri" panose="020F0502020204030204" pitchFamily="34" charset="0"/>
                <a:ea typeface="Times New Roman" panose="02020603050405020304" pitchFamily="18" charset="0"/>
                <a:cs typeface="Times New Roman" panose="02020603050405020304" pitchFamily="18" charset="0"/>
              </a:rPr>
              <a:t>و غير المنظم</a:t>
            </a:r>
            <a:r>
              <a:rPr lang="ar-SA" sz="2400" b="1" dirty="0">
                <a:solidFill>
                  <a:srgbClr val="1C1E21"/>
                </a:solidFill>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rPr>
              <a:t>).</a:t>
            </a:r>
            <a:endParaRPr lang="fr-FR" sz="2400" b="1" dirty="0">
              <a:effectLst/>
              <a:highlight>
                <a:srgbClr val="FFFFFF"/>
              </a:highligh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1437518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8214DA8-8B88-A073-0482-FE894CD53F1E}"/>
              </a:ext>
            </a:extLst>
          </p:cNvPr>
          <p:cNvSpPr>
            <a:spLocks noGrp="1"/>
          </p:cNvSpPr>
          <p:nvPr>
            <p:ph idx="1"/>
          </p:nvPr>
        </p:nvSpPr>
        <p:spPr>
          <a:xfrm>
            <a:off x="319759" y="448784"/>
            <a:ext cx="11657197" cy="6024943"/>
          </a:xfrm>
        </p:spPr>
        <p:txBody>
          <a:bodyPr>
            <a:normAutofit fontScale="92500" lnSpcReduction="20000"/>
          </a:bodyPr>
          <a:lstStyle/>
          <a:p>
            <a:pPr marL="0" indent="0" algn="ctr" rtl="1" fontAlgn="base">
              <a:lnSpc>
                <a:spcPct val="150000"/>
              </a:lnSpc>
              <a:spcAft>
                <a:spcPts val="800"/>
              </a:spcAft>
              <a:buNone/>
            </a:pPr>
            <a:endParaRPr lang="ar-TN" sz="18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ctr" rtl="1" fontAlgn="base">
              <a:lnSpc>
                <a:spcPct val="150000"/>
              </a:lnSpc>
              <a:spcAft>
                <a:spcPts val="800"/>
              </a:spcAft>
              <a:buNone/>
            </a:pPr>
            <a:r>
              <a:rPr lang="ar-TN" sz="2400" b="1" dirty="0">
                <a:effectLst/>
                <a:latin typeface="Calibri" panose="020F0502020204030204" pitchFamily="34" charset="0"/>
                <a:ea typeface="Times New Roman" panose="02020603050405020304" pitchFamily="18" charset="0"/>
                <a:cs typeface="Times New Roman" panose="02020603050405020304" pitchFamily="18" charset="0"/>
              </a:rPr>
              <a:t>ا</a:t>
            </a:r>
            <a:r>
              <a:rPr lang="ar-SA" sz="2400" b="1" dirty="0">
                <a:effectLst/>
                <a:latin typeface="Calibri" panose="020F0502020204030204" pitchFamily="34" charset="0"/>
                <a:ea typeface="Times New Roman" panose="02020603050405020304" pitchFamily="18" charset="0"/>
                <a:cs typeface="Times New Roman" panose="02020603050405020304" pitchFamily="18" charset="0"/>
              </a:rPr>
              <a:t>لباب الأول</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pPr marL="0" indent="0" algn="ctr" rtl="1" fontAlgn="base">
              <a:lnSpc>
                <a:spcPct val="150000"/>
              </a:lnSpc>
              <a:spcAft>
                <a:spcPts val="800"/>
              </a:spcAft>
              <a:buNone/>
            </a:pPr>
            <a:r>
              <a:rPr lang="ar-SA" sz="2400" b="1"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الإطار القانوني المرجعي للاقتصاد الاجتماعي والتضامني في تونس</a:t>
            </a:r>
            <a:endParaRPr lang="fr-FR" sz="24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50000"/>
              </a:lnSpc>
              <a:spcAft>
                <a:spcPts val="800"/>
              </a:spcAft>
              <a:buNone/>
            </a:pPr>
            <a:r>
              <a:rPr lang="ar-TN" sz="2400" b="1" dirty="0">
                <a:latin typeface="Calibri" panose="020F0502020204030204" pitchFamily="34" charset="0"/>
                <a:ea typeface="Calibri" panose="020F0502020204030204" pitchFamily="34" charset="0"/>
                <a:cs typeface="Times New Roman" panose="02020603050405020304" pitchFamily="18" charset="0"/>
              </a:rPr>
              <a:t>8</a:t>
            </a:r>
            <a:r>
              <a:rPr lang="ar-SA" sz="2400" dirty="0">
                <a:effectLst/>
                <a:latin typeface="Calibri" panose="020F0502020204030204" pitchFamily="34" charset="0"/>
                <a:ea typeface="Calibri" panose="020F0502020204030204" pitchFamily="34" charset="0"/>
                <a:cs typeface="Times New Roman" panose="02020603050405020304" pitchFamily="18" charset="0"/>
              </a:rPr>
              <a:t>. ظلت الحركة النقابية العمالية الرفيق الوفي للحركة التعاضدية في تونس وذلك على امتداد قرن من الزمن (1924 – 2024). فقد بادر اثنان من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رواد الحركة الإصلاحية التونسية في مطلع القرن العشرين وهما محمد علي الحامي والطاهر حداد </a:t>
            </a:r>
            <a:r>
              <a:rPr lang="ar-SA" sz="2400" dirty="0">
                <a:effectLst/>
                <a:latin typeface="Calibri" panose="020F0502020204030204" pitchFamily="34" charset="0"/>
                <a:ea typeface="Calibri" panose="020F0502020204030204" pitchFamily="34" charset="0"/>
                <a:cs typeface="Times New Roman" panose="02020603050405020304" pitchFamily="18" charset="0"/>
              </a:rPr>
              <a:t>بتأسيس كل من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جامعة عموم العملة التونسيين وجمعية التعاون الاقتصادي التونسي </a:t>
            </a:r>
            <a:r>
              <a:rPr lang="ar-SA" sz="2400" dirty="0">
                <a:effectLst/>
                <a:latin typeface="Calibri" panose="020F0502020204030204" pitchFamily="34" charset="0"/>
                <a:ea typeface="Calibri" panose="020F0502020204030204" pitchFamily="34" charset="0"/>
                <a:cs typeface="Times New Roman" panose="02020603050405020304" pitchFamily="18" charset="0"/>
              </a:rPr>
              <a:t>في نفس السنة (1924) وبنفس الزخم التحرري قبل أن تطالهما يد السلطة الاستعمارية القمعية. ثم كان دور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الاتحاد العام التونسي للشغل وبرنامجه الاقتصادي والاجتماعي (1956) المشبع بمبادئ التعاضد في دفع الاقتصاد الاجتماعي</a:t>
            </a:r>
            <a:r>
              <a:rPr lang="ar-SA" sz="2400" dirty="0">
                <a:effectLst/>
                <a:latin typeface="Calibri" panose="020F0502020204030204" pitchFamily="34" charset="0"/>
                <a:ea typeface="Calibri" panose="020F0502020204030204" pitchFamily="34" charset="0"/>
                <a:cs typeface="Times New Roman" panose="02020603050405020304" pitchFamily="18" charset="0"/>
              </a:rPr>
              <a:t> من جديد في المرحلة ما بعد الاستعمارية الأولى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(1957-1960) وذلك من خلال بعث نسيج متنوع من المؤسسات التعاضدية والتعاونية الناشطة في كافة المجالات الاقتصادية (الفلاحية والصناعية والحرفية والتجارية والخدماتية). </a:t>
            </a:r>
            <a:r>
              <a:rPr lang="ar-SA" sz="2400" dirty="0">
                <a:effectLst/>
                <a:latin typeface="Calibri" panose="020F0502020204030204" pitchFamily="34" charset="0"/>
                <a:ea typeface="Calibri" panose="020F0502020204030204" pitchFamily="34" charset="0"/>
                <a:cs typeface="Times New Roman" panose="02020603050405020304" pitchFamily="18" charset="0"/>
              </a:rPr>
              <a:t>غير أن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اعتماد التعاضد كسياسة دولة </a:t>
            </a:r>
            <a:r>
              <a:rPr lang="ar-SA" sz="2400" dirty="0">
                <a:effectLst/>
                <a:latin typeface="Calibri" panose="020F0502020204030204" pitchFamily="34" charset="0"/>
                <a:ea typeface="Calibri" panose="020F0502020204030204" pitchFamily="34" charset="0"/>
                <a:cs typeface="Times New Roman" panose="02020603050405020304" pitchFamily="18" charset="0"/>
              </a:rPr>
              <a:t>خلال الستينات من القرن الماضي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وادارته وفق نهج بيروقراطي وسلطوي في تنكر تام لمبدئين أساسيين للتعاضد وهما الحرية والاستقلالية</a:t>
            </a:r>
            <a:r>
              <a:rPr lang="ar-SA" sz="2400" dirty="0">
                <a:effectLst/>
                <a:latin typeface="Calibri" panose="020F0502020204030204" pitchFamily="34" charset="0"/>
                <a:ea typeface="Calibri" panose="020F0502020204030204" pitchFamily="34" charset="0"/>
                <a:cs typeface="Times New Roman" panose="02020603050405020304" pitchFamily="18" charset="0"/>
              </a:rPr>
              <a:t> قد أدى في النهاية الى </a:t>
            </a:r>
            <a:r>
              <a:rPr lang="ar-SA" sz="2400" b="1" dirty="0">
                <a:effectLst/>
                <a:latin typeface="Calibri" panose="020F0502020204030204" pitchFamily="34" charset="0"/>
                <a:ea typeface="Calibri" panose="020F0502020204030204" pitchFamily="34" charset="0"/>
                <a:cs typeface="Times New Roman" panose="02020603050405020304" pitchFamily="18" charset="0"/>
              </a:rPr>
              <a:t>انهيار منظومة التعاضد </a:t>
            </a:r>
            <a:r>
              <a:rPr lang="ar-SA" sz="2400" dirty="0">
                <a:effectLst/>
                <a:latin typeface="Calibri" panose="020F0502020204030204" pitchFamily="34" charset="0"/>
                <a:ea typeface="Calibri" panose="020F0502020204030204" pitchFamily="34" charset="0"/>
                <a:cs typeface="Times New Roman" panose="02020603050405020304" pitchFamily="18" charset="0"/>
              </a:rPr>
              <a:t>برمتها وفتح المجال لتغيير كامل لمنوال التنمية.</a:t>
            </a:r>
            <a:endParaRPr lang="fr-FR" sz="2400" dirty="0">
              <a:effectLst/>
              <a:latin typeface="Calibri" panose="020F0502020204030204" pitchFamily="34" charset="0"/>
              <a:ea typeface="Calibri" panose="020F0502020204030204" pitchFamily="34" charset="0"/>
              <a:cs typeface="Arial" panose="020B0604020202020204" pitchFamily="34" charset="0"/>
            </a:endParaRPr>
          </a:p>
          <a:p>
            <a:endParaRPr lang="fr-FR" dirty="0"/>
          </a:p>
        </p:txBody>
      </p:sp>
    </p:spTree>
    <p:extLst>
      <p:ext uri="{BB962C8B-B14F-4D97-AF65-F5344CB8AC3E}">
        <p14:creationId xmlns:p14="http://schemas.microsoft.com/office/powerpoint/2010/main" val="28289529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Gallery</Template>
  <TotalTime>5141</TotalTime>
  <Words>8412</Words>
  <Application>Microsoft Office PowerPoint</Application>
  <PresentationFormat>Widescreen</PresentationFormat>
  <Paragraphs>252</Paragraphs>
  <Slides>57</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57</vt:i4>
      </vt:variant>
    </vt:vector>
  </HeadingPairs>
  <TitlesOfParts>
    <vt:vector size="65" baseType="lpstr">
      <vt:lpstr>Aptos</vt:lpstr>
      <vt:lpstr>Aptos Display</vt:lpstr>
      <vt:lpstr>Arial</vt:lpstr>
      <vt:lpstr>Calibri</vt:lpstr>
      <vt:lpstr>Montserrat</vt:lpstr>
      <vt:lpstr>Times New Roman</vt:lpstr>
      <vt:lpstr>Wingdings</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lotfi ben aissa</dc:creator>
  <cp:lastModifiedBy>Mrwan</cp:lastModifiedBy>
  <cp:revision>4</cp:revision>
  <dcterms:created xsi:type="dcterms:W3CDTF">2024-07-17T15:05:38Z</dcterms:created>
  <dcterms:modified xsi:type="dcterms:W3CDTF">2024-08-07T20:11:52Z</dcterms:modified>
</cp:coreProperties>
</file>