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74" r:id="rId19"/>
    <p:sldId id="276" r:id="rId20"/>
    <p:sldId id="273" r:id="rId21"/>
    <p:sldId id="275"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71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55493B-B77E-4339-B70F-5B77D5639F9B}" type="doc">
      <dgm:prSet loTypeId="urn:microsoft.com/office/officeart/2005/8/layout/venn1" loCatId="relationship" qsTypeId="urn:microsoft.com/office/officeart/2005/8/quickstyle/3d3" qsCatId="3D" csTypeId="urn:microsoft.com/office/officeart/2005/8/colors/accent1_2" csCatId="accent1" phldr="1"/>
      <dgm:spPr/>
    </dgm:pt>
    <dgm:pt modelId="{73396FAA-B120-4686-BE41-68132630106E}">
      <dgm:prSet phldrT="[Texte]" custT="1"/>
      <dgm:spPr>
        <a:solidFill>
          <a:srgbClr val="00B050"/>
        </a:solidFill>
        <a:ln>
          <a:solidFill>
            <a:srgbClr val="00B050"/>
          </a:solidFill>
        </a:ln>
      </dgm:spPr>
      <dgm:t>
        <a:bodyPr/>
        <a:lstStyle/>
        <a:p>
          <a:endParaRPr lang="fr-FR" sz="2400" b="1" dirty="0">
            <a:solidFill>
              <a:schemeClr val="tx1"/>
            </a:solidFill>
            <a:latin typeface="Simplified Arabic" pitchFamily="18" charset="-78"/>
            <a:cs typeface="Simplified Arabic" pitchFamily="18" charset="-78"/>
          </a:endParaRPr>
        </a:p>
      </dgm:t>
    </dgm:pt>
    <dgm:pt modelId="{EA01DE7A-93BE-437E-AA51-CDA51D26454E}" type="parTrans" cxnId="{9448D4B3-B319-4A6C-B6F5-22B19550FE6D}">
      <dgm:prSet/>
      <dgm:spPr/>
      <dgm:t>
        <a:bodyPr/>
        <a:lstStyle/>
        <a:p>
          <a:endParaRPr lang="fr-FR"/>
        </a:p>
      </dgm:t>
    </dgm:pt>
    <dgm:pt modelId="{9C965E4D-0D2E-478B-9C36-1677FD12DA3C}" type="sibTrans" cxnId="{9448D4B3-B319-4A6C-B6F5-22B19550FE6D}">
      <dgm:prSet/>
      <dgm:spPr/>
      <dgm:t>
        <a:bodyPr/>
        <a:lstStyle/>
        <a:p>
          <a:endParaRPr lang="fr-FR"/>
        </a:p>
      </dgm:t>
    </dgm:pt>
    <dgm:pt modelId="{975EE6E3-26E5-4E62-9251-DD4193842D46}">
      <dgm:prSet phldrT="[Texte]" custT="1"/>
      <dgm:spPr>
        <a:solidFill>
          <a:srgbClr val="FF0000"/>
        </a:solidFill>
      </dgm:spPr>
      <dgm:t>
        <a:bodyPr/>
        <a:lstStyle/>
        <a:p>
          <a:endParaRPr lang="fr-FR" sz="2000" b="1" dirty="0">
            <a:solidFill>
              <a:schemeClr val="tx1"/>
            </a:solidFill>
            <a:latin typeface="Simplified Arabic" pitchFamily="18" charset="-78"/>
            <a:cs typeface="Simplified Arabic" pitchFamily="18" charset="-78"/>
          </a:endParaRPr>
        </a:p>
      </dgm:t>
    </dgm:pt>
    <dgm:pt modelId="{306612C3-CB49-4B2D-8CF4-011906BD3988}" type="parTrans" cxnId="{479C370B-352C-45EB-8E57-F351E1C0AC8B}">
      <dgm:prSet/>
      <dgm:spPr/>
      <dgm:t>
        <a:bodyPr/>
        <a:lstStyle/>
        <a:p>
          <a:endParaRPr lang="fr-FR"/>
        </a:p>
      </dgm:t>
    </dgm:pt>
    <dgm:pt modelId="{0A15B6BB-9D17-4AFB-8A58-A8181081FC48}" type="sibTrans" cxnId="{479C370B-352C-45EB-8E57-F351E1C0AC8B}">
      <dgm:prSet/>
      <dgm:spPr/>
      <dgm:t>
        <a:bodyPr/>
        <a:lstStyle/>
        <a:p>
          <a:endParaRPr lang="fr-FR"/>
        </a:p>
      </dgm:t>
    </dgm:pt>
    <dgm:pt modelId="{E690BBEC-0052-4E6F-9BFB-9B7063031A0C}">
      <dgm:prSet phldrT="[Texte]" custT="1"/>
      <dgm:spPr>
        <a:solidFill>
          <a:schemeClr val="tx1"/>
        </a:solidFill>
        <a:ln>
          <a:solidFill>
            <a:schemeClr val="tx1"/>
          </a:solidFill>
        </a:ln>
      </dgm:spPr>
      <dgm:t>
        <a:bodyPr/>
        <a:lstStyle/>
        <a:p>
          <a:endParaRPr lang="fr-FR" sz="1800" b="1" dirty="0">
            <a:solidFill>
              <a:srgbClr val="00B050"/>
            </a:solidFill>
            <a:latin typeface="Simplified Arabic" pitchFamily="18" charset="-78"/>
            <a:cs typeface="Simplified Arabic" pitchFamily="18" charset="-78"/>
          </a:endParaRPr>
        </a:p>
      </dgm:t>
    </dgm:pt>
    <dgm:pt modelId="{00A41D56-2D31-4B56-8406-59F863B156F1}" type="sibTrans" cxnId="{15B88001-16E4-4786-AD69-9FB62BE6ECCB}">
      <dgm:prSet/>
      <dgm:spPr/>
      <dgm:t>
        <a:bodyPr/>
        <a:lstStyle/>
        <a:p>
          <a:endParaRPr lang="fr-FR"/>
        </a:p>
      </dgm:t>
    </dgm:pt>
    <dgm:pt modelId="{37F57B4D-21C6-4C62-82A0-98B07CDC26A4}" type="parTrans" cxnId="{15B88001-16E4-4786-AD69-9FB62BE6ECCB}">
      <dgm:prSet/>
      <dgm:spPr/>
      <dgm:t>
        <a:bodyPr/>
        <a:lstStyle/>
        <a:p>
          <a:endParaRPr lang="fr-FR"/>
        </a:p>
      </dgm:t>
    </dgm:pt>
    <dgm:pt modelId="{C9413474-AA81-4A26-B9B7-09FE555CFB8E}" type="pres">
      <dgm:prSet presAssocID="{F855493B-B77E-4339-B70F-5B77D5639F9B}" presName="compositeShape" presStyleCnt="0">
        <dgm:presLayoutVars>
          <dgm:chMax val="7"/>
          <dgm:dir/>
          <dgm:resizeHandles val="exact"/>
        </dgm:presLayoutVars>
      </dgm:prSet>
      <dgm:spPr/>
    </dgm:pt>
    <dgm:pt modelId="{693A38D0-A760-40F3-875F-875A87412359}" type="pres">
      <dgm:prSet presAssocID="{73396FAA-B120-4686-BE41-68132630106E}" presName="circ1" presStyleLbl="vennNode1" presStyleIdx="0" presStyleCnt="3" custScaleX="118713" custScaleY="110790"/>
      <dgm:spPr/>
    </dgm:pt>
    <dgm:pt modelId="{2337D982-DD2A-4373-937F-5E0A970C26D5}" type="pres">
      <dgm:prSet presAssocID="{73396FAA-B120-4686-BE41-68132630106E}" presName="circ1Tx" presStyleLbl="revTx" presStyleIdx="0" presStyleCnt="0">
        <dgm:presLayoutVars>
          <dgm:chMax val="0"/>
          <dgm:chPref val="0"/>
          <dgm:bulletEnabled val="1"/>
        </dgm:presLayoutVars>
      </dgm:prSet>
      <dgm:spPr/>
    </dgm:pt>
    <dgm:pt modelId="{75A24852-E94D-4AE9-9D9F-C751F43B6BDE}" type="pres">
      <dgm:prSet presAssocID="{975EE6E3-26E5-4E62-9251-DD4193842D46}" presName="circ2" presStyleLbl="vennNode1" presStyleIdx="1" presStyleCnt="3" custScaleX="109633" custScaleY="110348" custLinFactNeighborX="-8567" custLinFactNeighborY="-9958"/>
      <dgm:spPr/>
    </dgm:pt>
    <dgm:pt modelId="{9F236ACB-8681-46FD-B74B-1B7A4B4AE631}" type="pres">
      <dgm:prSet presAssocID="{975EE6E3-26E5-4E62-9251-DD4193842D46}" presName="circ2Tx" presStyleLbl="revTx" presStyleIdx="0" presStyleCnt="0">
        <dgm:presLayoutVars>
          <dgm:chMax val="0"/>
          <dgm:chPref val="0"/>
          <dgm:bulletEnabled val="1"/>
        </dgm:presLayoutVars>
      </dgm:prSet>
      <dgm:spPr/>
    </dgm:pt>
    <dgm:pt modelId="{87A6A5FB-113D-4B11-872D-FA77EC89C3F0}" type="pres">
      <dgm:prSet presAssocID="{E690BBEC-0052-4E6F-9BFB-9B7063031A0C}" presName="circ3" presStyleLbl="vennNode1" presStyleIdx="2" presStyleCnt="3" custScaleX="110078" custScaleY="108333" custLinFactNeighborX="7798" custLinFactNeighborY="-8726"/>
      <dgm:spPr/>
    </dgm:pt>
    <dgm:pt modelId="{E670D088-68C3-46EB-A035-E6697F1EDBF0}" type="pres">
      <dgm:prSet presAssocID="{E690BBEC-0052-4E6F-9BFB-9B7063031A0C}" presName="circ3Tx" presStyleLbl="revTx" presStyleIdx="0" presStyleCnt="0">
        <dgm:presLayoutVars>
          <dgm:chMax val="0"/>
          <dgm:chPref val="0"/>
          <dgm:bulletEnabled val="1"/>
        </dgm:presLayoutVars>
      </dgm:prSet>
      <dgm:spPr/>
    </dgm:pt>
  </dgm:ptLst>
  <dgm:cxnLst>
    <dgm:cxn modelId="{15B88001-16E4-4786-AD69-9FB62BE6ECCB}" srcId="{F855493B-B77E-4339-B70F-5B77D5639F9B}" destId="{E690BBEC-0052-4E6F-9BFB-9B7063031A0C}" srcOrd="2" destOrd="0" parTransId="{37F57B4D-21C6-4C62-82A0-98B07CDC26A4}" sibTransId="{00A41D56-2D31-4B56-8406-59F863B156F1}"/>
    <dgm:cxn modelId="{479C370B-352C-45EB-8E57-F351E1C0AC8B}" srcId="{F855493B-B77E-4339-B70F-5B77D5639F9B}" destId="{975EE6E3-26E5-4E62-9251-DD4193842D46}" srcOrd="1" destOrd="0" parTransId="{306612C3-CB49-4B2D-8CF4-011906BD3988}" sibTransId="{0A15B6BB-9D17-4AFB-8A58-A8181081FC48}"/>
    <dgm:cxn modelId="{B4A2B712-329E-43B1-A9CD-3CDA8721DC47}" type="presOf" srcId="{73396FAA-B120-4686-BE41-68132630106E}" destId="{2337D982-DD2A-4373-937F-5E0A970C26D5}" srcOrd="1" destOrd="0" presId="urn:microsoft.com/office/officeart/2005/8/layout/venn1"/>
    <dgm:cxn modelId="{3E47F749-B90E-4918-ABCF-276CB5C5C8F7}" type="presOf" srcId="{F855493B-B77E-4339-B70F-5B77D5639F9B}" destId="{C9413474-AA81-4A26-B9B7-09FE555CFB8E}" srcOrd="0" destOrd="0" presId="urn:microsoft.com/office/officeart/2005/8/layout/venn1"/>
    <dgm:cxn modelId="{73CB38A9-DE57-42FF-9E9D-D5C9B35BC9F0}" type="presOf" srcId="{73396FAA-B120-4686-BE41-68132630106E}" destId="{693A38D0-A760-40F3-875F-875A87412359}" srcOrd="0" destOrd="0" presId="urn:microsoft.com/office/officeart/2005/8/layout/venn1"/>
    <dgm:cxn modelId="{2B88A3AA-DB88-4C84-906C-1B9265398B03}" type="presOf" srcId="{E690BBEC-0052-4E6F-9BFB-9B7063031A0C}" destId="{87A6A5FB-113D-4B11-872D-FA77EC89C3F0}" srcOrd="0" destOrd="0" presId="urn:microsoft.com/office/officeart/2005/8/layout/venn1"/>
    <dgm:cxn modelId="{9448D4B3-B319-4A6C-B6F5-22B19550FE6D}" srcId="{F855493B-B77E-4339-B70F-5B77D5639F9B}" destId="{73396FAA-B120-4686-BE41-68132630106E}" srcOrd="0" destOrd="0" parTransId="{EA01DE7A-93BE-437E-AA51-CDA51D26454E}" sibTransId="{9C965E4D-0D2E-478B-9C36-1677FD12DA3C}"/>
    <dgm:cxn modelId="{6EFAE9D5-D938-484A-A7B2-E3AECAB807C3}" type="presOf" srcId="{E690BBEC-0052-4E6F-9BFB-9B7063031A0C}" destId="{E670D088-68C3-46EB-A035-E6697F1EDBF0}" srcOrd="1" destOrd="0" presId="urn:microsoft.com/office/officeart/2005/8/layout/venn1"/>
    <dgm:cxn modelId="{45CE83E2-9C90-431C-80F6-19B4BCCC74ED}" type="presOf" srcId="{975EE6E3-26E5-4E62-9251-DD4193842D46}" destId="{9F236ACB-8681-46FD-B74B-1B7A4B4AE631}" srcOrd="1" destOrd="0" presId="urn:microsoft.com/office/officeart/2005/8/layout/venn1"/>
    <dgm:cxn modelId="{425A75FB-6A0B-4072-A647-02EEA86434EB}" type="presOf" srcId="{975EE6E3-26E5-4E62-9251-DD4193842D46}" destId="{75A24852-E94D-4AE9-9D9F-C751F43B6BDE}" srcOrd="0" destOrd="0" presId="urn:microsoft.com/office/officeart/2005/8/layout/venn1"/>
    <dgm:cxn modelId="{428AD78D-48EF-4F58-842E-FBE2514CB9F9}" type="presParOf" srcId="{C9413474-AA81-4A26-B9B7-09FE555CFB8E}" destId="{693A38D0-A760-40F3-875F-875A87412359}" srcOrd="0" destOrd="0" presId="urn:microsoft.com/office/officeart/2005/8/layout/venn1"/>
    <dgm:cxn modelId="{5DEC63B1-2401-4C16-BF8E-A37A4A37558F}" type="presParOf" srcId="{C9413474-AA81-4A26-B9B7-09FE555CFB8E}" destId="{2337D982-DD2A-4373-937F-5E0A970C26D5}" srcOrd="1" destOrd="0" presId="urn:microsoft.com/office/officeart/2005/8/layout/venn1"/>
    <dgm:cxn modelId="{BADBA2EC-827D-4909-8B16-3C89AE151BD9}" type="presParOf" srcId="{C9413474-AA81-4A26-B9B7-09FE555CFB8E}" destId="{75A24852-E94D-4AE9-9D9F-C751F43B6BDE}" srcOrd="2" destOrd="0" presId="urn:microsoft.com/office/officeart/2005/8/layout/venn1"/>
    <dgm:cxn modelId="{58E3587C-EB37-4011-A8C2-E2E6D30C2BBE}" type="presParOf" srcId="{C9413474-AA81-4A26-B9B7-09FE555CFB8E}" destId="{9F236ACB-8681-46FD-B74B-1B7A4B4AE631}" srcOrd="3" destOrd="0" presId="urn:microsoft.com/office/officeart/2005/8/layout/venn1"/>
    <dgm:cxn modelId="{D4E650AB-1492-4EDC-A628-EB769BDD99B6}" type="presParOf" srcId="{C9413474-AA81-4A26-B9B7-09FE555CFB8E}" destId="{87A6A5FB-113D-4B11-872D-FA77EC89C3F0}" srcOrd="4" destOrd="0" presId="urn:microsoft.com/office/officeart/2005/8/layout/venn1"/>
    <dgm:cxn modelId="{0E0614C8-747F-4507-84DF-981313816550}" type="presParOf" srcId="{C9413474-AA81-4A26-B9B7-09FE555CFB8E}" destId="{E670D088-68C3-46EB-A035-E6697F1EDBF0}"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3A38D0-A760-40F3-875F-875A87412359}">
      <dsp:nvSpPr>
        <dsp:cNvPr id="0" name=""/>
        <dsp:cNvSpPr/>
      </dsp:nvSpPr>
      <dsp:spPr>
        <a:xfrm>
          <a:off x="2050757" y="-111140"/>
          <a:ext cx="4121580" cy="3846502"/>
        </a:xfrm>
        <a:prstGeom prst="ellipse">
          <a:avLst/>
        </a:prstGeom>
        <a:solidFill>
          <a:srgbClr val="00B050"/>
        </a:solidFill>
        <a:ln>
          <a:solidFill>
            <a:srgbClr val="00B050"/>
          </a:solid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fr-FR" sz="2400" b="1" kern="1200" dirty="0">
            <a:solidFill>
              <a:schemeClr val="tx1"/>
            </a:solidFill>
            <a:latin typeface="Simplified Arabic" pitchFamily="18" charset="-78"/>
            <a:cs typeface="Simplified Arabic" pitchFamily="18" charset="-78"/>
          </a:endParaRPr>
        </a:p>
      </dsp:txBody>
      <dsp:txXfrm>
        <a:off x="2600301" y="561997"/>
        <a:ext cx="3022492" cy="1730926"/>
      </dsp:txXfrm>
    </dsp:sp>
    <dsp:sp modelId="{75A24852-E94D-4AE9-9D9F-C751F43B6BDE}">
      <dsp:nvSpPr>
        <dsp:cNvPr id="0" name=""/>
        <dsp:cNvSpPr/>
      </dsp:nvSpPr>
      <dsp:spPr>
        <a:xfrm>
          <a:off x="3163716" y="1720730"/>
          <a:ext cx="3806332" cy="3831156"/>
        </a:xfrm>
        <a:prstGeom prst="ellipse">
          <a:avLst/>
        </a:prstGeom>
        <a:solidFill>
          <a:srgbClr val="FF0000"/>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fr-FR" sz="2000" b="1" kern="1200" dirty="0">
            <a:solidFill>
              <a:schemeClr val="tx1"/>
            </a:solidFill>
            <a:latin typeface="Simplified Arabic" pitchFamily="18" charset="-78"/>
            <a:cs typeface="Simplified Arabic" pitchFamily="18" charset="-78"/>
          </a:endParaRPr>
        </a:p>
      </dsp:txBody>
      <dsp:txXfrm>
        <a:off x="4327820" y="2710446"/>
        <a:ext cx="2283799" cy="2107136"/>
      </dsp:txXfrm>
    </dsp:sp>
    <dsp:sp modelId="{87A6A5FB-113D-4B11-872D-FA77EC89C3F0}">
      <dsp:nvSpPr>
        <dsp:cNvPr id="0" name=""/>
        <dsp:cNvSpPr/>
      </dsp:nvSpPr>
      <dsp:spPr>
        <a:xfrm>
          <a:off x="1218621" y="1798483"/>
          <a:ext cx="3821782" cy="3761198"/>
        </a:xfrm>
        <a:prstGeom prst="ellipse">
          <a:avLst/>
        </a:prstGeom>
        <a:solidFill>
          <a:schemeClr val="tx1"/>
        </a:solidFill>
        <a:ln>
          <a:solidFill>
            <a:schemeClr val="tx1"/>
          </a:solid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fr-FR" sz="1800" b="1" kern="1200" dirty="0">
            <a:solidFill>
              <a:srgbClr val="00B050"/>
            </a:solidFill>
            <a:latin typeface="Simplified Arabic" pitchFamily="18" charset="-78"/>
            <a:cs typeface="Simplified Arabic" pitchFamily="18" charset="-78"/>
          </a:endParaRPr>
        </a:p>
      </dsp:txBody>
      <dsp:txXfrm>
        <a:off x="1578505" y="2770126"/>
        <a:ext cx="2293069" cy="206865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EE6C4F-6205-49EB-ADC6-02FFA479038C}" type="datetimeFigureOut">
              <a:rPr lang="en-US" smtClean="0"/>
              <a:t>07/08/2024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FF9F2F-D7CD-4B4A-BEA4-67528FA162FE}" type="slidenum">
              <a:rPr lang="en-US" smtClean="0"/>
              <a:t>‹#›</a:t>
            </a:fld>
            <a:endParaRPr lang="en-US"/>
          </a:p>
        </p:txBody>
      </p:sp>
    </p:spTree>
    <p:extLst>
      <p:ext uri="{BB962C8B-B14F-4D97-AF65-F5344CB8AC3E}">
        <p14:creationId xmlns:p14="http://schemas.microsoft.com/office/powerpoint/2010/main" val="2760185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FF9F2F-D7CD-4B4A-BEA4-67528FA162FE}" type="slidenum">
              <a:rPr lang="en-US" smtClean="0"/>
              <a:t>7</a:t>
            </a:fld>
            <a:endParaRPr lang="en-US"/>
          </a:p>
        </p:txBody>
      </p:sp>
    </p:spTree>
    <p:extLst>
      <p:ext uri="{BB962C8B-B14F-4D97-AF65-F5344CB8AC3E}">
        <p14:creationId xmlns:p14="http://schemas.microsoft.com/office/powerpoint/2010/main" val="4653955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3B363578-5986-4B0E-BFF9-5C920B46E64F}" type="datetimeFigureOut">
              <a:rPr lang="fr-FR" smtClean="0"/>
              <a:pPr/>
              <a:t>07/08/2024</a:t>
            </a:fld>
            <a:endParaRPr lang="fr-FR"/>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BB3B5429-A8A1-4FF3-9B1D-365E5EDEC6CD}"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B3B5429-A8A1-4FF3-9B1D-365E5EDEC6CD}"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B3B5429-A8A1-4FF3-9B1D-365E5EDEC6CD}"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B3B5429-A8A1-4FF3-9B1D-365E5EDEC6CD}" type="slidenum">
              <a:rPr lang="fr-FR" smtClean="0"/>
              <a:pPr/>
              <a:t>‹#›</a:t>
            </a:fld>
            <a:endParaRPr lang="fr-FR"/>
          </a:p>
        </p:txBody>
      </p:sp>
      <p:sp>
        <p:nvSpPr>
          <p:cNvPr id="7" name="Titre 6"/>
          <p:cNvSpPr>
            <a:spLocks noGrp="1"/>
          </p:cNvSpPr>
          <p:nvPr>
            <p:ph type="title"/>
          </p:nvPr>
        </p:nvSpPr>
        <p:spPr/>
        <p:txBody>
          <a:bodyPr rtlCol="0"/>
          <a:lstStyle/>
          <a:p>
            <a:r>
              <a:rPr kumimoji="0" lang="fr-FR"/>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B3B5429-A8A1-4FF3-9B1D-365E5EDEC6CD}" type="slidenum">
              <a:rPr lang="fr-FR" smtClean="0"/>
              <a:pPr/>
              <a:t>‹#›</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B3B5429-A8A1-4FF3-9B1D-365E5EDEC6CD}" type="slidenum">
              <a:rPr lang="fr-FR" smtClean="0"/>
              <a:pPr/>
              <a:t>‹#›</a:t>
            </a:fld>
            <a:endParaRPr lang="fr-FR"/>
          </a:p>
        </p:txBody>
      </p:sp>
      <p:sp>
        <p:nvSpPr>
          <p:cNvPr id="8" name="Titre 7"/>
          <p:cNvSpPr>
            <a:spLocks noGrp="1"/>
          </p:cNvSpPr>
          <p:nvPr>
            <p:ph type="title"/>
          </p:nvPr>
        </p:nvSpPr>
        <p:spPr/>
        <p:txBody>
          <a:bodyPr rtlCol="0"/>
          <a:lstStyle/>
          <a:p>
            <a:r>
              <a:rPr kumimoji="0" lang="fr-FR"/>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B3B5429-A8A1-4FF3-9B1D-365E5EDEC6CD}"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B3B5429-A8A1-4FF3-9B1D-365E5EDEC6CD}" type="slidenum">
              <a:rPr lang="fr-FR" smtClean="0"/>
              <a:pPr/>
              <a:t>‹#›</a:t>
            </a:fld>
            <a:endParaRPr lang="fr-FR"/>
          </a:p>
        </p:txBody>
      </p:sp>
      <p:sp>
        <p:nvSpPr>
          <p:cNvPr id="6" name="Titre 5"/>
          <p:cNvSpPr>
            <a:spLocks noGrp="1"/>
          </p:cNvSpPr>
          <p:nvPr>
            <p:ph type="title"/>
          </p:nvPr>
        </p:nvSpPr>
        <p:spPr/>
        <p:txBody>
          <a:bodyPr rtlCol="0"/>
          <a:lstStyle/>
          <a:p>
            <a:r>
              <a:rPr kumimoji="0" lang="fr-FR"/>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B363578-5986-4B0E-BFF9-5C920B46E64F}" type="datetimeFigureOut">
              <a:rPr lang="fr-FR" smtClean="0"/>
              <a:pPr/>
              <a:t>07/08/2024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B3B5429-A8A1-4FF3-9B1D-365E5EDEC6CD}"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p>
            <a:fld id="{3B363578-5986-4B0E-BFF9-5C920B46E64F}" type="datetimeFigureOut">
              <a:rPr lang="fr-FR" smtClean="0"/>
              <a:pPr/>
              <a:t>07/08/2024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B3B5429-A8A1-4FF3-9B1D-365E5EDEC6CD}"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3B363578-5986-4B0E-BFF9-5C920B46E64F}" type="datetimeFigureOut">
              <a:rPr lang="fr-FR" smtClean="0"/>
              <a:pPr/>
              <a:t>07/08/2024</a:t>
            </a:fld>
            <a:endParaRPr lang="fr-FR"/>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BB3B5429-A8A1-4FF3-9B1D-365E5EDEC6CD}" type="slidenum">
              <a:rPr lang="fr-FR" smtClean="0"/>
              <a:pPr/>
              <a:t>‹#›</a:t>
            </a:fld>
            <a:endParaRPr lang="fr-FR"/>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a:t>Cliquez pour modifier le style du titre</a:t>
            </a:r>
            <a:endParaRPr kumimoji="0" lang="en-US"/>
          </a:p>
        </p:txBody>
      </p:sp>
      <p:sp>
        <p:nvSpPr>
          <p:cNvPr id="8" name="Forme lib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orme lib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orme lib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fr-FR"/>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B363578-5986-4B0E-BFF9-5C920B46E64F}" type="datetimeFigureOut">
              <a:rPr lang="fr-FR" smtClean="0"/>
              <a:pPr/>
              <a:t>07/08/2024</a:t>
            </a:fld>
            <a:endParaRPr lang="fr-FR"/>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B3B5429-A8A1-4FF3-9B1D-365E5EDEC6CD}"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14348" y="1714488"/>
            <a:ext cx="7772400" cy="1439246"/>
          </a:xfrm>
        </p:spPr>
        <p:txBody>
          <a:bodyPr>
            <a:noAutofit/>
          </a:bodyPr>
          <a:lstStyle/>
          <a:p>
            <a:pPr algn="ctr" rtl="1"/>
            <a:r>
              <a:rPr lang="ar-DZ" sz="2400" dirty="0"/>
              <a:t>ندوة قومية حول</a:t>
            </a:r>
            <a:br>
              <a:rPr lang="fr-FR" sz="2400" dirty="0"/>
            </a:br>
            <a:r>
              <a:rPr lang="ar-SA" sz="2400" dirty="0"/>
              <a:t>الندوة القومية حول الاقتصاد الاجتماعي والتضامني فرص وتحديات</a:t>
            </a:r>
            <a:br>
              <a:rPr lang="fr-FR" sz="2400" dirty="0"/>
            </a:br>
            <a:r>
              <a:rPr lang="ar-SA" sz="2400" dirty="0"/>
              <a:t>الجزائر | 22 – 23 يوليو / تموز 2024</a:t>
            </a:r>
            <a:endParaRPr lang="fr-FR" sz="2400" dirty="0"/>
          </a:p>
        </p:txBody>
      </p:sp>
      <p:sp>
        <p:nvSpPr>
          <p:cNvPr id="3" name="Sous-titre 2"/>
          <p:cNvSpPr>
            <a:spLocks noGrp="1"/>
          </p:cNvSpPr>
          <p:nvPr>
            <p:ph type="subTitle" idx="1"/>
          </p:nvPr>
        </p:nvSpPr>
        <p:spPr/>
        <p:txBody>
          <a:bodyPr/>
          <a:lstStyle/>
          <a:p>
            <a:pPr rtl="1"/>
            <a:r>
              <a:rPr lang="ar-DZ" b="1" dirty="0"/>
              <a:t>مداخلة حول:</a:t>
            </a:r>
            <a:endParaRPr lang="fr-FR" dirty="0"/>
          </a:p>
          <a:p>
            <a:r>
              <a:rPr lang="ar-DZ" b="1" dirty="0"/>
              <a:t>الاقتصاد الاجتماعي والتضامني ودوره المحوري في التنمية </a:t>
            </a:r>
            <a:endParaRPr lang="fr-FR" dirty="0"/>
          </a:p>
        </p:txBody>
      </p:sp>
      <p:pic>
        <p:nvPicPr>
          <p:cNvPr id="4" name="Image 3"/>
          <p:cNvPicPr/>
          <p:nvPr/>
        </p:nvPicPr>
        <p:blipFill>
          <a:blip r:embed="rId2"/>
          <a:srcRect l="62976" t="15502" r="5619" b="68389"/>
          <a:stretch>
            <a:fillRect/>
          </a:stretch>
        </p:blipFill>
        <p:spPr bwMode="auto">
          <a:xfrm>
            <a:off x="2143108" y="285728"/>
            <a:ext cx="4786346" cy="1285884"/>
          </a:xfrm>
          <a:prstGeom prst="rect">
            <a:avLst/>
          </a:prstGeom>
          <a:noFill/>
          <a:ln w="9525">
            <a:noFill/>
            <a:miter lim="800000"/>
            <a:headEnd/>
            <a:tailEnd/>
          </a:ln>
        </p:spPr>
      </p:pic>
      <p:sp>
        <p:nvSpPr>
          <p:cNvPr id="5" name="Rectangle 4"/>
          <p:cNvSpPr/>
          <p:nvPr/>
        </p:nvSpPr>
        <p:spPr>
          <a:xfrm>
            <a:off x="428596" y="5357826"/>
            <a:ext cx="2786082" cy="1214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1600" b="1" dirty="0"/>
              <a:t> إعداد الدكتور/ </a:t>
            </a:r>
            <a:r>
              <a:rPr lang="ar-DZ" sz="1600" b="1" dirty="0" err="1"/>
              <a:t>مزياني</a:t>
            </a:r>
            <a:r>
              <a:rPr lang="ar-DZ" sz="1600" b="1" dirty="0"/>
              <a:t> أمين</a:t>
            </a:r>
            <a:endParaRPr lang="fr-FR" sz="1600" b="1" dirty="0"/>
          </a:p>
          <a:p>
            <a:pPr algn="ctr" rtl="1"/>
            <a:r>
              <a:rPr lang="ar-DZ" sz="1600" b="1" dirty="0"/>
              <a:t>                                                      أستاذ بجامعة الجزائر 3</a:t>
            </a:r>
            <a:endParaRPr lang="fr-FR" sz="1600" b="1" dirty="0"/>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57158" y="1395359"/>
            <a:ext cx="8329642" cy="5162382"/>
          </a:xfrm>
        </p:spPr>
        <p:txBody>
          <a:bodyPr>
            <a:normAutofit lnSpcReduction="10000"/>
          </a:bodyPr>
          <a:lstStyle/>
          <a:p>
            <a:pPr algn="just" rtl="1"/>
            <a:r>
              <a:rPr lang="ar-DZ" b="1" dirty="0">
                <a:solidFill>
                  <a:srgbClr val="FF0000"/>
                </a:solidFill>
              </a:rPr>
              <a:t>المياه النظيفة والنظافة الصحية: </a:t>
            </a:r>
            <a:r>
              <a:rPr lang="ar-DZ" dirty="0"/>
              <a:t>إمكانية حصول الجميع على المياه النظيفة هي مكون أساسي من مكونات العالم الذي نبتغيه</a:t>
            </a:r>
            <a:r>
              <a:rPr lang="en-US" dirty="0"/>
              <a:t>.</a:t>
            </a:r>
            <a:endParaRPr lang="fr-FR" dirty="0"/>
          </a:p>
          <a:p>
            <a:pPr algn="just" rtl="1"/>
            <a:r>
              <a:rPr lang="ar-DZ" b="1" dirty="0">
                <a:solidFill>
                  <a:srgbClr val="FF0000"/>
                </a:solidFill>
              </a:rPr>
              <a:t>طاقة نظيفة وبأسعار معقولة: </a:t>
            </a:r>
            <a:r>
              <a:rPr lang="ar-DZ" dirty="0"/>
              <a:t>الطاقة هي مسألة مركزية في كل التحديات الماثلة والفرص المتاحة</a:t>
            </a:r>
            <a:r>
              <a:rPr lang="en-US" dirty="0"/>
              <a:t>.</a:t>
            </a:r>
            <a:endParaRPr lang="fr-FR" dirty="0"/>
          </a:p>
          <a:p>
            <a:pPr algn="just" rtl="1"/>
            <a:r>
              <a:rPr lang="ar-DZ" b="1" dirty="0">
                <a:solidFill>
                  <a:srgbClr val="FF0000"/>
                </a:solidFill>
              </a:rPr>
              <a:t>العمل اللائق ونمو الاقتصاد:</a:t>
            </a:r>
            <a:r>
              <a:rPr lang="ar-DZ" dirty="0">
                <a:solidFill>
                  <a:srgbClr val="FF0000"/>
                </a:solidFill>
              </a:rPr>
              <a:t> </a:t>
            </a:r>
            <a:r>
              <a:rPr lang="ar-DZ" dirty="0"/>
              <a:t>علينا أن نعيد النظر في الأفكار السائدة في اقتصادنا وأدواته والسياسات الاجتماعية الرامية إلى القضاء على الفقر</a:t>
            </a:r>
            <a:endParaRPr lang="fr-FR" dirty="0"/>
          </a:p>
          <a:p>
            <a:pPr algn="just" rtl="1"/>
            <a:r>
              <a:rPr lang="ar-DZ" b="1" dirty="0">
                <a:solidFill>
                  <a:srgbClr val="FF0000"/>
                </a:solidFill>
              </a:rPr>
              <a:t>الصناعة والابتكار والهياكل الأساسية:</a:t>
            </a:r>
            <a:r>
              <a:rPr lang="ar-DZ" dirty="0">
                <a:solidFill>
                  <a:srgbClr val="FF0000"/>
                </a:solidFill>
              </a:rPr>
              <a:t> </a:t>
            </a:r>
            <a:r>
              <a:rPr lang="ar-DZ" dirty="0"/>
              <a:t>الاستثمار في الهياكل الأساسية هو شأن حاسم في تحقيق التنمية المستدامة</a:t>
            </a:r>
            <a:r>
              <a:rPr lang="en-US" dirty="0"/>
              <a:t>.</a:t>
            </a:r>
            <a:endParaRPr lang="fr-FR" dirty="0"/>
          </a:p>
          <a:p>
            <a:pPr algn="just" rtl="1"/>
            <a:r>
              <a:rPr lang="ar-DZ" b="1" dirty="0">
                <a:solidFill>
                  <a:srgbClr val="FF0000"/>
                </a:solidFill>
              </a:rPr>
              <a:t>الحد من أوجه عدم المساواة: </a:t>
            </a:r>
            <a:r>
              <a:rPr lang="ar-DZ" dirty="0"/>
              <a:t>الحد من التفاوت داخل البلدان وفي ما بينها</a:t>
            </a:r>
            <a:r>
              <a:rPr lang="en-US" dirty="0"/>
              <a:t>.</a:t>
            </a:r>
            <a:endParaRPr lang="fr-FR" dirty="0"/>
          </a:p>
          <a:p>
            <a:pPr algn="just" rtl="1"/>
            <a:r>
              <a:rPr lang="ar-DZ" b="1" dirty="0">
                <a:solidFill>
                  <a:srgbClr val="FF0000"/>
                </a:solidFill>
              </a:rPr>
              <a:t>مدن ومجتمعات محلية مستدامة</a:t>
            </a:r>
            <a:r>
              <a:rPr lang="ar-DZ" dirty="0">
                <a:solidFill>
                  <a:srgbClr val="FF0000"/>
                </a:solidFill>
              </a:rPr>
              <a:t>: </a:t>
            </a:r>
            <a:r>
              <a:rPr lang="ar-DZ" dirty="0"/>
              <a:t>التغلب على ‏التحديات التي تواجهها المدن بطرائق تتيح لتلك المدن مواصلة الانتعاش والنمو</a:t>
            </a:r>
            <a:r>
              <a:rPr lang="en-US" dirty="0"/>
              <a:t>.</a:t>
            </a:r>
            <a:endParaRPr lang="fr-FR" dirty="0"/>
          </a:p>
          <a:p>
            <a:pPr algn="just"/>
            <a:endParaRPr lang="fr-FR" dirty="0"/>
          </a:p>
        </p:txBody>
      </p:sp>
      <p:sp>
        <p:nvSpPr>
          <p:cNvPr id="3" name="Titre 2"/>
          <p:cNvSpPr>
            <a:spLocks noGrp="1"/>
          </p:cNvSpPr>
          <p:nvPr>
            <p:ph type="title"/>
          </p:nvPr>
        </p:nvSpPr>
        <p:spPr/>
        <p:txBody>
          <a:bodyPr/>
          <a:lstStyle/>
          <a:p>
            <a:pPr algn="ctr" rtl="1"/>
            <a:r>
              <a:rPr lang="ar-DZ" dirty="0"/>
              <a:t>أهداف التنمية المستدامة حسب الأمم المتحدة:</a:t>
            </a:r>
            <a:endParaRPr lang="fr-FR"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60572" y="1124744"/>
            <a:ext cx="8429684" cy="4948068"/>
          </a:xfrm>
        </p:spPr>
        <p:txBody>
          <a:bodyPr>
            <a:normAutofit fontScale="92500" lnSpcReduction="20000"/>
          </a:bodyPr>
          <a:lstStyle/>
          <a:p>
            <a:pPr algn="just" rtl="1"/>
            <a:r>
              <a:rPr lang="ar-DZ" b="1" dirty="0">
                <a:solidFill>
                  <a:srgbClr val="FF0000"/>
                </a:solidFill>
              </a:rPr>
              <a:t>الاستهلاك والإنتاج المسئولان: </a:t>
            </a:r>
            <a:r>
              <a:rPr lang="ar-DZ" dirty="0"/>
              <a:t>تستهدف أنماط الاستهلاك والإنتاج المستدامة ”إنتاج المزيد بشكل أفضل وبتكلفة أقل</a:t>
            </a:r>
            <a:r>
              <a:rPr lang="en-US" dirty="0"/>
              <a:t>.</a:t>
            </a:r>
            <a:endParaRPr lang="fr-FR" dirty="0"/>
          </a:p>
          <a:p>
            <a:pPr algn="just" rtl="1"/>
            <a:r>
              <a:rPr lang="ar-DZ" b="1" dirty="0">
                <a:solidFill>
                  <a:srgbClr val="FF0000"/>
                </a:solidFill>
              </a:rPr>
              <a:t>العمل المناخي: </a:t>
            </a:r>
            <a:r>
              <a:rPr lang="ar-DZ" dirty="0"/>
              <a:t>يضمن التوصل إلى حلول لتغير المناخ عدم تعثر التقدم المحرز بسبب تلك الظاهرة، وتمتع اقتصادات البلدان بالصحة والقدرة على التكيف</a:t>
            </a:r>
            <a:r>
              <a:rPr lang="en-US" dirty="0"/>
              <a:t>.</a:t>
            </a:r>
            <a:endParaRPr lang="fr-FR" dirty="0"/>
          </a:p>
          <a:p>
            <a:pPr algn="just" rtl="1"/>
            <a:r>
              <a:rPr lang="ar-DZ" b="1" dirty="0">
                <a:solidFill>
                  <a:srgbClr val="FF0000"/>
                </a:solidFill>
              </a:rPr>
              <a:t>الحياة تحت الماء: </a:t>
            </a:r>
            <a:r>
              <a:rPr lang="ar-DZ" dirty="0"/>
              <a:t>إن محيطات العالم هي التي تقف وراء ‏النظم العالمية التي تجعل كوكب الأرض صالحاً لسكنى البشرية</a:t>
            </a:r>
            <a:r>
              <a:rPr lang="fr-FR" dirty="0"/>
              <a:t>.</a:t>
            </a:r>
          </a:p>
          <a:p>
            <a:pPr algn="just" rtl="1"/>
            <a:r>
              <a:rPr lang="ar-DZ" b="1" dirty="0">
                <a:solidFill>
                  <a:srgbClr val="FF0000"/>
                </a:solidFill>
              </a:rPr>
              <a:t>الحياة في البر</a:t>
            </a:r>
            <a:r>
              <a:rPr lang="ar-DZ" dirty="0">
                <a:solidFill>
                  <a:srgbClr val="FF0000"/>
                </a:solidFill>
              </a:rPr>
              <a:t>: </a:t>
            </a:r>
            <a:r>
              <a:rPr lang="ar-DZ" dirty="0"/>
              <a:t>تشكل إزالة الغابات والتصحر تحديين رئيسيين يؤثران في معايش ملايين الناس. وتُبذل </a:t>
            </a:r>
            <a:r>
              <a:rPr lang="ar-EG" dirty="0">
                <a:solidFill>
                  <a:srgbClr val="FF0000"/>
                </a:solidFill>
              </a:rPr>
              <a:t>جهود </a:t>
            </a:r>
            <a:r>
              <a:rPr lang="ar-DZ" dirty="0"/>
              <a:t>حثيثة في إدارة الغابات ومكافحة التصحر</a:t>
            </a:r>
            <a:r>
              <a:rPr lang="en-US" dirty="0"/>
              <a:t>.</a:t>
            </a:r>
            <a:endParaRPr lang="fr-FR" dirty="0"/>
          </a:p>
          <a:p>
            <a:pPr algn="just" rtl="1"/>
            <a:r>
              <a:rPr lang="ar-DZ" b="1" dirty="0">
                <a:solidFill>
                  <a:srgbClr val="FF0000"/>
                </a:solidFill>
              </a:rPr>
              <a:t>السلام والعدل والمؤسسات القوية: </a:t>
            </a:r>
            <a:r>
              <a:rPr lang="ar-DZ" dirty="0"/>
              <a:t>تشجيع وجود المجتمعات السلمية الشاملة للجميع، وتوفير إمكانية اللجوء إلى القضاء، وبناء مؤسسات فعالة خاضعة للمساءلة</a:t>
            </a:r>
            <a:r>
              <a:rPr lang="en-US" dirty="0"/>
              <a:t>.</a:t>
            </a:r>
            <a:endParaRPr lang="fr-FR" dirty="0"/>
          </a:p>
          <a:p>
            <a:pPr algn="just" rtl="1"/>
            <a:r>
              <a:rPr lang="ar-DZ" b="1" dirty="0">
                <a:solidFill>
                  <a:srgbClr val="FF0000"/>
                </a:solidFill>
              </a:rPr>
              <a:t>عقد الشراكات لتحقيق الأهداف:</a:t>
            </a:r>
            <a:r>
              <a:rPr lang="ar-DZ" dirty="0">
                <a:solidFill>
                  <a:srgbClr val="FF0000"/>
                </a:solidFill>
              </a:rPr>
              <a:t> </a:t>
            </a:r>
            <a:r>
              <a:rPr lang="ar-DZ" dirty="0"/>
              <a:t>يتطلب تحقيق التنمية المستدامة تكوين شراكات ناجعة بين الحكومات والقطاع الخاص والمجتمع المدني تُبنى على أهداف ورؤى مشتركة</a:t>
            </a:r>
            <a:r>
              <a:rPr lang="en-US" dirty="0"/>
              <a:t>.</a:t>
            </a:r>
            <a:endParaRPr lang="fr-FR" dirty="0"/>
          </a:p>
          <a:p>
            <a:pPr algn="just"/>
            <a:endParaRPr lang="fr-FR" dirty="0"/>
          </a:p>
        </p:txBody>
      </p:sp>
      <p:sp>
        <p:nvSpPr>
          <p:cNvPr id="3" name="Titre 2"/>
          <p:cNvSpPr>
            <a:spLocks noGrp="1"/>
          </p:cNvSpPr>
          <p:nvPr>
            <p:ph type="title"/>
          </p:nvPr>
        </p:nvSpPr>
        <p:spPr/>
        <p:txBody>
          <a:bodyPr/>
          <a:lstStyle/>
          <a:p>
            <a:pPr algn="ctr" rtl="1"/>
            <a:r>
              <a:rPr lang="ar-DZ" dirty="0"/>
              <a:t>أهداف التنمية المستدامة حسب الأمم المتحدة:</a:t>
            </a:r>
            <a:endParaRPr lang="fr-FR"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ar-DZ" dirty="0"/>
              <a:t>أهداف التنمية المستدامة حسب الأمم المتحدة:</a:t>
            </a:r>
            <a:endParaRPr lang="fr-FR" dirty="0"/>
          </a:p>
        </p:txBody>
      </p:sp>
      <p:pic>
        <p:nvPicPr>
          <p:cNvPr id="1026" name="Picture 2"/>
          <p:cNvPicPr>
            <a:picLocks noGrp="1" noChangeAspect="1" noChangeArrowheads="1"/>
          </p:cNvPicPr>
          <p:nvPr>
            <p:ph idx="1"/>
          </p:nvPr>
        </p:nvPicPr>
        <p:blipFill>
          <a:blip r:embed="rId2"/>
          <a:srcRect l="37576" t="33567" r="22490" b="19081"/>
          <a:stretch>
            <a:fillRect/>
          </a:stretch>
        </p:blipFill>
        <p:spPr bwMode="auto">
          <a:xfrm>
            <a:off x="683568" y="1052736"/>
            <a:ext cx="7608147" cy="5072098"/>
          </a:xfrm>
          <a:prstGeom prst="rect">
            <a:avLst/>
          </a:prstGeom>
          <a:noFill/>
          <a:ln w="9525">
            <a:noFill/>
            <a:miter lim="800000"/>
            <a:headEnd/>
            <a:tailEnd/>
          </a:ln>
          <a:effectLst/>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algn="ctr" rtl="1"/>
            <a:endParaRPr lang="ar-DZ" sz="3600" b="1" dirty="0"/>
          </a:p>
          <a:p>
            <a:pPr algn="ctr" rtl="1"/>
            <a:endParaRPr lang="ar-DZ" sz="3600" b="1" dirty="0"/>
          </a:p>
          <a:p>
            <a:pPr algn="ctr" rtl="1"/>
            <a:endParaRPr lang="ar-DZ" sz="3600" b="1" dirty="0"/>
          </a:p>
          <a:p>
            <a:pPr algn="ctr" rtl="1"/>
            <a:r>
              <a:rPr lang="ar-DZ" b="1" dirty="0"/>
              <a:t>ما هي العلاقة التربط الاقتصاد الاجتماعي والتضامني والتنمية المستدامة</a:t>
            </a:r>
            <a:endParaRPr lang="fr-FR" b="1" dirty="0"/>
          </a:p>
        </p:txBody>
      </p:sp>
      <p:sp>
        <p:nvSpPr>
          <p:cNvPr id="3" name="Titre 2"/>
          <p:cNvSpPr>
            <a:spLocks noGrp="1"/>
          </p:cNvSpPr>
          <p:nvPr>
            <p:ph type="title"/>
          </p:nvPr>
        </p:nvSpPr>
        <p:spPr/>
        <p:txBody>
          <a:bodyPr/>
          <a:lstStyle/>
          <a:p>
            <a:pPr algn="ctr" rtl="1"/>
            <a:r>
              <a:rPr lang="ar-EG" b="0" dirty="0"/>
              <a:t>تساءل</a:t>
            </a:r>
            <a:endParaRPr lang="fr-FR" b="0" dirty="0">
              <a:highlight>
                <a:srgbClr val="FFFF00"/>
              </a:highlight>
            </a:endParaRPr>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lgn="just" rtl="1"/>
            <a:r>
              <a:rPr lang="ar-DZ" b="1" dirty="0"/>
              <a:t>أثبتت التجارب التنموية خلال القرن الماضي بما لا يدع مجالا للشك أن </a:t>
            </a:r>
            <a:r>
              <a:rPr lang="ar-DZ" sz="3200" b="1" u="sng" dirty="0">
                <a:solidFill>
                  <a:srgbClr val="FF0000"/>
                </a:solidFill>
              </a:rPr>
              <a:t>عملية التنمية</a:t>
            </a:r>
            <a:r>
              <a:rPr lang="ar-DZ" b="1" dirty="0"/>
              <a:t> </a:t>
            </a:r>
            <a:r>
              <a:rPr lang="ar-DZ" b="1" dirty="0">
                <a:solidFill>
                  <a:srgbClr val="FF0000"/>
                </a:solidFill>
              </a:rPr>
              <a:t>لم تتحقق من خلال النظم الاقتصادية التي تستهدف تحقيق الربح المادي</a:t>
            </a:r>
            <a:r>
              <a:rPr lang="ar-DZ" b="1" dirty="0"/>
              <a:t>، والقائمة على الملكية الفردية والتنافس باعتبارهما المحرك الأساسي للنشاط الاقتصادي وفق تحليلات النظرية الاقتصادية النيو كلاسيكية، لذلك فقد اتجهت الأنظار منذ بدايات القرن الواحد والعشرون إلى تقديم مفهوم جديد للتنمية يراعي الجوانب الاقتصادية والاجتماعية، ويحفظ الموارد الطبيعية والبيئة بما يضمن حقوق الأجيال القادمة أطلق عليه </a:t>
            </a:r>
            <a:r>
              <a:rPr lang="ar-DZ" b="1" dirty="0">
                <a:solidFill>
                  <a:srgbClr val="FF0000"/>
                </a:solidFill>
              </a:rPr>
              <a:t>" التنمية المستدامة والتي تقوم علي ركائز ثلاث هي الكفاءة الاقتصادية الكفاءة الاجتماعية، الكفاءة البيئية) </a:t>
            </a:r>
            <a:r>
              <a:rPr lang="ar-DZ" b="1" dirty="0"/>
              <a:t>ويتوقف تحقيق التنمية المستدامة بالجمع المتوازن بين هذه الركائز.</a:t>
            </a:r>
            <a:endParaRPr lang="fr-FR" b="1" dirty="0"/>
          </a:p>
          <a:p>
            <a:pPr algn="just" rtl="1"/>
            <a:endParaRPr lang="fr-FR" b="1" dirty="0"/>
          </a:p>
        </p:txBody>
      </p:sp>
      <p:sp>
        <p:nvSpPr>
          <p:cNvPr id="3" name="Titre 2"/>
          <p:cNvSpPr>
            <a:spLocks noGrp="1"/>
          </p:cNvSpPr>
          <p:nvPr>
            <p:ph type="title"/>
          </p:nvPr>
        </p:nvSpPr>
        <p:spPr/>
        <p:txBody>
          <a:bodyPr>
            <a:noAutofit/>
          </a:bodyPr>
          <a:lstStyle/>
          <a:p>
            <a:pPr lvl="1" algn="ctr" rtl="1">
              <a:spcBef>
                <a:spcPct val="0"/>
              </a:spcBef>
            </a:pPr>
            <a:r>
              <a:rPr lang="ar-DZ" sz="2800" b="1" kern="1200" dirty="0">
                <a:solidFill>
                  <a:schemeClr val="tx2"/>
                </a:solidFill>
                <a:effectLst>
                  <a:outerShdw blurRad="31750" dist="25400" dir="5400000" algn="tl" rotWithShape="0">
                    <a:srgbClr val="000000">
                      <a:alpha val="25000"/>
                    </a:srgbClr>
                  </a:outerShdw>
                </a:effectLst>
                <a:latin typeface="+mj-lt"/>
                <a:ea typeface="+mj-ea"/>
                <a:cs typeface="+mj-cs"/>
              </a:rPr>
              <a:t>مساهمة الاقتصاد الاجتماعي والتضامني في تحقيق التنمية المستدامة</a:t>
            </a:r>
            <a:endParaRPr lang="fr-FR" sz="28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57158" y="1481328"/>
            <a:ext cx="8329642" cy="4876630"/>
          </a:xfrm>
        </p:spPr>
        <p:txBody>
          <a:bodyPr>
            <a:normAutofit/>
          </a:bodyPr>
          <a:lstStyle/>
          <a:p>
            <a:pPr algn="just" rtl="1"/>
            <a:r>
              <a:rPr lang="ar-DZ" b="1" dirty="0"/>
              <a:t>أكدت العديد من </a:t>
            </a:r>
            <a:r>
              <a:rPr lang="ar-DZ" b="1" dirty="0">
                <a:solidFill>
                  <a:srgbClr val="FF0000"/>
                </a:solidFill>
              </a:rPr>
              <a:t>الدراسات أن الاقتصاد الاجتماعي والتضامني تجميع مكوناته التي تتفاعل فيما بينها الخيار الأنسب لتحقيق التنمية المستدامة</a:t>
            </a:r>
            <a:r>
              <a:rPr lang="ar-DZ" b="1" dirty="0"/>
              <a:t> وذلك بتضافر وتفاعل الجوانب الاقتصادية والاجتماعية والبيئية فيما بينها، وذلك يرجع إلى كون مخططات التنمية التي تأخذ بعين الاعتبار البعد الاجتماعي لها دور فعال في تعزيز الروابط الاجتماعية وتحسين الإنتاج، وتراكم رأس المال الاجتماعي وتحفيز قدرة المجتمعات على تحقيق الرفاهية الاقتصادية للأفراد، والحفاظ على الموارد الطبيعية واستغلالها بشكل مستدام يراعي البعد البيئي في مشاريعها وبرامجها التنموية</a:t>
            </a:r>
            <a:r>
              <a:rPr lang="en-US" b="1" dirty="0"/>
              <a:t>. </a:t>
            </a:r>
            <a:endParaRPr lang="fr-FR" b="1" dirty="0"/>
          </a:p>
        </p:txBody>
      </p:sp>
      <p:sp>
        <p:nvSpPr>
          <p:cNvPr id="3" name="Titre 2"/>
          <p:cNvSpPr>
            <a:spLocks noGrp="1"/>
          </p:cNvSpPr>
          <p:nvPr>
            <p:ph type="title"/>
          </p:nvPr>
        </p:nvSpPr>
        <p:spPr/>
        <p:txBody>
          <a:bodyPr>
            <a:noAutofit/>
          </a:bodyPr>
          <a:lstStyle/>
          <a:p>
            <a:pPr algn="ctr" rtl="1"/>
            <a:r>
              <a:rPr lang="ar-DZ" sz="2800" dirty="0"/>
              <a:t>مساهمة الاقتصاد الاجتماعي والتضامني في تحقيق التنمية المستدامة</a:t>
            </a:r>
            <a:endParaRPr lang="fr-FR" sz="2800"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6"/>
          <p:cNvGraphicFramePr>
            <a:graphicFrameLocks/>
          </p:cNvGraphicFramePr>
          <p:nvPr>
            <p:extLst>
              <p:ext uri="{D42A27DB-BD31-4B8C-83A1-F6EECF244321}">
                <p14:modId xmlns:p14="http://schemas.microsoft.com/office/powerpoint/2010/main" val="1923586206"/>
              </p:ext>
            </p:extLst>
          </p:nvPr>
        </p:nvGraphicFramePr>
        <p:xfrm>
          <a:off x="357158" y="500042"/>
          <a:ext cx="8215370" cy="5786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ZoneTexte 6"/>
          <p:cNvSpPr txBox="1"/>
          <p:nvPr/>
        </p:nvSpPr>
        <p:spPr>
          <a:xfrm>
            <a:off x="5076056" y="2996952"/>
            <a:ext cx="1285884" cy="369332"/>
          </a:xfrm>
          <a:prstGeom prst="rect">
            <a:avLst/>
          </a:prstGeom>
          <a:noFill/>
        </p:spPr>
        <p:txBody>
          <a:bodyPr wrap="square" rtlCol="0">
            <a:spAutoFit/>
          </a:bodyPr>
          <a:lstStyle/>
          <a:p>
            <a:pPr algn="ctr" rtl="1"/>
            <a:r>
              <a:rPr lang="ar-DZ" b="1" dirty="0">
                <a:latin typeface="Simplified Arabic" pitchFamily="18" charset="-78"/>
                <a:cs typeface="Simplified Arabic" pitchFamily="18" charset="-78"/>
              </a:rPr>
              <a:t>القابلية للحياة</a:t>
            </a:r>
            <a:endParaRPr lang="fr-FR" b="1" dirty="0">
              <a:latin typeface="Simplified Arabic" pitchFamily="18" charset="-78"/>
              <a:cs typeface="Simplified Arabic" pitchFamily="18" charset="-78"/>
            </a:endParaRPr>
          </a:p>
        </p:txBody>
      </p:sp>
      <p:sp>
        <p:nvSpPr>
          <p:cNvPr id="8" name="ZoneTexte 7"/>
          <p:cNvSpPr txBox="1"/>
          <p:nvPr/>
        </p:nvSpPr>
        <p:spPr>
          <a:xfrm>
            <a:off x="2915816" y="2996952"/>
            <a:ext cx="1228696" cy="369332"/>
          </a:xfrm>
          <a:prstGeom prst="rect">
            <a:avLst/>
          </a:prstGeom>
          <a:noFill/>
        </p:spPr>
        <p:txBody>
          <a:bodyPr wrap="square" rtlCol="0">
            <a:spAutoFit/>
          </a:bodyPr>
          <a:lstStyle/>
          <a:p>
            <a:pPr algn="ctr" rtl="1"/>
            <a:r>
              <a:rPr lang="ar-DZ" b="1" dirty="0">
                <a:latin typeface="Simplified Arabic" pitchFamily="18" charset="-78"/>
                <a:cs typeface="Simplified Arabic" pitchFamily="18" charset="-78"/>
              </a:rPr>
              <a:t>النجاعة</a:t>
            </a:r>
            <a:endParaRPr lang="fr-FR" b="1" dirty="0">
              <a:latin typeface="Simplified Arabic" pitchFamily="18" charset="-78"/>
              <a:cs typeface="Simplified Arabic" pitchFamily="18" charset="-78"/>
            </a:endParaRPr>
          </a:p>
        </p:txBody>
      </p:sp>
      <p:sp>
        <p:nvSpPr>
          <p:cNvPr id="9" name="ZoneTexte 8"/>
          <p:cNvSpPr txBox="1"/>
          <p:nvPr/>
        </p:nvSpPr>
        <p:spPr>
          <a:xfrm>
            <a:off x="3995936" y="4787860"/>
            <a:ext cx="1075560" cy="369332"/>
          </a:xfrm>
          <a:prstGeom prst="rect">
            <a:avLst/>
          </a:prstGeom>
          <a:noFill/>
        </p:spPr>
        <p:txBody>
          <a:bodyPr wrap="square" rtlCol="0">
            <a:spAutoFit/>
          </a:bodyPr>
          <a:lstStyle/>
          <a:p>
            <a:pPr algn="r" rtl="1"/>
            <a:r>
              <a:rPr lang="ar-DZ" b="1" dirty="0">
                <a:latin typeface="Simplified Arabic" pitchFamily="18" charset="-78"/>
                <a:cs typeface="Simplified Arabic" pitchFamily="18" charset="-78"/>
              </a:rPr>
              <a:t>الإنصاف</a:t>
            </a:r>
            <a:endParaRPr lang="fr-FR" b="1" dirty="0">
              <a:latin typeface="Simplified Arabic" pitchFamily="18" charset="-78"/>
              <a:cs typeface="Simplified Arabic" pitchFamily="18" charset="-78"/>
            </a:endParaRPr>
          </a:p>
        </p:txBody>
      </p:sp>
      <p:sp>
        <p:nvSpPr>
          <p:cNvPr id="10" name="ZoneTexte 9"/>
          <p:cNvSpPr txBox="1"/>
          <p:nvPr/>
        </p:nvSpPr>
        <p:spPr>
          <a:xfrm>
            <a:off x="3851920" y="3857628"/>
            <a:ext cx="1432180" cy="400110"/>
          </a:xfrm>
          <a:prstGeom prst="rect">
            <a:avLst/>
          </a:prstGeom>
          <a:solidFill>
            <a:srgbClr val="FF0000"/>
          </a:solidFill>
        </p:spPr>
        <p:txBody>
          <a:bodyPr wrap="square" rtlCol="0">
            <a:spAutoFit/>
          </a:bodyPr>
          <a:lstStyle/>
          <a:p>
            <a:pPr algn="ctr" rtl="1"/>
            <a:r>
              <a:rPr lang="ar-DZ" sz="2000" b="1" dirty="0">
                <a:latin typeface="Simplified Arabic" pitchFamily="18" charset="-78"/>
                <a:cs typeface="Simplified Arabic" pitchFamily="18" charset="-78"/>
              </a:rPr>
              <a:t>الاستدامة</a:t>
            </a:r>
            <a:endParaRPr lang="fr-FR" sz="2000" b="1" dirty="0">
              <a:latin typeface="Simplified Arabic" pitchFamily="18" charset="-78"/>
              <a:cs typeface="Simplified Arabic" pitchFamily="18" charset="-78"/>
            </a:endParaRPr>
          </a:p>
        </p:txBody>
      </p:sp>
      <p:sp>
        <p:nvSpPr>
          <p:cNvPr id="11" name="Rectangle 10"/>
          <p:cNvSpPr/>
          <p:nvPr/>
        </p:nvSpPr>
        <p:spPr>
          <a:xfrm>
            <a:off x="428596" y="4714884"/>
            <a:ext cx="1714512" cy="500066"/>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DZ" sz="2400" b="1" dirty="0">
                <a:solidFill>
                  <a:schemeClr val="tx1"/>
                </a:solidFill>
                <a:latin typeface="Simplified Arabic" pitchFamily="18" charset="-78"/>
                <a:cs typeface="Simplified Arabic" pitchFamily="18" charset="-78"/>
              </a:rPr>
              <a:t>الاقتصاد</a:t>
            </a:r>
            <a:endParaRPr lang="fr-FR" sz="2400" b="1" dirty="0">
              <a:solidFill>
                <a:schemeClr val="tx1"/>
              </a:solidFill>
              <a:latin typeface="Simplified Arabic" pitchFamily="18" charset="-78"/>
              <a:cs typeface="Simplified Arabic" pitchFamily="18" charset="-78"/>
            </a:endParaRPr>
          </a:p>
        </p:txBody>
      </p:sp>
      <p:sp>
        <p:nvSpPr>
          <p:cNvPr id="12" name="Rectangle 11"/>
          <p:cNvSpPr/>
          <p:nvPr/>
        </p:nvSpPr>
        <p:spPr>
          <a:xfrm>
            <a:off x="6643702" y="4643446"/>
            <a:ext cx="1528128" cy="43204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FR" b="1" dirty="0">
              <a:solidFill>
                <a:schemeClr val="tx1"/>
              </a:solidFill>
              <a:latin typeface="Simplified Arabic" pitchFamily="18" charset="-78"/>
              <a:cs typeface="Simplified Arabic" pitchFamily="18" charset="-78"/>
            </a:endParaRPr>
          </a:p>
          <a:p>
            <a:pPr lvl="0" algn="ctr" rtl="1"/>
            <a:r>
              <a:rPr lang="ar-DZ" sz="2400" b="1" dirty="0">
                <a:solidFill>
                  <a:schemeClr val="tx1"/>
                </a:solidFill>
                <a:latin typeface="Simplified Arabic" pitchFamily="18" charset="-78"/>
                <a:cs typeface="Simplified Arabic" pitchFamily="18" charset="-78"/>
              </a:rPr>
              <a:t>المجتمع</a:t>
            </a:r>
            <a:endParaRPr lang="fr-FR" sz="2400" b="1" dirty="0">
              <a:solidFill>
                <a:schemeClr val="tx1"/>
              </a:solidFill>
              <a:latin typeface="Simplified Arabic" pitchFamily="18" charset="-78"/>
              <a:cs typeface="Simplified Arabic" pitchFamily="18" charset="-78"/>
            </a:endParaRPr>
          </a:p>
          <a:p>
            <a:pPr algn="ctr"/>
            <a:endParaRPr lang="fr-FR" dirty="0"/>
          </a:p>
        </p:txBody>
      </p:sp>
      <p:sp>
        <p:nvSpPr>
          <p:cNvPr id="13" name="Rectangle 12"/>
          <p:cNvSpPr/>
          <p:nvPr/>
        </p:nvSpPr>
        <p:spPr>
          <a:xfrm>
            <a:off x="1780788" y="1124744"/>
            <a:ext cx="1207036" cy="57150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DZ" sz="2400" b="1" dirty="0">
                <a:solidFill>
                  <a:schemeClr val="tx1"/>
                </a:solidFill>
                <a:latin typeface="Simplified Arabic" pitchFamily="18" charset="-78"/>
                <a:cs typeface="Simplified Arabic" pitchFamily="18" charset="-78"/>
              </a:rPr>
              <a:t>البيئة</a:t>
            </a:r>
            <a:endParaRPr lang="fr-FR" sz="2400" b="1" dirty="0">
              <a:solidFill>
                <a:schemeClr val="tx1"/>
              </a:solidFill>
              <a:latin typeface="Simplified Arabic" pitchFamily="18" charset="-78"/>
              <a:cs typeface="Simplified Arabic" pitchFamily="18" charset="-78"/>
            </a:endParaRPr>
          </a:p>
        </p:txBody>
      </p:sp>
      <p:sp>
        <p:nvSpPr>
          <p:cNvPr id="14" name="Légende encadrée 2 13"/>
          <p:cNvSpPr/>
          <p:nvPr/>
        </p:nvSpPr>
        <p:spPr>
          <a:xfrm>
            <a:off x="7020272" y="908720"/>
            <a:ext cx="1512168" cy="796648"/>
          </a:xfrm>
          <a:prstGeom prst="borderCallout2">
            <a:avLst>
              <a:gd name="adj1" fmla="val 9494"/>
              <a:gd name="adj2" fmla="val -530"/>
              <a:gd name="adj3" fmla="val 33560"/>
              <a:gd name="adj4" fmla="val -13741"/>
              <a:gd name="adj5" fmla="val 332805"/>
              <a:gd name="adj6" fmla="val -172483"/>
            </a:avLst>
          </a:prstGeom>
          <a:solidFill>
            <a:srgbClr val="FF0000"/>
          </a:solidFill>
          <a:ln w="571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2400" b="1" dirty="0">
                <a:solidFill>
                  <a:schemeClr val="tx1"/>
                </a:solidFill>
                <a:latin typeface="Simplified Arabic" panose="02020603050405020304" pitchFamily="18" charset="-78"/>
                <a:cs typeface="Simplified Arabic" panose="02020603050405020304" pitchFamily="18" charset="-78"/>
              </a:rPr>
              <a:t>البعد المؤسساتي</a:t>
            </a:r>
            <a:endParaRPr lang="fr-CA" sz="2400" b="1" dirty="0">
              <a:solidFill>
                <a:schemeClr val="tx1"/>
              </a:solidFill>
              <a:latin typeface="Simplified Arabic" panose="02020603050405020304" pitchFamily="18" charset="-78"/>
              <a:cs typeface="Simplified Arabic" panose="02020603050405020304" pitchFamily="18" charset="-78"/>
            </a:endParaRPr>
          </a:p>
        </p:txBody>
      </p:sp>
      <p:pic>
        <p:nvPicPr>
          <p:cNvPr id="15" name="Image 14"/>
          <p:cNvPicPr/>
          <p:nvPr/>
        </p:nvPicPr>
        <p:blipFill>
          <a:blip r:embed="rId7"/>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9" presetClass="entr" presetSubtype="0" accel="10000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21"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22"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13"/>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13"/>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800" decel="100000"/>
                                        <p:tgtEl>
                                          <p:spTgt spid="9"/>
                                        </p:tgtEl>
                                      </p:cBhvr>
                                    </p:animEffect>
                                    <p:anim calcmode="lin" valueType="num">
                                      <p:cBhvr>
                                        <p:cTn id="37" dur="800" decel="100000" fill="hold"/>
                                        <p:tgtEl>
                                          <p:spTgt spid="9"/>
                                        </p:tgtEl>
                                        <p:attrNameLst>
                                          <p:attrName>style.rotation</p:attrName>
                                        </p:attrNameLst>
                                      </p:cBhvr>
                                      <p:tavLst>
                                        <p:tav tm="0">
                                          <p:val>
                                            <p:fltVal val="-90"/>
                                          </p:val>
                                        </p:tav>
                                        <p:tav tm="100000">
                                          <p:val>
                                            <p:fltVal val="0"/>
                                          </p:val>
                                        </p:tav>
                                      </p:tavLst>
                                    </p:anim>
                                    <p:anim calcmode="lin" valueType="num">
                                      <p:cBhvr>
                                        <p:cTn id="38" dur="800" decel="100000" fill="hold"/>
                                        <p:tgtEl>
                                          <p:spTgt spid="9"/>
                                        </p:tgtEl>
                                        <p:attrNameLst>
                                          <p:attrName>ppt_x</p:attrName>
                                        </p:attrNameLst>
                                      </p:cBhvr>
                                      <p:tavLst>
                                        <p:tav tm="0">
                                          <p:val>
                                            <p:strVal val="#ppt_x+0.4"/>
                                          </p:val>
                                        </p:tav>
                                        <p:tav tm="100000">
                                          <p:val>
                                            <p:strVal val="#ppt_x-0.05"/>
                                          </p:val>
                                        </p:tav>
                                      </p:tavLst>
                                    </p:anim>
                                    <p:anim calcmode="lin" valueType="num">
                                      <p:cBhvr>
                                        <p:cTn id="39" dur="800" decel="100000" fill="hold"/>
                                        <p:tgtEl>
                                          <p:spTgt spid="9"/>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6" presetClass="entr" presetSubtype="0" fill="hold" nodeType="clickEffect">
                                  <p:stCondLst>
                                    <p:cond delay="0"/>
                                  </p:stCondLst>
                                  <p:childTnLst>
                                    <p:set>
                                      <p:cBhvr>
                                        <p:cTn id="45" dur="1" fill="hold">
                                          <p:stCondLst>
                                            <p:cond delay="0"/>
                                          </p:stCondLst>
                                        </p:cTn>
                                        <p:tgtEl>
                                          <p:spTgt spid="8">
                                            <p:txEl>
                                              <p:pRg st="0" end="0"/>
                                            </p:txEl>
                                          </p:spTgt>
                                        </p:tgtEl>
                                        <p:attrNameLst>
                                          <p:attrName>style.visibility</p:attrName>
                                        </p:attrNameLst>
                                      </p:cBhvr>
                                      <p:to>
                                        <p:strVal val="visible"/>
                                      </p:to>
                                    </p:set>
                                    <p:animEffect transition="in" filter="wipe(down)">
                                      <p:cBhvr>
                                        <p:cTn id="46" dur="580">
                                          <p:stCondLst>
                                            <p:cond delay="0"/>
                                          </p:stCondLst>
                                        </p:cTn>
                                        <p:tgtEl>
                                          <p:spTgt spid="8">
                                            <p:txEl>
                                              <p:pRg st="0" end="0"/>
                                            </p:txEl>
                                          </p:spTgt>
                                        </p:tgtEl>
                                      </p:cBhvr>
                                    </p:animEffect>
                                    <p:anim calcmode="lin" valueType="num">
                                      <p:cBhvr>
                                        <p:cTn id="47" dur="1822"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8">
                                            <p:txEl>
                                              <p:pRg st="0" end="0"/>
                                            </p:txEl>
                                          </p:spTgt>
                                        </p:tgtEl>
                                        <p:attrNameLst>
                                          <p:attrName>ppt_y</p:attrName>
                                        </p:attrNameLst>
                                      </p:cBhvr>
                                      <p:tavLst>
                                        <p:tav tm="0" fmla="#ppt_y-sin(pi*$)/81">
                                          <p:val>
                                            <p:fltVal val="0"/>
                                          </p:val>
                                        </p:tav>
                                        <p:tav tm="100000">
                                          <p:val>
                                            <p:fltVal val="1"/>
                                          </p:val>
                                        </p:tav>
                                      </p:tavLst>
                                    </p:anim>
                                    <p:animScale>
                                      <p:cBhvr>
                                        <p:cTn id="52" dur="26">
                                          <p:stCondLst>
                                            <p:cond delay="650"/>
                                          </p:stCondLst>
                                        </p:cTn>
                                        <p:tgtEl>
                                          <p:spTgt spid="8">
                                            <p:txEl>
                                              <p:pRg st="0" end="0"/>
                                            </p:txEl>
                                          </p:spTgt>
                                        </p:tgtEl>
                                      </p:cBhvr>
                                      <p:to x="100000" y="60000"/>
                                    </p:animScale>
                                    <p:animScale>
                                      <p:cBhvr>
                                        <p:cTn id="53" dur="166" decel="50000">
                                          <p:stCondLst>
                                            <p:cond delay="676"/>
                                          </p:stCondLst>
                                        </p:cTn>
                                        <p:tgtEl>
                                          <p:spTgt spid="8">
                                            <p:txEl>
                                              <p:pRg st="0" end="0"/>
                                            </p:txEl>
                                          </p:spTgt>
                                        </p:tgtEl>
                                      </p:cBhvr>
                                      <p:to x="100000" y="100000"/>
                                    </p:animScale>
                                    <p:animScale>
                                      <p:cBhvr>
                                        <p:cTn id="54" dur="26">
                                          <p:stCondLst>
                                            <p:cond delay="1312"/>
                                          </p:stCondLst>
                                        </p:cTn>
                                        <p:tgtEl>
                                          <p:spTgt spid="8">
                                            <p:txEl>
                                              <p:pRg st="0" end="0"/>
                                            </p:txEl>
                                          </p:spTgt>
                                        </p:tgtEl>
                                      </p:cBhvr>
                                      <p:to x="100000" y="80000"/>
                                    </p:animScale>
                                    <p:animScale>
                                      <p:cBhvr>
                                        <p:cTn id="55" dur="166" decel="50000">
                                          <p:stCondLst>
                                            <p:cond delay="1338"/>
                                          </p:stCondLst>
                                        </p:cTn>
                                        <p:tgtEl>
                                          <p:spTgt spid="8">
                                            <p:txEl>
                                              <p:pRg st="0" end="0"/>
                                            </p:txEl>
                                          </p:spTgt>
                                        </p:tgtEl>
                                      </p:cBhvr>
                                      <p:to x="100000" y="100000"/>
                                    </p:animScale>
                                    <p:animScale>
                                      <p:cBhvr>
                                        <p:cTn id="56" dur="26">
                                          <p:stCondLst>
                                            <p:cond delay="1642"/>
                                          </p:stCondLst>
                                        </p:cTn>
                                        <p:tgtEl>
                                          <p:spTgt spid="8">
                                            <p:txEl>
                                              <p:pRg st="0" end="0"/>
                                            </p:txEl>
                                          </p:spTgt>
                                        </p:tgtEl>
                                      </p:cBhvr>
                                      <p:to x="100000" y="90000"/>
                                    </p:animScale>
                                    <p:animScale>
                                      <p:cBhvr>
                                        <p:cTn id="57" dur="166" decel="50000">
                                          <p:stCondLst>
                                            <p:cond delay="1668"/>
                                          </p:stCondLst>
                                        </p:cTn>
                                        <p:tgtEl>
                                          <p:spTgt spid="8">
                                            <p:txEl>
                                              <p:pRg st="0" end="0"/>
                                            </p:txEl>
                                          </p:spTgt>
                                        </p:tgtEl>
                                      </p:cBhvr>
                                      <p:to x="100000" y="100000"/>
                                    </p:animScale>
                                    <p:animScale>
                                      <p:cBhvr>
                                        <p:cTn id="58" dur="26">
                                          <p:stCondLst>
                                            <p:cond delay="1808"/>
                                          </p:stCondLst>
                                        </p:cTn>
                                        <p:tgtEl>
                                          <p:spTgt spid="8">
                                            <p:txEl>
                                              <p:pRg st="0" end="0"/>
                                            </p:txEl>
                                          </p:spTgt>
                                        </p:tgtEl>
                                      </p:cBhvr>
                                      <p:to x="100000" y="95000"/>
                                    </p:animScale>
                                    <p:animScale>
                                      <p:cBhvr>
                                        <p:cTn id="59" dur="166" decel="50000">
                                          <p:stCondLst>
                                            <p:cond delay="1834"/>
                                          </p:stCondLst>
                                        </p:cTn>
                                        <p:tgtEl>
                                          <p:spTgt spid="8">
                                            <p:txEl>
                                              <p:pRg st="0" end="0"/>
                                            </p:txEl>
                                          </p:spTgt>
                                        </p:tgtEl>
                                      </p:cBhvr>
                                      <p:to x="100000" y="100000"/>
                                    </p:animScale>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grpId="0"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down)">
                                      <p:cBhvr>
                                        <p:cTn id="64" dur="580">
                                          <p:stCondLst>
                                            <p:cond delay="0"/>
                                          </p:stCondLst>
                                        </p:cTn>
                                        <p:tgtEl>
                                          <p:spTgt spid="7"/>
                                        </p:tgtEl>
                                      </p:cBhvr>
                                    </p:animEffect>
                                    <p:anim calcmode="lin" valueType="num">
                                      <p:cBhvr>
                                        <p:cTn id="6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70" dur="26">
                                          <p:stCondLst>
                                            <p:cond delay="650"/>
                                          </p:stCondLst>
                                        </p:cTn>
                                        <p:tgtEl>
                                          <p:spTgt spid="7"/>
                                        </p:tgtEl>
                                      </p:cBhvr>
                                      <p:to x="100000" y="60000"/>
                                    </p:animScale>
                                    <p:animScale>
                                      <p:cBhvr>
                                        <p:cTn id="71" dur="166" decel="50000">
                                          <p:stCondLst>
                                            <p:cond delay="676"/>
                                          </p:stCondLst>
                                        </p:cTn>
                                        <p:tgtEl>
                                          <p:spTgt spid="7"/>
                                        </p:tgtEl>
                                      </p:cBhvr>
                                      <p:to x="100000" y="100000"/>
                                    </p:animScale>
                                    <p:animScale>
                                      <p:cBhvr>
                                        <p:cTn id="72" dur="26">
                                          <p:stCondLst>
                                            <p:cond delay="1312"/>
                                          </p:stCondLst>
                                        </p:cTn>
                                        <p:tgtEl>
                                          <p:spTgt spid="7"/>
                                        </p:tgtEl>
                                      </p:cBhvr>
                                      <p:to x="100000" y="80000"/>
                                    </p:animScale>
                                    <p:animScale>
                                      <p:cBhvr>
                                        <p:cTn id="73" dur="166" decel="50000">
                                          <p:stCondLst>
                                            <p:cond delay="1338"/>
                                          </p:stCondLst>
                                        </p:cTn>
                                        <p:tgtEl>
                                          <p:spTgt spid="7"/>
                                        </p:tgtEl>
                                      </p:cBhvr>
                                      <p:to x="100000" y="100000"/>
                                    </p:animScale>
                                    <p:animScale>
                                      <p:cBhvr>
                                        <p:cTn id="74" dur="26">
                                          <p:stCondLst>
                                            <p:cond delay="1642"/>
                                          </p:stCondLst>
                                        </p:cTn>
                                        <p:tgtEl>
                                          <p:spTgt spid="7"/>
                                        </p:tgtEl>
                                      </p:cBhvr>
                                      <p:to x="100000" y="90000"/>
                                    </p:animScale>
                                    <p:animScale>
                                      <p:cBhvr>
                                        <p:cTn id="75" dur="166" decel="50000">
                                          <p:stCondLst>
                                            <p:cond delay="1668"/>
                                          </p:stCondLst>
                                        </p:cTn>
                                        <p:tgtEl>
                                          <p:spTgt spid="7"/>
                                        </p:tgtEl>
                                      </p:cBhvr>
                                      <p:to x="100000" y="100000"/>
                                    </p:animScale>
                                    <p:animScale>
                                      <p:cBhvr>
                                        <p:cTn id="76" dur="26">
                                          <p:stCondLst>
                                            <p:cond delay="1808"/>
                                          </p:stCondLst>
                                        </p:cTn>
                                        <p:tgtEl>
                                          <p:spTgt spid="7"/>
                                        </p:tgtEl>
                                      </p:cBhvr>
                                      <p:to x="100000" y="95000"/>
                                    </p:animScale>
                                    <p:animScale>
                                      <p:cBhvr>
                                        <p:cTn id="77" dur="166" decel="50000">
                                          <p:stCondLst>
                                            <p:cond delay="1834"/>
                                          </p:stCondLst>
                                        </p:cTn>
                                        <p:tgtEl>
                                          <p:spTgt spid="7"/>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30" presetClass="entr" presetSubtype="0"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fade">
                                      <p:cBhvr>
                                        <p:cTn id="82" dur="800" decel="100000"/>
                                        <p:tgtEl>
                                          <p:spTgt spid="10"/>
                                        </p:tgtEl>
                                      </p:cBhvr>
                                    </p:animEffect>
                                    <p:anim calcmode="lin" valueType="num">
                                      <p:cBhvr>
                                        <p:cTn id="83" dur="800" decel="100000" fill="hold"/>
                                        <p:tgtEl>
                                          <p:spTgt spid="10"/>
                                        </p:tgtEl>
                                        <p:attrNameLst>
                                          <p:attrName>style.rotation</p:attrName>
                                        </p:attrNameLst>
                                      </p:cBhvr>
                                      <p:tavLst>
                                        <p:tav tm="0">
                                          <p:val>
                                            <p:fltVal val="-90"/>
                                          </p:val>
                                        </p:tav>
                                        <p:tav tm="100000">
                                          <p:val>
                                            <p:fltVal val="0"/>
                                          </p:val>
                                        </p:tav>
                                      </p:tavLst>
                                    </p:anim>
                                    <p:anim calcmode="lin" valueType="num">
                                      <p:cBhvr>
                                        <p:cTn id="84" dur="800" decel="100000" fill="hold"/>
                                        <p:tgtEl>
                                          <p:spTgt spid="10"/>
                                        </p:tgtEl>
                                        <p:attrNameLst>
                                          <p:attrName>ppt_x</p:attrName>
                                        </p:attrNameLst>
                                      </p:cBhvr>
                                      <p:tavLst>
                                        <p:tav tm="0">
                                          <p:val>
                                            <p:strVal val="#ppt_x+0.4"/>
                                          </p:val>
                                        </p:tav>
                                        <p:tav tm="100000">
                                          <p:val>
                                            <p:strVal val="#ppt_x-0.05"/>
                                          </p:val>
                                        </p:tav>
                                      </p:tavLst>
                                    </p:anim>
                                    <p:anim calcmode="lin" valueType="num">
                                      <p:cBhvr>
                                        <p:cTn id="85" dur="800" decel="100000" fill="hold"/>
                                        <p:tgtEl>
                                          <p:spTgt spid="10"/>
                                        </p:tgtEl>
                                        <p:attrNameLst>
                                          <p:attrName>ppt_y</p:attrName>
                                        </p:attrNameLst>
                                      </p:cBhvr>
                                      <p:tavLst>
                                        <p:tav tm="0">
                                          <p:val>
                                            <p:strVal val="#ppt_y-0.4"/>
                                          </p:val>
                                        </p:tav>
                                        <p:tav tm="100000">
                                          <p:val>
                                            <p:strVal val="#ppt_y+0.1"/>
                                          </p:val>
                                        </p:tav>
                                      </p:tavLst>
                                    </p:anim>
                                    <p:anim calcmode="lin" valueType="num">
                                      <p:cBhvr>
                                        <p:cTn id="86"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87"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14"/>
                                        </p:tgtEl>
                                        <p:attrNameLst>
                                          <p:attrName>style.visibility</p:attrName>
                                        </p:attrNameLst>
                                      </p:cBhvr>
                                      <p:to>
                                        <p:strVal val="visible"/>
                                      </p:to>
                                    </p:set>
                                    <p:anim calcmode="lin" valueType="num">
                                      <p:cBhvr additive="base">
                                        <p:cTn id="92" dur="500" fill="hold"/>
                                        <p:tgtEl>
                                          <p:spTgt spid="14"/>
                                        </p:tgtEl>
                                        <p:attrNameLst>
                                          <p:attrName>ppt_x</p:attrName>
                                        </p:attrNameLst>
                                      </p:cBhvr>
                                      <p:tavLst>
                                        <p:tav tm="0">
                                          <p:val>
                                            <p:strVal val="#ppt_x"/>
                                          </p:val>
                                        </p:tav>
                                        <p:tav tm="100000">
                                          <p:val>
                                            <p:strVal val="#ppt_x"/>
                                          </p:val>
                                        </p:tav>
                                      </p:tavLst>
                                    </p:anim>
                                    <p:anim calcmode="lin" valueType="num">
                                      <p:cBhvr additive="base">
                                        <p:cTn id="9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P spid="9" grpId="0"/>
      <p:bldP spid="10" grpId="0" animBg="1"/>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lgn="just" rtl="1"/>
            <a:r>
              <a:rPr lang="ar-DZ" b="1" dirty="0">
                <a:solidFill>
                  <a:srgbClr val="FF0000"/>
                </a:solidFill>
              </a:rPr>
              <a:t>29 يناير 2024: </a:t>
            </a:r>
            <a:r>
              <a:rPr lang="ar-DZ" b="1" dirty="0" err="1">
                <a:solidFill>
                  <a:srgbClr val="FF0000"/>
                </a:solidFill>
              </a:rPr>
              <a:t>اطلاق</a:t>
            </a:r>
            <a:r>
              <a:rPr lang="ar-DZ" b="1" dirty="0">
                <a:solidFill>
                  <a:srgbClr val="FF0000"/>
                </a:solidFill>
              </a:rPr>
              <a:t> برنامج </a:t>
            </a:r>
            <a:r>
              <a:rPr lang="ar-DZ" b="1" dirty="0" err="1">
                <a:solidFill>
                  <a:srgbClr val="FF0000"/>
                </a:solidFill>
              </a:rPr>
              <a:t>الإقتصاد</a:t>
            </a:r>
            <a:r>
              <a:rPr lang="ar-DZ" b="1" dirty="0">
                <a:solidFill>
                  <a:srgbClr val="FF0000"/>
                </a:solidFill>
              </a:rPr>
              <a:t> </a:t>
            </a:r>
            <a:r>
              <a:rPr lang="ar-DZ" b="1" dirty="0" err="1">
                <a:solidFill>
                  <a:srgbClr val="FF0000"/>
                </a:solidFill>
              </a:rPr>
              <a:t>الإجتماعي</a:t>
            </a:r>
            <a:r>
              <a:rPr lang="ar-DZ" b="1" dirty="0">
                <a:solidFill>
                  <a:srgbClr val="FF0000"/>
                </a:solidFill>
              </a:rPr>
              <a:t> والتضامني في خدمة الإدماج </a:t>
            </a:r>
            <a:r>
              <a:rPr lang="ar-DZ" b="1" dirty="0" err="1">
                <a:solidFill>
                  <a:srgbClr val="FF0000"/>
                </a:solidFill>
              </a:rPr>
              <a:t>الإقتصادي</a:t>
            </a:r>
            <a:r>
              <a:rPr lang="ar-DZ" b="1" dirty="0">
                <a:solidFill>
                  <a:srgbClr val="FF0000"/>
                </a:solidFill>
              </a:rPr>
              <a:t> المستدام.</a:t>
            </a:r>
          </a:p>
          <a:p>
            <a:pPr algn="r" rtl="1"/>
            <a:endParaRPr lang="ar-DZ" dirty="0"/>
          </a:p>
          <a:p>
            <a:pPr algn="r" rtl="1"/>
            <a:endParaRPr lang="fr-FR" dirty="0"/>
          </a:p>
        </p:txBody>
      </p:sp>
      <p:sp>
        <p:nvSpPr>
          <p:cNvPr id="3" name="Titre 2"/>
          <p:cNvSpPr>
            <a:spLocks noGrp="1"/>
          </p:cNvSpPr>
          <p:nvPr>
            <p:ph type="title"/>
          </p:nvPr>
        </p:nvSpPr>
        <p:spPr/>
        <p:txBody>
          <a:bodyPr/>
          <a:lstStyle/>
          <a:p>
            <a:pPr algn="ctr" rtl="1"/>
            <a:r>
              <a:rPr lang="ar-DZ" dirty="0"/>
              <a:t>تجربة الجزائر</a:t>
            </a:r>
            <a:endParaRPr lang="fr-FR"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pic>
        <p:nvPicPr>
          <p:cNvPr id="6" name="Picture 2"/>
          <p:cNvPicPr>
            <a:picLocks noChangeAspect="1" noChangeArrowheads="1"/>
          </p:cNvPicPr>
          <p:nvPr/>
        </p:nvPicPr>
        <p:blipFill>
          <a:blip r:embed="rId3"/>
          <a:srcRect l="29589" t="22518" r="7404" b="34865"/>
          <a:stretch>
            <a:fillRect/>
          </a:stretch>
        </p:blipFill>
        <p:spPr bwMode="auto">
          <a:xfrm>
            <a:off x="298949" y="2500305"/>
            <a:ext cx="8845051" cy="3363611"/>
          </a:xfrm>
          <a:prstGeom prst="rect">
            <a:avLst/>
          </a:prstGeom>
          <a:noFill/>
          <a:ln w="9525">
            <a:noFill/>
            <a:miter lim="800000"/>
            <a:headEnd/>
            <a:tailEnd/>
          </a:ln>
          <a:effectLst/>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Autofit/>
          </a:bodyPr>
          <a:lstStyle/>
          <a:p>
            <a:pPr algn="just" rtl="1">
              <a:lnSpc>
                <a:spcPct val="150000"/>
              </a:lnSpc>
            </a:pPr>
            <a:r>
              <a:rPr lang="ar-DZ" sz="2100" b="1" dirty="0"/>
              <a:t>في كلمة ألقاها وزير العمل والتشغيل والضمان الاجتماعي السيد فيصل بن طالب في إطار مراسم اللقاء لبرنامج الاقتصاد الاجتماعي والتضامني في خدمة الإدماج الاقتصادي المستدام لرائدات ورواد الأعمال الشباب بالجزائر تحت شعار “تطوير المنظومة الوطنية للاقتصاد الاجتماعي والتضامني ودور الهيئات العمومية والهياكل المساعدة في ترقيته”؛ أكد على أن البرنامج له أهداف رئيسية وهي:  </a:t>
            </a:r>
          </a:p>
          <a:p>
            <a:pPr algn="just" rtl="1">
              <a:lnSpc>
                <a:spcPct val="160000"/>
              </a:lnSpc>
            </a:pPr>
            <a:r>
              <a:rPr lang="ar-DZ" sz="2100" b="1" dirty="0">
                <a:solidFill>
                  <a:srgbClr val="FF0000"/>
                </a:solidFill>
              </a:rPr>
              <a:t>تعزيز منظومة الاقتصاد الاجتماعي والتضامني من خلال </a:t>
            </a:r>
            <a:r>
              <a:rPr lang="ar-DZ" sz="2100" b="1" dirty="0" err="1">
                <a:solidFill>
                  <a:srgbClr val="FF0000"/>
                </a:solidFill>
              </a:rPr>
              <a:t>التأطير</a:t>
            </a:r>
            <a:r>
              <a:rPr lang="ar-DZ" sz="2100" b="1" dirty="0">
                <a:solidFill>
                  <a:srgbClr val="FF0000"/>
                </a:solidFill>
              </a:rPr>
              <a:t> المؤسساتي وتنمية قدرات الهيئات العمومية المعنية بهذا النظام وهياكل الدعم على المستويين الوطني والمحلي؛</a:t>
            </a:r>
          </a:p>
          <a:p>
            <a:pPr algn="just" rtl="1">
              <a:lnSpc>
                <a:spcPct val="160000"/>
              </a:lnSpc>
            </a:pPr>
            <a:r>
              <a:rPr lang="ar-DZ" sz="2100" b="1" dirty="0"/>
              <a:t> </a:t>
            </a:r>
            <a:r>
              <a:rPr lang="ar-DZ" sz="2100" b="1" dirty="0">
                <a:solidFill>
                  <a:srgbClr val="FF0000"/>
                </a:solidFill>
              </a:rPr>
              <a:t>دعم المشاريع ذات الأثر الاقتصادي والاجتماعي التي يبادر </a:t>
            </a:r>
            <a:r>
              <a:rPr lang="ar-DZ" sz="2100" b="1" dirty="0" err="1">
                <a:solidFill>
                  <a:srgbClr val="FF0000"/>
                </a:solidFill>
              </a:rPr>
              <a:t>بها</a:t>
            </a:r>
            <a:r>
              <a:rPr lang="ar-DZ" sz="2100" b="1" dirty="0">
                <a:solidFill>
                  <a:srgbClr val="FF0000"/>
                </a:solidFill>
              </a:rPr>
              <a:t> الشباب والنساء بشكل خاص في هذا المجال وحسب احتياجات وإمكانيات كل منطقة.</a:t>
            </a:r>
            <a:endParaRPr lang="fr-FR" sz="2100" b="1" dirty="0">
              <a:solidFill>
                <a:srgbClr val="FF0000"/>
              </a:solidFill>
            </a:endParaRPr>
          </a:p>
        </p:txBody>
      </p:sp>
      <p:sp>
        <p:nvSpPr>
          <p:cNvPr id="3" name="Titre 2"/>
          <p:cNvSpPr>
            <a:spLocks noGrp="1"/>
          </p:cNvSpPr>
          <p:nvPr>
            <p:ph type="title"/>
          </p:nvPr>
        </p:nvSpPr>
        <p:spPr/>
        <p:txBody>
          <a:bodyPr/>
          <a:lstStyle/>
          <a:p>
            <a:pPr algn="ctr" rtl="1"/>
            <a:r>
              <a:rPr lang="ar-DZ" dirty="0"/>
              <a:t>تجربة الجزائر</a:t>
            </a:r>
            <a:endParaRPr lang="fr-FR"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28596" y="1481328"/>
            <a:ext cx="8258204" cy="4876630"/>
          </a:xfrm>
        </p:spPr>
        <p:txBody>
          <a:bodyPr>
            <a:normAutofit lnSpcReduction="10000"/>
          </a:bodyPr>
          <a:lstStyle/>
          <a:p>
            <a:pPr algn="r" rtl="1"/>
            <a:r>
              <a:rPr lang="ar-DZ" b="1" dirty="0"/>
              <a:t>وفي نفس السياق قدم الوزير بعض الإحصائيات:</a:t>
            </a:r>
          </a:p>
          <a:p>
            <a:pPr algn="just" rtl="1"/>
            <a:r>
              <a:rPr lang="ar-DZ" sz="2600" dirty="0"/>
              <a:t>ارتفاع عدد </a:t>
            </a:r>
            <a:r>
              <a:rPr lang="ar-DZ" sz="2600" dirty="0" err="1"/>
              <a:t>التنصيبات</a:t>
            </a:r>
            <a:r>
              <a:rPr lang="ar-DZ" sz="2600" dirty="0"/>
              <a:t> في القطاع الاقتصادي من 293.912 سنة 2022، إلى 373.655 تنصيب سنة 2023،</a:t>
            </a:r>
          </a:p>
          <a:p>
            <a:pPr algn="just" rtl="1"/>
            <a:r>
              <a:rPr lang="ar-DZ" sz="2600" dirty="0"/>
              <a:t>83% من </a:t>
            </a:r>
            <a:r>
              <a:rPr lang="ar-DZ" sz="2600" dirty="0" err="1"/>
              <a:t>التنصيبات</a:t>
            </a:r>
            <a:r>
              <a:rPr lang="ar-DZ" sz="2600" dirty="0"/>
              <a:t> تمت على مستوى القطاع الاقتصادي الخاص،</a:t>
            </a:r>
          </a:p>
          <a:p>
            <a:pPr algn="just" rtl="1"/>
            <a:r>
              <a:rPr lang="ar-DZ" sz="2600" dirty="0"/>
              <a:t>إدماج أزيد من نصف مليون مستفيد من جهازي ا</a:t>
            </a:r>
            <a:r>
              <a:rPr lang="ar-EG" sz="2600" dirty="0"/>
              <a:t>لإ</a:t>
            </a:r>
            <a:r>
              <a:rPr lang="ar-DZ" sz="2600" dirty="0"/>
              <a:t>دماج المهني والاجتماعي</a:t>
            </a:r>
          </a:p>
          <a:p>
            <a:pPr algn="just" rtl="1"/>
            <a:r>
              <a:rPr lang="ar-DZ" sz="2600" dirty="0"/>
              <a:t>بلغت نسبة الشباب الذين تقل أعمارهم عن 40 سنة 69% من إجمالي </a:t>
            </a:r>
            <a:r>
              <a:rPr lang="ar-DZ" sz="2600" dirty="0" err="1"/>
              <a:t>التنصيبات</a:t>
            </a:r>
            <a:r>
              <a:rPr lang="ar-DZ" sz="2600" dirty="0"/>
              <a:t>.</a:t>
            </a:r>
          </a:p>
          <a:p>
            <a:pPr algn="just" rtl="1"/>
            <a:r>
              <a:rPr lang="ar-DZ" sz="2600" dirty="0"/>
              <a:t>تأسيس للقانون الأساسي للمقاول الذاتي وإطلاق الوكالة الوطنية الخاصة بذلك</a:t>
            </a:r>
          </a:p>
          <a:p>
            <a:pPr algn="just" rtl="1"/>
            <a:r>
              <a:rPr lang="ar-DZ" sz="2600" dirty="0"/>
              <a:t>الإضافة إلى جملة </a:t>
            </a:r>
            <a:r>
              <a:rPr lang="ar-DZ" sz="2600" dirty="0" err="1"/>
              <a:t>التحفيزات</a:t>
            </a:r>
            <a:r>
              <a:rPr lang="ar-DZ" sz="2600" dirty="0"/>
              <a:t> </a:t>
            </a:r>
            <a:r>
              <a:rPr lang="ar-DZ" sz="2600" dirty="0" err="1"/>
              <a:t>الجبائية</a:t>
            </a:r>
            <a:r>
              <a:rPr lang="ar-DZ" sz="2600" dirty="0"/>
              <a:t> وشبه </a:t>
            </a:r>
            <a:r>
              <a:rPr lang="ar-DZ" sz="2600" dirty="0" err="1"/>
              <a:t>الجبائية</a:t>
            </a:r>
            <a:r>
              <a:rPr lang="ar-DZ" sz="2600" dirty="0"/>
              <a:t> وأهمها تحديد مبلغ الاشتراك السنوي </a:t>
            </a:r>
            <a:r>
              <a:rPr lang="ar-DZ" sz="2600" dirty="0" err="1"/>
              <a:t>بـ</a:t>
            </a:r>
            <a:r>
              <a:rPr lang="ar-DZ" sz="2600" dirty="0"/>
              <a:t> 24.000 </a:t>
            </a:r>
            <a:r>
              <a:rPr lang="ar-DZ" sz="2600" dirty="0" err="1"/>
              <a:t>دج</a:t>
            </a:r>
            <a:r>
              <a:rPr lang="ar-DZ" sz="2600" dirty="0"/>
              <a:t> استثناءً عن القاعدة العامة لهذه الفئة،</a:t>
            </a:r>
          </a:p>
          <a:p>
            <a:pPr algn="r" rtl="1"/>
            <a:endParaRPr lang="ar-DZ" b="1" dirty="0"/>
          </a:p>
          <a:p>
            <a:pPr algn="r" rtl="1"/>
            <a:endParaRPr lang="fr-FR" dirty="0"/>
          </a:p>
        </p:txBody>
      </p:sp>
      <p:sp>
        <p:nvSpPr>
          <p:cNvPr id="3" name="Titre 2"/>
          <p:cNvSpPr>
            <a:spLocks noGrp="1"/>
          </p:cNvSpPr>
          <p:nvPr>
            <p:ph type="title"/>
          </p:nvPr>
        </p:nvSpPr>
        <p:spPr/>
        <p:txBody>
          <a:bodyPr/>
          <a:lstStyle/>
          <a:p>
            <a:pPr algn="ctr" rtl="1"/>
            <a:r>
              <a:rPr lang="ar-DZ" dirty="0"/>
              <a:t>تجربة الجزائر</a:t>
            </a:r>
            <a:endParaRPr lang="fr-FR"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lgn="r" rtl="1"/>
            <a:r>
              <a:rPr lang="ar-DZ" sz="3200" b="1" dirty="0"/>
              <a:t>المقدمة</a:t>
            </a:r>
            <a:endParaRPr lang="fr-FR" sz="3200" dirty="0"/>
          </a:p>
          <a:p>
            <a:pPr algn="r" rtl="1"/>
            <a:r>
              <a:rPr lang="ar-DZ" sz="3200" b="1" dirty="0"/>
              <a:t>أولا: أساسيات الاقتصاد الاجتماعي والتضامني</a:t>
            </a:r>
            <a:endParaRPr lang="fr-FR" sz="3200" dirty="0"/>
          </a:p>
          <a:p>
            <a:pPr algn="r" rtl="1"/>
            <a:r>
              <a:rPr lang="ar-DZ" sz="3200" b="1" dirty="0"/>
              <a:t>ثانيا: ماهية التنمية المستدامة </a:t>
            </a:r>
            <a:endParaRPr lang="fr-FR" sz="3200" dirty="0"/>
          </a:p>
          <a:p>
            <a:pPr algn="r" rtl="1"/>
            <a:r>
              <a:rPr lang="ar-DZ" sz="3200" b="1" dirty="0"/>
              <a:t>ثالثا: الاقتصاد الاجتماعي والتضامني كركيزة لدعم التنمية المستدامة</a:t>
            </a:r>
            <a:endParaRPr lang="fr-FR" sz="3200" dirty="0"/>
          </a:p>
          <a:p>
            <a:pPr algn="r" rtl="1"/>
            <a:r>
              <a:rPr lang="ar-DZ" sz="3200" b="1" dirty="0"/>
              <a:t>رابعاً: تجارب بعض الدول في تحقيق التنمية المستدامة عبر الاقتصاد الاجتماعي والتضامني</a:t>
            </a:r>
            <a:endParaRPr lang="fr-FR" sz="3200" dirty="0"/>
          </a:p>
          <a:p>
            <a:pPr algn="r" rtl="1"/>
            <a:r>
              <a:rPr lang="ar-DZ" sz="3200" b="1" dirty="0"/>
              <a:t>الخاتمة</a:t>
            </a:r>
            <a:endParaRPr lang="fr-FR" sz="3200" dirty="0"/>
          </a:p>
          <a:p>
            <a:pPr>
              <a:buNone/>
            </a:pPr>
            <a:endParaRPr lang="fr-FR" dirty="0"/>
          </a:p>
        </p:txBody>
      </p:sp>
      <p:sp>
        <p:nvSpPr>
          <p:cNvPr id="3" name="Titre 2"/>
          <p:cNvSpPr>
            <a:spLocks noGrp="1"/>
          </p:cNvSpPr>
          <p:nvPr>
            <p:ph type="title"/>
          </p:nvPr>
        </p:nvSpPr>
        <p:spPr/>
        <p:txBody>
          <a:bodyPr>
            <a:normAutofit/>
          </a:bodyPr>
          <a:lstStyle/>
          <a:p>
            <a:pPr algn="ctr" rtl="1"/>
            <a:r>
              <a:rPr lang="ar-DZ" dirty="0"/>
              <a:t>خطة الدراسة</a:t>
            </a:r>
            <a:endParaRPr lang="fr-FR" dirty="0"/>
          </a:p>
        </p:txBody>
      </p:sp>
      <p:pic>
        <p:nvPicPr>
          <p:cNvPr id="5" name="Image 4"/>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Autofit/>
          </a:bodyPr>
          <a:lstStyle/>
          <a:p>
            <a:pPr algn="r" rtl="1"/>
            <a:r>
              <a:rPr lang="ar-DZ" sz="4000" b="1" dirty="0"/>
              <a:t>التمويل البديل والمستدام</a:t>
            </a:r>
            <a:endParaRPr lang="fr-FR" sz="4000" dirty="0"/>
          </a:p>
          <a:p>
            <a:pPr algn="r" rtl="1"/>
            <a:r>
              <a:rPr lang="ar-DZ" sz="4000" b="1" dirty="0"/>
              <a:t>الشراكات والتعاون المؤسسي</a:t>
            </a:r>
            <a:endParaRPr lang="fr-FR" sz="4000" dirty="0"/>
          </a:p>
          <a:p>
            <a:pPr algn="r" rtl="1"/>
            <a:r>
              <a:rPr lang="ar-DZ" sz="4000" b="1" dirty="0"/>
              <a:t>التعليم والتوعية</a:t>
            </a:r>
            <a:endParaRPr lang="fr-FR" sz="4000" dirty="0"/>
          </a:p>
          <a:p>
            <a:pPr algn="r" rtl="1"/>
            <a:r>
              <a:rPr lang="ar-DZ" sz="4000" b="1" dirty="0"/>
              <a:t>التشريعات الداعمة والسياسات العامة</a:t>
            </a:r>
            <a:endParaRPr lang="fr-FR" sz="4000" dirty="0"/>
          </a:p>
          <a:p>
            <a:pPr algn="r" rtl="1"/>
            <a:r>
              <a:rPr lang="ar-DZ" sz="4000" b="1" dirty="0"/>
              <a:t>الابتكار والتكنولوجيا</a:t>
            </a:r>
            <a:endParaRPr lang="fr-FR" sz="4000" dirty="0"/>
          </a:p>
          <a:p>
            <a:pPr algn="r" rtl="1"/>
            <a:r>
              <a:rPr lang="ar-DZ" sz="4000" b="1" dirty="0"/>
              <a:t>التحولات البيئية والمستدامة</a:t>
            </a:r>
            <a:endParaRPr lang="fr-FR" sz="4000" dirty="0"/>
          </a:p>
          <a:p>
            <a:pPr algn="r" rtl="1"/>
            <a:r>
              <a:rPr lang="ar-DZ" sz="4000" b="1" dirty="0"/>
              <a:t>التقييم والمراقبة الفعالة</a:t>
            </a:r>
            <a:endParaRPr lang="fr-FR" sz="4000" dirty="0"/>
          </a:p>
          <a:p>
            <a:pPr algn="r" rtl="1"/>
            <a:endParaRPr lang="fr-FR" sz="4000" dirty="0"/>
          </a:p>
        </p:txBody>
      </p:sp>
      <p:sp>
        <p:nvSpPr>
          <p:cNvPr id="3" name="Titre 2"/>
          <p:cNvSpPr>
            <a:spLocks noGrp="1"/>
          </p:cNvSpPr>
          <p:nvPr>
            <p:ph type="title"/>
          </p:nvPr>
        </p:nvSpPr>
        <p:spPr/>
        <p:txBody>
          <a:bodyPr>
            <a:normAutofit/>
          </a:bodyPr>
          <a:lstStyle/>
          <a:p>
            <a:pPr algn="ctr" rtl="1"/>
            <a:r>
              <a:rPr lang="ar-DZ" sz="5400" dirty="0"/>
              <a:t>التوصيات</a:t>
            </a:r>
            <a:endParaRPr lang="fr-FR" sz="5400"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algn="ctr" rtl="1"/>
            <a:endParaRPr lang="ar-DZ" sz="5400" b="1" dirty="0">
              <a:solidFill>
                <a:schemeClr val="tx2"/>
              </a:solidFill>
              <a:effectLst>
                <a:outerShdw blurRad="31750" dist="25400" dir="5400000" algn="tl" rotWithShape="0">
                  <a:srgbClr val="000000">
                    <a:alpha val="25000"/>
                  </a:srgbClr>
                </a:outerShdw>
              </a:effectLst>
              <a:latin typeface="+mj-lt"/>
              <a:ea typeface="+mj-ea"/>
              <a:cs typeface="+mj-cs"/>
            </a:endParaRPr>
          </a:p>
          <a:p>
            <a:pPr algn="ctr" rtl="1"/>
            <a:endParaRPr lang="ar-DZ" sz="5400" b="1" dirty="0">
              <a:solidFill>
                <a:schemeClr val="tx2"/>
              </a:solidFill>
              <a:effectLst>
                <a:outerShdw blurRad="31750" dist="25400" dir="5400000" algn="tl" rotWithShape="0">
                  <a:srgbClr val="000000">
                    <a:alpha val="25000"/>
                  </a:srgbClr>
                </a:outerShdw>
              </a:effectLst>
              <a:latin typeface="+mj-lt"/>
              <a:ea typeface="+mj-ea"/>
              <a:cs typeface="+mj-cs"/>
            </a:endParaRPr>
          </a:p>
          <a:p>
            <a:pPr algn="ctr" rtl="1">
              <a:buNone/>
            </a:pPr>
            <a:r>
              <a:rPr lang="ar-DZ" sz="7000" b="1" dirty="0">
                <a:solidFill>
                  <a:schemeClr val="tx2"/>
                </a:solidFill>
                <a:effectLst>
                  <a:outerShdw blurRad="31750" dist="25400" dir="5400000" algn="tl" rotWithShape="0">
                    <a:srgbClr val="000000">
                      <a:alpha val="25000"/>
                    </a:srgbClr>
                  </a:outerShdw>
                </a:effectLst>
                <a:latin typeface="+mj-lt"/>
                <a:ea typeface="+mj-ea"/>
                <a:cs typeface="+mj-cs"/>
              </a:rPr>
              <a:t>شكرا على حسن الإصغاء</a:t>
            </a:r>
            <a:endParaRPr lang="fr-FR" sz="7000" b="1" dirty="0">
              <a:solidFill>
                <a:schemeClr val="tx2"/>
              </a:solidFill>
              <a:effectLst>
                <a:outerShdw blurRad="31750" dist="25400" dir="5400000" algn="tl" rotWithShape="0">
                  <a:srgbClr val="000000">
                    <a:alpha val="25000"/>
                  </a:srgbClr>
                </a:outerShdw>
              </a:effectLst>
              <a:latin typeface="+mj-lt"/>
              <a:ea typeface="+mj-ea"/>
              <a:cs typeface="+mj-cs"/>
            </a:endParaRPr>
          </a:p>
        </p:txBody>
      </p:sp>
      <p:pic>
        <p:nvPicPr>
          <p:cNvPr id="5" name="Image 4"/>
          <p:cNvPicPr/>
          <p:nvPr/>
        </p:nvPicPr>
        <p:blipFill>
          <a:blip r:embed="rId2"/>
          <a:srcRect l="62976" t="15502" r="5619" b="68389"/>
          <a:stretch>
            <a:fillRect/>
          </a:stretch>
        </p:blipFill>
        <p:spPr bwMode="auto">
          <a:xfrm>
            <a:off x="2143108" y="571480"/>
            <a:ext cx="5572164" cy="1714512"/>
          </a:xfrm>
          <a:prstGeom prst="rect">
            <a:avLst/>
          </a:prstGeom>
          <a:noFill/>
          <a:ln w="9525">
            <a:noFill/>
            <a:miter lim="800000"/>
            <a:headEnd/>
            <a:tailEnd/>
          </a:ln>
        </p:spPr>
      </p:pic>
      <p:sp>
        <p:nvSpPr>
          <p:cNvPr id="6" name="Rectangle 5"/>
          <p:cNvSpPr/>
          <p:nvPr/>
        </p:nvSpPr>
        <p:spPr>
          <a:xfrm>
            <a:off x="5860729" y="6488668"/>
            <a:ext cx="3283271" cy="369332"/>
          </a:xfrm>
          <a:prstGeom prst="rect">
            <a:avLst/>
          </a:prstGeom>
        </p:spPr>
        <p:txBody>
          <a:bodyPr wrap="none">
            <a:spAutoFit/>
          </a:bodyPr>
          <a:lstStyle/>
          <a:p>
            <a:r>
              <a:rPr lang="ar-SA" b="1" dirty="0"/>
              <a:t>الجزائر | 22 – 23 يوليو / تموز 2024</a:t>
            </a:r>
            <a:endParaRPr lang="fr-FR" b="1"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pPr algn="r" rtl="1">
              <a:buNone/>
            </a:pPr>
            <a:r>
              <a:rPr lang="ar-SA" b="1" dirty="0"/>
              <a:t> </a:t>
            </a:r>
            <a:endParaRPr lang="fr-FR" b="1" dirty="0"/>
          </a:p>
          <a:p>
            <a:pPr algn="just" rtl="1"/>
            <a:r>
              <a:rPr lang="ar-SA" sz="3600" b="1" dirty="0">
                <a:solidFill>
                  <a:srgbClr val="FF0000"/>
                </a:solidFill>
              </a:rPr>
              <a:t>الاقتصاد الاجتماعي والتضامني</a:t>
            </a:r>
            <a:r>
              <a:rPr lang="en-US" sz="3600" b="1" dirty="0">
                <a:solidFill>
                  <a:srgbClr val="FF0000"/>
                </a:solidFill>
              </a:rPr>
              <a:t> </a:t>
            </a:r>
            <a:r>
              <a:rPr lang="ar-DZ" sz="3600" b="1" dirty="0"/>
              <a:t>هو</a:t>
            </a:r>
            <a:r>
              <a:rPr lang="ar-SA" sz="3600" b="1" dirty="0"/>
              <a:t> مجموعة من الأنشطة الاقتصادية التي </a:t>
            </a:r>
            <a:r>
              <a:rPr lang="ar-DZ" sz="3600" b="1" dirty="0"/>
              <a:t>تسعى </a:t>
            </a:r>
            <a:r>
              <a:rPr lang="ar-SA" sz="3600" b="1" dirty="0"/>
              <a:t>إلى تحقيق أهداف التنمية الاقتصادية والاجتماعية والبيئية المستدامة، والقائمة على مبدأ العدالة والمساواة في الوصول للموارد وتلبية الحاجات الأساسية للسكان .</a:t>
            </a:r>
            <a:endParaRPr lang="fr-FR" sz="3600" b="1" dirty="0"/>
          </a:p>
          <a:p>
            <a:pPr algn="r" rtl="1"/>
            <a:endParaRPr lang="fr-FR" b="1" dirty="0"/>
          </a:p>
        </p:txBody>
      </p:sp>
      <p:sp>
        <p:nvSpPr>
          <p:cNvPr id="3" name="Titre 2"/>
          <p:cNvSpPr>
            <a:spLocks noGrp="1"/>
          </p:cNvSpPr>
          <p:nvPr>
            <p:ph type="title"/>
          </p:nvPr>
        </p:nvSpPr>
        <p:spPr/>
        <p:txBody>
          <a:bodyPr/>
          <a:lstStyle/>
          <a:p>
            <a:pPr algn="ctr" rtl="1"/>
            <a:r>
              <a:rPr lang="ar-DZ" dirty="0"/>
              <a:t>بعض </a:t>
            </a:r>
            <a:r>
              <a:rPr lang="ar-DZ" dirty="0" err="1"/>
              <a:t>التعاريف</a:t>
            </a:r>
            <a:r>
              <a:rPr lang="ar-DZ" dirty="0"/>
              <a:t> حسب منظمة العمل العربية</a:t>
            </a:r>
            <a:endParaRPr lang="fr-FR" dirty="0"/>
          </a:p>
        </p:txBody>
      </p:sp>
      <p:pic>
        <p:nvPicPr>
          <p:cNvPr id="4" name="Image 3"/>
          <p:cNvPicPr/>
          <p:nvPr/>
        </p:nvPicPr>
        <p:blipFill>
          <a:blip r:embed="rId2"/>
          <a:srcRect l="83600" t="15502" r="7025" b="68389"/>
          <a:stretch>
            <a:fillRect/>
          </a:stretch>
        </p:blipFill>
        <p:spPr bwMode="auto">
          <a:xfrm>
            <a:off x="7715240" y="5572116"/>
            <a:ext cx="1428760" cy="1285884"/>
          </a:xfrm>
          <a:prstGeom prst="rect">
            <a:avLst/>
          </a:prstGeom>
          <a:noFill/>
          <a:ln w="9525">
            <a:noFill/>
            <a:miter lim="800000"/>
            <a:headEnd/>
            <a:tailEnd/>
          </a:ln>
        </p:spPr>
      </p:pic>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vert="horz">
            <a:normAutofit/>
          </a:bodyPr>
          <a:lstStyle/>
          <a:p>
            <a:pPr algn="just" rtl="1"/>
            <a:r>
              <a:rPr lang="ar-SA" sz="3200" b="1" dirty="0">
                <a:solidFill>
                  <a:srgbClr val="FF0000"/>
                </a:solidFill>
              </a:rPr>
              <a:t>المؤسسة الاجتماعية: </a:t>
            </a:r>
            <a:r>
              <a:rPr lang="ar-SA" sz="3200" b="1" dirty="0"/>
              <a:t>أي كيان قانوني يعمل على تحقيق الأهداف الاجتماعية أو البيئية من خلال أنشطة اقتصادية مستدامة.</a:t>
            </a:r>
            <a:endParaRPr lang="fr-FR" sz="3200" b="1" dirty="0"/>
          </a:p>
          <a:p>
            <a:pPr algn="just" rtl="1"/>
            <a:endParaRPr lang="ar-DZ" sz="3200" b="1" dirty="0"/>
          </a:p>
          <a:p>
            <a:pPr algn="just" rtl="1"/>
            <a:r>
              <a:rPr lang="ar-SA" sz="3200" b="1" dirty="0">
                <a:solidFill>
                  <a:srgbClr val="FF0000"/>
                </a:solidFill>
              </a:rPr>
              <a:t>المؤسسة</a:t>
            </a:r>
            <a:r>
              <a:rPr lang="ar-SA" sz="3200" b="1" dirty="0"/>
              <a:t> </a:t>
            </a:r>
            <a:r>
              <a:rPr lang="ar-SA" sz="3200" b="1" dirty="0">
                <a:solidFill>
                  <a:srgbClr val="FF0000"/>
                </a:solidFill>
              </a:rPr>
              <a:t>التضامنية:</a:t>
            </a:r>
            <a:r>
              <a:rPr lang="ar-EG" sz="3200" b="1" dirty="0">
                <a:solidFill>
                  <a:srgbClr val="FF0000"/>
                </a:solidFill>
              </a:rPr>
              <a:t> </a:t>
            </a:r>
            <a:r>
              <a:rPr lang="ar-EG" sz="3200" b="1" dirty="0"/>
              <a:t>تقوم على الاتحاد الذاتي الاختياري  للافراد والجماعات </a:t>
            </a:r>
            <a:r>
              <a:rPr lang="ar-SA" sz="3200" b="1" dirty="0"/>
              <a:t>من أجل تحقيق طموحاتهم ومصلحتهم الاقتصادية</a:t>
            </a:r>
            <a:r>
              <a:rPr lang="ar-EG" sz="3200" b="1" dirty="0"/>
              <a:t> </a:t>
            </a:r>
            <a:r>
              <a:rPr lang="ar-SA" sz="3200" b="1" dirty="0"/>
              <a:t>والاجتماعية المشتركة من أجل مصلحة أو منفعة يمتلكونها ويديرونها بشكل ديمقراط</a:t>
            </a:r>
            <a:r>
              <a:rPr lang="ar-EG" sz="3200" b="1" dirty="0"/>
              <a:t>ي</a:t>
            </a:r>
            <a:r>
              <a:rPr lang="ar-SA" sz="3200" b="1" dirty="0"/>
              <a:t>.</a:t>
            </a:r>
            <a:endParaRPr lang="fr-FR" sz="3200" b="1" dirty="0"/>
          </a:p>
          <a:p>
            <a:pPr algn="just" rtl="1"/>
            <a:endParaRPr lang="fr-FR" sz="3200" b="1" dirty="0"/>
          </a:p>
        </p:txBody>
      </p:sp>
      <p:sp>
        <p:nvSpPr>
          <p:cNvPr id="3" name="Titre 2"/>
          <p:cNvSpPr>
            <a:spLocks noGrp="1"/>
          </p:cNvSpPr>
          <p:nvPr>
            <p:ph type="title"/>
          </p:nvPr>
        </p:nvSpPr>
        <p:spPr/>
        <p:txBody>
          <a:bodyPr/>
          <a:lstStyle/>
          <a:p>
            <a:pPr algn="ctr" rtl="1"/>
            <a:r>
              <a:rPr lang="ar-DZ" dirty="0"/>
              <a:t>بعض </a:t>
            </a:r>
            <a:r>
              <a:rPr lang="ar-DZ" dirty="0" err="1"/>
              <a:t>التعاريف</a:t>
            </a:r>
            <a:r>
              <a:rPr lang="ar-DZ" dirty="0"/>
              <a:t> حسب منظمة العمل العربية</a:t>
            </a:r>
            <a:endParaRPr lang="fr-FR" dirty="0"/>
          </a:p>
        </p:txBody>
      </p:sp>
      <p:pic>
        <p:nvPicPr>
          <p:cNvPr id="4" name="Image 3"/>
          <p:cNvPicPr/>
          <p:nvPr/>
        </p:nvPicPr>
        <p:blipFill>
          <a:blip r:embed="rId2"/>
          <a:srcRect l="83600" t="15502" r="7025" b="68389"/>
          <a:stretch>
            <a:fillRect/>
          </a:stretch>
        </p:blipFill>
        <p:spPr bwMode="auto">
          <a:xfrm>
            <a:off x="7715240" y="5572116"/>
            <a:ext cx="1428760" cy="1285884"/>
          </a:xfrm>
          <a:prstGeom prst="rect">
            <a:avLst/>
          </a:prstGeom>
          <a:noFill/>
          <a:ln w="9525">
            <a:noFill/>
            <a:miter lim="800000"/>
            <a:headEnd/>
            <a:tailEnd/>
          </a:ln>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500034" y="1481328"/>
            <a:ext cx="8186766" cy="4805192"/>
          </a:xfrm>
        </p:spPr>
        <p:txBody>
          <a:bodyPr>
            <a:normAutofit/>
          </a:bodyPr>
          <a:lstStyle/>
          <a:p>
            <a:pPr algn="r" rtl="1"/>
            <a:r>
              <a:rPr lang="ar-DZ" sz="3200" b="1" dirty="0"/>
              <a:t>التعريــف:</a:t>
            </a:r>
          </a:p>
          <a:p>
            <a:pPr algn="just" rtl="1"/>
            <a:r>
              <a:rPr lang="ar-DZ" sz="3200" b="1" dirty="0"/>
              <a:t>حسب تقرير لجنة </a:t>
            </a:r>
            <a:r>
              <a:rPr lang="ar-DZ" sz="3200" b="1" dirty="0">
                <a:solidFill>
                  <a:srgbClr val="FF0000"/>
                </a:solidFill>
              </a:rPr>
              <a:t>"بريت </a:t>
            </a:r>
            <a:r>
              <a:rPr lang="ar-DZ" sz="3200" b="1" dirty="0" err="1">
                <a:solidFill>
                  <a:srgbClr val="FF0000"/>
                </a:solidFill>
              </a:rPr>
              <a:t>لاند</a:t>
            </a:r>
            <a:r>
              <a:rPr lang="ar-DZ" sz="3200" b="1" dirty="0">
                <a:solidFill>
                  <a:srgbClr val="FF0000"/>
                </a:solidFill>
              </a:rPr>
              <a:t>" </a:t>
            </a:r>
            <a:r>
              <a:rPr lang="ar-DZ" sz="3200" b="1" dirty="0"/>
              <a:t>الذي صاغ أول تعريف للتنمية المستدامة على أنها : </a:t>
            </a:r>
            <a:r>
              <a:rPr lang="ar-DZ" sz="3200" b="1" dirty="0">
                <a:solidFill>
                  <a:srgbClr val="FF0000"/>
                </a:solidFill>
              </a:rPr>
              <a:t>التنمية التي تلبي الاحتياجات الحالية الراهنة، دون المساومة على قدرة الأجيال المقبلة في تلبية حاجاتهم.</a:t>
            </a:r>
          </a:p>
          <a:p>
            <a:pPr algn="just" rtl="1">
              <a:buFont typeface="Wingdings" pitchFamily="2" charset="2"/>
              <a:buChar char="v"/>
            </a:pPr>
            <a:r>
              <a:rPr lang="ar-DZ" sz="3200" b="1" dirty="0"/>
              <a:t>ويمكن تقسيم هذه </a:t>
            </a:r>
            <a:r>
              <a:rPr lang="ar-DZ" sz="3200" b="1" dirty="0" err="1">
                <a:solidFill>
                  <a:srgbClr val="FF0000"/>
                </a:solidFill>
              </a:rPr>
              <a:t>التعاريف</a:t>
            </a:r>
            <a:r>
              <a:rPr lang="ar-DZ" sz="3200" b="1" dirty="0">
                <a:solidFill>
                  <a:srgbClr val="FF0000"/>
                </a:solidFill>
              </a:rPr>
              <a:t> إلى أربع عناصر: اقتصادية، اجتماعية، بيئية وتكنولوجية</a:t>
            </a:r>
            <a:r>
              <a:rPr lang="ar-DZ" sz="3200" b="1" dirty="0"/>
              <a:t>:</a:t>
            </a:r>
            <a:endParaRPr lang="fr-FR" sz="3200" b="1" dirty="0"/>
          </a:p>
          <a:p>
            <a:pPr lvl="0" algn="just" rtl="1"/>
            <a:r>
              <a:rPr lang="ar-DZ" sz="3200" b="1" dirty="0">
                <a:solidFill>
                  <a:srgbClr val="FF0000"/>
                </a:solidFill>
              </a:rPr>
              <a:t>اقتصادياً</a:t>
            </a:r>
            <a:r>
              <a:rPr lang="ar-DZ" sz="3200" b="1" dirty="0"/>
              <a:t> تعني التنمية المستدامة بإجراء خفض في استهلاك الطاقة والموارد وترشيد استخدامها.</a:t>
            </a:r>
            <a:endParaRPr lang="fr-FR" sz="3200" b="1" dirty="0"/>
          </a:p>
        </p:txBody>
      </p:sp>
      <p:sp>
        <p:nvSpPr>
          <p:cNvPr id="3" name="Titre 2"/>
          <p:cNvSpPr>
            <a:spLocks noGrp="1"/>
          </p:cNvSpPr>
          <p:nvPr>
            <p:ph type="title"/>
          </p:nvPr>
        </p:nvSpPr>
        <p:spPr/>
        <p:txBody>
          <a:bodyPr/>
          <a:lstStyle/>
          <a:p>
            <a:pPr algn="ctr" rtl="1"/>
            <a:r>
              <a:rPr lang="ar-DZ" dirty="0"/>
              <a:t>التنمية المستدامة</a:t>
            </a:r>
            <a:endParaRPr lang="fr-FR" dirty="0"/>
          </a:p>
        </p:txBody>
      </p:sp>
      <p:pic>
        <p:nvPicPr>
          <p:cNvPr id="5" name="Image 4"/>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57158" y="1481328"/>
            <a:ext cx="8329642" cy="4733754"/>
          </a:xfrm>
        </p:spPr>
        <p:txBody>
          <a:bodyPr>
            <a:noAutofit/>
          </a:bodyPr>
          <a:lstStyle/>
          <a:p>
            <a:pPr lvl="0" algn="just" rtl="1"/>
            <a:r>
              <a:rPr lang="ar-DZ" sz="3200" b="1" dirty="0"/>
              <a:t> </a:t>
            </a:r>
            <a:r>
              <a:rPr lang="ar-DZ" sz="3200" b="1" dirty="0">
                <a:solidFill>
                  <a:srgbClr val="FF0000"/>
                </a:solidFill>
              </a:rPr>
              <a:t>على الصعيد الاجتماعي والإنساني </a:t>
            </a:r>
            <a:r>
              <a:rPr lang="ar-DZ" sz="3200" b="1" dirty="0"/>
              <a:t>فإنها تعني: السعي من أجل استقرار النمو السكاني ورفع مستوى الخدمات الصحية والتعليمية خاصة في الريف.</a:t>
            </a:r>
            <a:endParaRPr lang="fr-FR" sz="3200" b="1" dirty="0"/>
          </a:p>
          <a:p>
            <a:pPr lvl="0" algn="just" rtl="1"/>
            <a:r>
              <a:rPr lang="ar-DZ" sz="3200" b="1" dirty="0">
                <a:solidFill>
                  <a:srgbClr val="FF0000"/>
                </a:solidFill>
              </a:rPr>
              <a:t>على الصعيد البيئي</a:t>
            </a:r>
            <a:r>
              <a:rPr lang="ar-DZ" sz="3200" b="1" dirty="0"/>
              <a:t> فهي تعني: حماية الموارد الطبيعية والاستخدام الأمثل للأراضي الزراعية والموارد </a:t>
            </a:r>
            <a:r>
              <a:rPr lang="ar-DZ" b="1" dirty="0"/>
              <a:t>المالية</a:t>
            </a:r>
            <a:r>
              <a:rPr lang="ar-DZ" sz="3200" b="1" dirty="0"/>
              <a:t>.</a:t>
            </a:r>
            <a:endParaRPr lang="fr-FR" sz="3200" b="1" dirty="0"/>
          </a:p>
          <a:p>
            <a:pPr algn="just" rtl="1"/>
            <a:r>
              <a:rPr lang="ar-DZ" sz="3200" b="1" dirty="0">
                <a:solidFill>
                  <a:srgbClr val="FF0000"/>
                </a:solidFill>
              </a:rPr>
              <a:t>على الصعيد التكنولوجي </a:t>
            </a:r>
            <a:r>
              <a:rPr lang="ar-DZ" sz="3200" b="1" dirty="0"/>
              <a:t>تعني: نقل المجتمع إلى عصر الصناعات النظيفة التي تستخدم تكنولوجيا صديقة للبيئة، وتنتج الحد الأدنى من الغازات الملوثة والحابسة للحرارة والضارة بالأوزون</a:t>
            </a:r>
            <a:r>
              <a:rPr lang="en-US" sz="3200" b="1" dirty="0"/>
              <a:t>.</a:t>
            </a:r>
            <a:endParaRPr lang="fr-FR" sz="3200" b="1" dirty="0"/>
          </a:p>
          <a:p>
            <a:pPr algn="just" rtl="1"/>
            <a:endParaRPr lang="fr-FR" sz="3200" dirty="0"/>
          </a:p>
        </p:txBody>
      </p:sp>
      <p:sp>
        <p:nvSpPr>
          <p:cNvPr id="3" name="Titre 2"/>
          <p:cNvSpPr>
            <a:spLocks noGrp="1"/>
          </p:cNvSpPr>
          <p:nvPr>
            <p:ph type="title"/>
          </p:nvPr>
        </p:nvSpPr>
        <p:spPr/>
        <p:txBody>
          <a:bodyPr/>
          <a:lstStyle/>
          <a:p>
            <a:pPr algn="ctr" rtl="1"/>
            <a:r>
              <a:rPr lang="ar-DZ" dirty="0"/>
              <a:t>التنمية المستدامة</a:t>
            </a:r>
            <a:endParaRPr lang="fr-FR" dirty="0"/>
          </a:p>
        </p:txBody>
      </p:sp>
      <p:pic>
        <p:nvPicPr>
          <p:cNvPr id="6" name="Image 5"/>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14350" y="1052736"/>
            <a:ext cx="8229600" cy="4525963"/>
          </a:xfrm>
        </p:spPr>
        <p:txBody>
          <a:bodyPr>
            <a:noAutofit/>
          </a:bodyPr>
          <a:lstStyle/>
          <a:p>
            <a:pPr algn="just" rtl="1">
              <a:lnSpc>
                <a:spcPct val="150000"/>
              </a:lnSpc>
            </a:pPr>
            <a:r>
              <a:rPr lang="ar-DZ" sz="3200" b="1" dirty="0"/>
              <a:t>ومن خلال هذه التعاريف يمكننا القول بأن </a:t>
            </a:r>
            <a:r>
              <a:rPr lang="ar-DZ" sz="3200" b="1" dirty="0">
                <a:solidFill>
                  <a:srgbClr val="FF0000"/>
                </a:solidFill>
              </a:rPr>
              <a:t>التنمية المستدامة تسعى إلى تحقيق نوعية </a:t>
            </a:r>
            <a:r>
              <a:rPr lang="ar-DZ" b="1" dirty="0">
                <a:solidFill>
                  <a:srgbClr val="FF0000"/>
                </a:solidFill>
              </a:rPr>
              <a:t>حياة</a:t>
            </a:r>
            <a:r>
              <a:rPr lang="ar-DZ" sz="3200" b="1" dirty="0">
                <a:solidFill>
                  <a:srgbClr val="FF0000"/>
                </a:solidFill>
              </a:rPr>
              <a:t> الإنسان واستغلال الموارد الطبيعية بطريقة عقلانية</a:t>
            </a:r>
            <a:r>
              <a:rPr lang="ar-DZ" sz="3200" b="1" dirty="0"/>
              <a:t>, ومحاولة إبقائها لمدة زمنية بعيدة </a:t>
            </a:r>
            <a:r>
              <a:rPr lang="ar-DZ" sz="3200" b="1" dirty="0">
                <a:solidFill>
                  <a:srgbClr val="FF0000"/>
                </a:solidFill>
              </a:rPr>
              <a:t>ضماناً لمتطلبات الأجيال اللاحقة</a:t>
            </a:r>
            <a:r>
              <a:rPr lang="ar-DZ" sz="3200" b="1" dirty="0"/>
              <a:t>، حيث يجب الاستغلال العقلاني للموارد غير المتجددة, وفي حالة الموارد المتجددة يجب ترشيد استخدامها مع محاولة إيجاد بدائل لهذه الموارد لتستغل </a:t>
            </a:r>
            <a:r>
              <a:rPr lang="ar-DZ" b="1" dirty="0"/>
              <a:t>فترة</a:t>
            </a:r>
            <a:r>
              <a:rPr lang="ar-DZ" sz="3200" b="1" dirty="0"/>
              <a:t> زمنية طويلة الأجل.</a:t>
            </a:r>
            <a:endParaRPr lang="fr-FR" sz="3600" b="1" dirty="0"/>
          </a:p>
        </p:txBody>
      </p:sp>
      <p:sp>
        <p:nvSpPr>
          <p:cNvPr id="3" name="Titre 2"/>
          <p:cNvSpPr>
            <a:spLocks noGrp="1"/>
          </p:cNvSpPr>
          <p:nvPr>
            <p:ph type="title"/>
          </p:nvPr>
        </p:nvSpPr>
        <p:spPr/>
        <p:txBody>
          <a:bodyPr/>
          <a:lstStyle/>
          <a:p>
            <a:pPr algn="ctr" rtl="1"/>
            <a:r>
              <a:rPr lang="ar-DZ" dirty="0"/>
              <a:t>التنمية المستدامة</a:t>
            </a:r>
            <a:endParaRPr lang="fr-FR" dirty="0"/>
          </a:p>
        </p:txBody>
      </p:sp>
      <p:pic>
        <p:nvPicPr>
          <p:cNvPr id="5" name="Image 4"/>
          <p:cNvPicPr/>
          <p:nvPr/>
        </p:nvPicPr>
        <p:blipFill>
          <a:blip r:embed="rId4"/>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a:bodyPr>
          <a:lstStyle/>
          <a:p>
            <a:pPr lvl="0" algn="ctr" rtl="1"/>
            <a:r>
              <a:rPr lang="ar-DZ" dirty="0"/>
              <a:t>أهداف التنمية المستدامة حسب الأمم المتحدة:</a:t>
            </a:r>
            <a:endParaRPr lang="fr-FR" dirty="0"/>
          </a:p>
        </p:txBody>
      </p:sp>
      <p:pic>
        <p:nvPicPr>
          <p:cNvPr id="4"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val="0"/>
              </a:ext>
            </a:extLst>
          </a:blip>
          <a:stretch>
            <a:fillRect/>
          </a:stretch>
        </p:blipFill>
        <p:spPr bwMode="auto">
          <a:xfrm>
            <a:off x="1071538" y="1428736"/>
            <a:ext cx="6286544"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Image 4"/>
          <p:cNvPicPr/>
          <p:nvPr/>
        </p:nvPicPr>
        <p:blipFill>
          <a:blip r:embed="rId4"/>
          <a:srcRect l="83600" t="15502" r="7025" b="68389"/>
          <a:stretch>
            <a:fillRect/>
          </a:stretch>
        </p:blipFill>
        <p:spPr bwMode="auto">
          <a:xfrm>
            <a:off x="7715240" y="5572116"/>
            <a:ext cx="1428760" cy="1285884"/>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285720" y="1384848"/>
            <a:ext cx="8401080" cy="5090944"/>
          </a:xfrm>
        </p:spPr>
        <p:txBody>
          <a:bodyPr>
            <a:normAutofit/>
          </a:bodyPr>
          <a:lstStyle/>
          <a:p>
            <a:pPr algn="just" rtl="1"/>
            <a:r>
              <a:rPr lang="ar-DZ" b="1" dirty="0">
                <a:solidFill>
                  <a:srgbClr val="FF0000"/>
                </a:solidFill>
              </a:rPr>
              <a:t>القضاء على الفقر:</a:t>
            </a:r>
            <a:r>
              <a:rPr lang="ar-DZ" dirty="0">
                <a:solidFill>
                  <a:srgbClr val="FF0000"/>
                </a:solidFill>
              </a:rPr>
              <a:t> </a:t>
            </a:r>
            <a:r>
              <a:rPr lang="ar-DZ" dirty="0"/>
              <a:t>لا بد من أن يكون النمو الاقتصادي شاملا للجميع بحيث يتيح وظائف </a:t>
            </a:r>
            <a:r>
              <a:rPr lang="ar-DZ" b="1" dirty="0"/>
              <a:t>مستدام</a:t>
            </a:r>
            <a:r>
              <a:rPr lang="ar-EG" b="1" dirty="0"/>
              <a:t>ة</a:t>
            </a:r>
            <a:r>
              <a:rPr lang="ar-DZ" dirty="0"/>
              <a:t> ويعزز المساواة</a:t>
            </a:r>
            <a:r>
              <a:rPr lang="en-US" dirty="0"/>
              <a:t>.</a:t>
            </a:r>
            <a:endParaRPr lang="fr-FR" dirty="0"/>
          </a:p>
          <a:p>
            <a:pPr algn="just" rtl="1"/>
            <a:r>
              <a:rPr lang="ar-DZ" b="1" dirty="0">
                <a:solidFill>
                  <a:srgbClr val="FF0000"/>
                </a:solidFill>
              </a:rPr>
              <a:t>القضاء التام على الجوع:</a:t>
            </a:r>
            <a:r>
              <a:rPr lang="ar-DZ" dirty="0">
                <a:solidFill>
                  <a:srgbClr val="FF0000"/>
                </a:solidFill>
              </a:rPr>
              <a:t> </a:t>
            </a:r>
            <a:r>
              <a:rPr lang="ar-DZ" dirty="0"/>
              <a:t>يتيح قطاع الغذاء والزراعة حلولا رئيسية للتنمية، وهما قطاعان محوريان في جهود القضاء على الجوع والفقر</a:t>
            </a:r>
            <a:r>
              <a:rPr lang="en-US" dirty="0"/>
              <a:t>.</a:t>
            </a:r>
            <a:endParaRPr lang="fr-FR" dirty="0"/>
          </a:p>
          <a:p>
            <a:pPr algn="just" rtl="1"/>
            <a:r>
              <a:rPr lang="ar-DZ" b="1" dirty="0">
                <a:solidFill>
                  <a:srgbClr val="FF0000"/>
                </a:solidFill>
              </a:rPr>
              <a:t>الصحة الجيدة والرفاهية:</a:t>
            </a:r>
            <a:r>
              <a:rPr lang="ar-DZ" dirty="0">
                <a:solidFill>
                  <a:srgbClr val="FF0000"/>
                </a:solidFill>
              </a:rPr>
              <a:t> </a:t>
            </a:r>
            <a:r>
              <a:rPr lang="ar-DZ" dirty="0"/>
              <a:t>ضمان أنماط العيش السليم وتعزيز </a:t>
            </a:r>
            <a:r>
              <a:rPr lang="ar-DZ" dirty="0" err="1"/>
              <a:t>الرفاه</a:t>
            </a:r>
            <a:r>
              <a:rPr lang="ar-DZ" dirty="0"/>
              <a:t> للجميع هما أمران ضروريان لتحقيق التنمية المستدامة</a:t>
            </a:r>
            <a:r>
              <a:rPr lang="en-US" dirty="0"/>
              <a:t>.</a:t>
            </a:r>
            <a:endParaRPr lang="fr-FR" dirty="0"/>
          </a:p>
          <a:p>
            <a:pPr algn="just" rtl="1"/>
            <a:r>
              <a:rPr lang="ar-DZ" b="1" dirty="0">
                <a:solidFill>
                  <a:srgbClr val="FF0000"/>
                </a:solidFill>
              </a:rPr>
              <a:t>التعليم الجيد:</a:t>
            </a:r>
            <a:r>
              <a:rPr lang="ar-DZ" dirty="0">
                <a:solidFill>
                  <a:srgbClr val="FF0000"/>
                </a:solidFill>
              </a:rPr>
              <a:t> </a:t>
            </a:r>
            <a:r>
              <a:rPr lang="ar-DZ" dirty="0"/>
              <a:t>الحصول على التعليم الجيد هو الأساس في تحسين معايش الناس وتحقيق التنمية المستدامة.</a:t>
            </a:r>
            <a:endParaRPr lang="fr-FR" dirty="0"/>
          </a:p>
          <a:p>
            <a:pPr algn="just" rtl="1"/>
            <a:r>
              <a:rPr lang="ar-DZ" b="1" dirty="0">
                <a:solidFill>
                  <a:srgbClr val="FF0000"/>
                </a:solidFill>
              </a:rPr>
              <a:t>المساواة بين الجنسين:</a:t>
            </a:r>
            <a:r>
              <a:rPr lang="ar-DZ" dirty="0">
                <a:solidFill>
                  <a:srgbClr val="FF0000"/>
                </a:solidFill>
              </a:rPr>
              <a:t> </a:t>
            </a:r>
            <a:r>
              <a:rPr lang="ar-DZ" dirty="0"/>
              <a:t>المساواة بين الجنسين ليست حقا أصيلا من حقوق الإنسان وحسب، و</a:t>
            </a:r>
            <a:r>
              <a:rPr lang="ar-EG" dirty="0"/>
              <a:t>إ</a:t>
            </a:r>
            <a:r>
              <a:rPr lang="ar-DZ" dirty="0"/>
              <a:t>نما كذلك ضرورة من ضروريات وجود عالم مستدام ينعم بالإزدهار والسلام.</a:t>
            </a:r>
            <a:endParaRPr lang="fr-FR" dirty="0"/>
          </a:p>
        </p:txBody>
      </p:sp>
      <p:sp>
        <p:nvSpPr>
          <p:cNvPr id="3" name="Titre 2"/>
          <p:cNvSpPr>
            <a:spLocks noGrp="1"/>
          </p:cNvSpPr>
          <p:nvPr>
            <p:ph type="title"/>
          </p:nvPr>
        </p:nvSpPr>
        <p:spPr/>
        <p:txBody>
          <a:bodyPr/>
          <a:lstStyle/>
          <a:p>
            <a:pPr algn="ctr" rtl="1"/>
            <a:r>
              <a:rPr lang="ar-DZ" dirty="0"/>
              <a:t>أهداف التنمية المستدامة حسب الأمم المتحدة:</a:t>
            </a:r>
            <a:endParaRPr lang="fr-FR" dirty="0"/>
          </a:p>
        </p:txBody>
      </p:sp>
      <p:pic>
        <p:nvPicPr>
          <p:cNvPr id="4" name="Image 3"/>
          <p:cNvPicPr/>
          <p:nvPr/>
        </p:nvPicPr>
        <p:blipFill>
          <a:blip r:embed="rId2"/>
          <a:srcRect l="83600" t="15502" r="7025" b="68389"/>
          <a:stretch>
            <a:fillRect/>
          </a:stretch>
        </p:blipFill>
        <p:spPr bwMode="auto">
          <a:xfrm>
            <a:off x="8143900" y="6000768"/>
            <a:ext cx="1000100" cy="857232"/>
          </a:xfrm>
          <a:prstGeom prst="rect">
            <a:avLst/>
          </a:prstGeom>
          <a:noFill/>
          <a:ln w="9525">
            <a:noFill/>
            <a:miter lim="800000"/>
            <a:headEnd/>
            <a:tailEnd/>
          </a:ln>
        </p:spPr>
      </p:pic>
    </p:spTree>
  </p:cSld>
  <p:clrMapOvr>
    <a:masterClrMapping/>
  </p:clrMapOvr>
  <p:transition>
    <p:fade thruBlk="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399</TotalTime>
  <Words>1226</Words>
  <Application>Microsoft Office PowerPoint</Application>
  <PresentationFormat>On-screen Show (4:3)</PresentationFormat>
  <Paragraphs>97</Paragraphs>
  <Slides>21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Calibri</vt:lpstr>
      <vt:lpstr>Lucida Sans Unicode</vt:lpstr>
      <vt:lpstr>Simplified Arabic</vt:lpstr>
      <vt:lpstr>Verdana</vt:lpstr>
      <vt:lpstr>Wingdings</vt:lpstr>
      <vt:lpstr>Wingdings 2</vt:lpstr>
      <vt:lpstr>Wingdings 3</vt:lpstr>
      <vt:lpstr>Rotonde</vt:lpstr>
      <vt:lpstr>ندوة قومية حول الندوة القومية حول الاقتصاد الاجتماعي والتضامني فرص وتحديات الجزائر | 22 – 23 يوليو / تموز 2024</vt:lpstr>
      <vt:lpstr>خطة الدراسة</vt:lpstr>
      <vt:lpstr>بعض التعاريف حسب منظمة العمل العربية</vt:lpstr>
      <vt:lpstr>بعض التعاريف حسب منظمة العمل العربية</vt:lpstr>
      <vt:lpstr>التنمية المستدامة</vt:lpstr>
      <vt:lpstr>التنمية المستدامة</vt:lpstr>
      <vt:lpstr>التنمية المستدامة</vt:lpstr>
      <vt:lpstr>أهداف التنمية المستدامة حسب الأمم المتحدة:</vt:lpstr>
      <vt:lpstr>أهداف التنمية المستدامة حسب الأمم المتحدة:</vt:lpstr>
      <vt:lpstr>أهداف التنمية المستدامة حسب الأمم المتحدة:</vt:lpstr>
      <vt:lpstr>أهداف التنمية المستدامة حسب الأمم المتحدة:</vt:lpstr>
      <vt:lpstr>أهداف التنمية المستدامة حسب الأمم المتحدة:</vt:lpstr>
      <vt:lpstr>تساءل</vt:lpstr>
      <vt:lpstr>مساهمة الاقتصاد الاجتماعي والتضامني في تحقيق التنمية المستدامة</vt:lpstr>
      <vt:lpstr>مساهمة الاقتصاد الاجتماعي والتضامني في تحقيق التنمية المستدامة</vt:lpstr>
      <vt:lpstr>PowerPoint Presentation</vt:lpstr>
      <vt:lpstr>تجربة الجزائر</vt:lpstr>
      <vt:lpstr>تجربة الجزائر</vt:lpstr>
      <vt:lpstr>تجربة الجزائر</vt:lpstr>
      <vt:lpstr>التوصيات</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ندوة قومية حول الندوة القومية حول الاقتصاد الاجتماعي والتضامني فرص وتحديات الجزائر | 22 – 23 يوليو / تموز 2024</dc:title>
  <dc:creator>HP</dc:creator>
  <cp:lastModifiedBy>Mrwan</cp:lastModifiedBy>
  <cp:revision>56</cp:revision>
  <dcterms:created xsi:type="dcterms:W3CDTF">2024-07-21T13:07:31Z</dcterms:created>
  <dcterms:modified xsi:type="dcterms:W3CDTF">2024-08-07T20:22:14Z</dcterms:modified>
</cp:coreProperties>
</file>