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1"/>
  </p:notesMasterIdLst>
  <p:handoutMasterIdLst>
    <p:handoutMasterId r:id="rId12"/>
  </p:handoutMasterIdLst>
  <p:sldIdLst>
    <p:sldId id="258" r:id="rId5"/>
    <p:sldId id="265" r:id="rId6"/>
    <p:sldId id="272" r:id="rId7"/>
    <p:sldId id="300" r:id="rId8"/>
    <p:sldId id="301" r:id="rId9"/>
    <p:sldId id="302" r:id="rId10"/>
  </p:sldIdLst>
  <p:sldSz cx="12192000" cy="6858000"/>
  <p:notesSz cx="6858000" cy="9144000"/>
  <p:embeddedFontLst>
    <p:embeddedFont>
      <p:font typeface="Avenir Next LT Pro" panose="020B0504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Frutiger LT Arabic 77 Black Cn" panose="020B0A06040504030204" pitchFamily="34" charset="-78"/>
      <p:bold r:id="rId21"/>
    </p:embeddedFont>
    <p:embeddedFont>
      <p:font typeface="Hacen Casablanca Heavy" panose="02000000000000000000" pitchFamily="2" charset="-78"/>
      <p:regular r:id="rId22"/>
    </p:embeddedFont>
    <p:embeddedFont>
      <p:font typeface="Speak Pro" panose="020B0504020101020102"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6B"/>
    <a:srgbClr val="5943B1"/>
    <a:srgbClr val="9739A0"/>
    <a:srgbClr val="BA267A"/>
    <a:srgbClr val="6344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69" d="100"/>
          <a:sy n="69" d="100"/>
        </p:scale>
        <p:origin x="696" y="66"/>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27-Jan-21</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27-Jan-21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27-Jan-21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573434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27-Jan-21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27-Jan-21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27-Jan-21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27-Jan-21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11496341"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27-Jan-21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27-Jan-21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27-Jan-21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27-Jan-21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27-Jan-21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27-Jan-21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27-Jan-21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27-Jan-21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27-Jan-21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27-Jan-21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27-Jan-21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0400813" y="4891648"/>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27-Jan-21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27-Jan-21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27-Jan-21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27-Jan-21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27-Jan-21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27-Jan-21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27-Jan-21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27-Jan-21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27-Jan-21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27-Jan-21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27-Jan-21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27-Jan-21</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27-Jan-21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27-Jan-21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27-Jan-21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27-Jan-21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27-Jan-21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27-Jan-21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27-Jan-21</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794622-8D30-4733-BC7C-39735B32E751}"/>
              </a:ext>
            </a:extLst>
          </p:cNvPr>
          <p:cNvSpPr/>
          <p:nvPr/>
        </p:nvSpPr>
        <p:spPr>
          <a:xfrm>
            <a:off x="6799940" y="5210561"/>
            <a:ext cx="1097461" cy="1125601"/>
          </a:xfrm>
          <a:prstGeom prst="ellipse">
            <a:avLst/>
          </a:prstGeom>
          <a:solidFill>
            <a:srgbClr val="973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A267A"/>
              </a:solidFill>
            </a:endParaRPr>
          </a:p>
        </p:txBody>
      </p:sp>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95886" y="5268617"/>
            <a:ext cx="8807116" cy="915873"/>
          </a:xfrm>
        </p:spPr>
        <p:txBody>
          <a:bodyPr>
            <a:normAutofit fontScale="90000"/>
          </a:bodyPr>
          <a:lstStyle/>
          <a:p>
            <a:r>
              <a:rPr lang="ar-EG" sz="6000" dirty="0">
                <a:latin typeface="Hacen Casablanca Heavy" panose="02000000000000000000" pitchFamily="2" charset="-78"/>
                <a:cs typeface="Hacen Casablanca Heavy" panose="02000000000000000000" pitchFamily="2" charset="-78"/>
              </a:rPr>
              <a:t>لجنة شؤون عمل المرأة – الدورة 19</a:t>
            </a:r>
            <a:endParaRPr lang="en-US" sz="6000" dirty="0">
              <a:latin typeface="Hacen Casablanca Heavy" panose="02000000000000000000" pitchFamily="2" charset="-78"/>
              <a:cs typeface="Hacen Casablanca Heavy" panose="02000000000000000000" pitchFamily="2" charset="-78"/>
            </a:endParaRPr>
          </a:p>
        </p:txBody>
      </p:sp>
      <p:pic>
        <p:nvPicPr>
          <p:cNvPr id="3" name="Picture 2">
            <a:extLst>
              <a:ext uri="{FF2B5EF4-FFF2-40B4-BE49-F238E27FC236}">
                <a16:creationId xmlns:a16="http://schemas.microsoft.com/office/drawing/2014/main" id="{A1D79C17-F995-47CE-9C8C-855926E6E9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06018" y="5058889"/>
            <a:ext cx="1516707" cy="1335330"/>
          </a:xfrm>
          <a:prstGeom prst="roundRect">
            <a:avLst>
              <a:gd name="adj" fmla="val 8594"/>
            </a:avLst>
          </a:prstGeom>
          <a:solidFill>
            <a:srgbClr val="FFFFFF">
              <a:shade val="85000"/>
            </a:srgbClr>
          </a:solidFill>
          <a:ln>
            <a:noFill/>
          </a:ln>
          <a:effectLst/>
        </p:spPr>
      </p:pic>
      <p:sp>
        <p:nvSpPr>
          <p:cNvPr id="4" name="Oval 3">
            <a:extLst>
              <a:ext uri="{FF2B5EF4-FFF2-40B4-BE49-F238E27FC236}">
                <a16:creationId xmlns:a16="http://schemas.microsoft.com/office/drawing/2014/main" id="{95CD1141-24FB-44AF-B5E4-9899876AD1CC}"/>
              </a:ext>
            </a:extLst>
          </p:cNvPr>
          <p:cNvSpPr/>
          <p:nvPr/>
        </p:nvSpPr>
        <p:spPr>
          <a:xfrm>
            <a:off x="9492340" y="1079404"/>
            <a:ext cx="1620982" cy="1662545"/>
          </a:xfrm>
          <a:prstGeom prst="ellipse">
            <a:avLst/>
          </a:prstGeom>
          <a:solidFill>
            <a:srgbClr val="973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A267A"/>
              </a:solidFill>
            </a:endParaRPr>
          </a:p>
        </p:txBody>
      </p:sp>
    </p:spTree>
    <p:extLst>
      <p:ext uri="{BB962C8B-B14F-4D97-AF65-F5344CB8AC3E}">
        <p14:creationId xmlns:p14="http://schemas.microsoft.com/office/powerpoint/2010/main" val="301306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3190065" y="1738216"/>
            <a:ext cx="2531863" cy="1536580"/>
          </a:xfrm>
        </p:spPr>
        <p:txBody>
          <a:bodyPr>
            <a:normAutofit/>
          </a:bodyPr>
          <a:lstStyle/>
          <a:p>
            <a:r>
              <a:rPr lang="ar-EG" sz="4400" dirty="0">
                <a:latin typeface="Frutiger LT Arabic 77 Black Cn" panose="020B0A06040504030204" pitchFamily="34" charset="-78"/>
                <a:cs typeface="Frutiger LT Arabic 77 Black Cn" panose="020B0A06040504030204" pitchFamily="34" charset="-78"/>
              </a:rPr>
              <a:t>البند الأول </a:t>
            </a:r>
            <a:endParaRPr lang="en-US" sz="4400" dirty="0">
              <a:latin typeface="Frutiger LT Arabic 77 Black Cn" panose="020B0A06040504030204" pitchFamily="34" charset="-78"/>
              <a:cs typeface="Frutiger LT Arabic 77 Black Cn" panose="020B0A06040504030204" pitchFamily="34" charset="-78"/>
            </a:endParaRP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a:xfrm>
            <a:off x="0" y="6191990"/>
            <a:ext cx="3256673" cy="365125"/>
          </a:xfrm>
        </p:spPr>
        <p:txBody>
          <a:bodyPr/>
          <a:lstStyle/>
          <a:p>
            <a:r>
              <a:rPr lang="ar-EG" sz="1600" i="0" dirty="0">
                <a:latin typeface="Frutiger LT Arabic 77 Black Cn" panose="020B0A06040504030204" pitchFamily="34" charset="-78"/>
                <a:cs typeface="Frutiger LT Arabic 77 Black Cn" panose="020B0A06040504030204" pitchFamily="34" charset="-78"/>
              </a:rPr>
              <a:t>لجنة شؤون عمل المرأة – الدورة 19</a:t>
            </a:r>
            <a:endParaRPr lang="en-US" sz="1600" i="0" dirty="0">
              <a:latin typeface="Frutiger LT Arabic 77 Black Cn" panose="020B0A06040504030204" pitchFamily="34" charset="-78"/>
              <a:cs typeface="Frutiger LT Arabic 77 Black Cn" panose="020B0A06040504030204" pitchFamily="34" charset="-78"/>
            </a:endParaRP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a:xfrm>
            <a:off x="79719" y="3266065"/>
            <a:ext cx="5822317" cy="1103240"/>
          </a:xfrm>
        </p:spPr>
        <p:txBody>
          <a:bodyPr>
            <a:normAutofit/>
          </a:bodyPr>
          <a:lstStyle/>
          <a:p>
            <a:r>
              <a:rPr lang="ar-EG" sz="3200" dirty="0">
                <a:latin typeface="Frutiger LT Arabic 77 Black Cn" panose="020B0A06040504030204" pitchFamily="34" charset="-78"/>
                <a:cs typeface="Frutiger LT Arabic 77 Black Cn" panose="020B0A06040504030204" pitchFamily="34" charset="-78"/>
              </a:rPr>
              <a:t>أوضاع المرأة العربية في ظل الأزمات </a:t>
            </a:r>
            <a:endParaRPr lang="en-US" sz="3200" dirty="0">
              <a:latin typeface="Frutiger LT Arabic 77 Black Cn" panose="020B0A06040504030204" pitchFamily="34" charset="-78"/>
              <a:cs typeface="Frutiger LT Arabic 77 Black Cn" panose="020B0A06040504030204" pitchFamily="34" charset="-78"/>
            </a:endParaRPr>
          </a:p>
        </p:txBody>
      </p:sp>
    </p:spTree>
    <p:extLst>
      <p:ext uri="{BB962C8B-B14F-4D97-AF65-F5344CB8AC3E}">
        <p14:creationId xmlns:p14="http://schemas.microsoft.com/office/powerpoint/2010/main" val="137292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152401" y="2212963"/>
            <a:ext cx="5157787" cy="3388039"/>
          </a:xfrm>
        </p:spPr>
        <p:txBody>
          <a:bodyPr>
            <a:normAutofit/>
          </a:bodyPr>
          <a:lstStyle/>
          <a:p>
            <a:pPr marL="0" indent="0" algn="justLow" rtl="1">
              <a:buNone/>
            </a:pPr>
            <a:r>
              <a:rPr lang="ar-EG" sz="2800" dirty="0">
                <a:latin typeface="Hacen Casablanca Heavy" panose="02000000000000000000" pitchFamily="2" charset="-78"/>
                <a:cs typeface="Hacen Casablanca Heavy" panose="02000000000000000000" pitchFamily="2" charset="-78"/>
              </a:rPr>
              <a:t>الأمر الذي جعل الحكومات تقوم بتقديم حزم واسعة من المساعدات الإقتصادية سواء مباشرة للأفراد، أو تدابير من شأنها دعم المؤسسات الإقتصادية كتأجيل الضرائب والرسوم والإستحقاقات التأمينية، مما أثر على مداخيل الدول وموازناتها بشكل كبير. </a:t>
            </a:r>
            <a:endParaRPr lang="en-US" sz="2800" dirty="0">
              <a:latin typeface="Hacen Casablanca Heavy" panose="02000000000000000000" pitchFamily="2" charset="-78"/>
              <a:cs typeface="Hacen Casablanca Heavy" panose="02000000000000000000" pitchFamily="2" charset="-78"/>
            </a:endParaRP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4294967295"/>
          </p:nvPr>
        </p:nvSpPr>
        <p:spPr>
          <a:xfrm>
            <a:off x="0" y="6187537"/>
            <a:ext cx="3256673" cy="365125"/>
          </a:xfrm>
        </p:spPr>
        <p:txBody>
          <a:bodyPr/>
          <a:lstStyle/>
          <a:p>
            <a:r>
              <a:rPr lang="ar-EG" sz="1600" i="0" dirty="0">
                <a:latin typeface="Frutiger LT Arabic 77 Black Cn" panose="020B0A06040504030204" pitchFamily="34" charset="-78"/>
                <a:cs typeface="Frutiger LT Arabic 77 Black Cn" panose="020B0A06040504030204" pitchFamily="34" charset="-78"/>
              </a:rPr>
              <a:t>لجنة شؤون عمل المرأة – الدورة 19</a:t>
            </a:r>
            <a:endParaRPr lang="en-US" sz="1600" i="0" dirty="0">
              <a:latin typeface="Frutiger LT Arabic 77 Black Cn" panose="020B0A06040504030204" pitchFamily="34" charset="-78"/>
              <a:cs typeface="Frutiger LT Arabic 77 Black Cn" panose="020B0A06040504030204" pitchFamily="34" charset="-78"/>
            </a:endParaRP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3</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5500255" y="2219180"/>
            <a:ext cx="5967677" cy="4150919"/>
          </a:xfrm>
        </p:spPr>
        <p:txBody>
          <a:bodyPr>
            <a:normAutofit lnSpcReduction="10000"/>
          </a:bodyPr>
          <a:lstStyle/>
          <a:p>
            <a:pPr marL="0" indent="0" algn="justLow" rtl="1">
              <a:lnSpc>
                <a:spcPct val="110000"/>
              </a:lnSpc>
              <a:buNone/>
            </a:pPr>
            <a:r>
              <a:rPr lang="ar-EG" sz="2800" dirty="0">
                <a:latin typeface="Hacen Casablanca Heavy" panose="02000000000000000000" pitchFamily="2" charset="-78"/>
                <a:cs typeface="Hacen Casablanca Heavy" panose="02000000000000000000" pitchFamily="2" charset="-78"/>
              </a:rPr>
              <a:t>كشفت جائحة كورونا كوفيد-19 أن كافة دول العالم المتقدمة منها والنامية غير مستعدة بالشكل الكافي لمواجهة الأزمات، سواء على المستوى الصحي أو الإقتصادي او الإجتماعي، حيث واجهت المؤسسات والشركات على كافة المستويات العديد من التحديات وصلت في بعض الأحيان إلى الإفلاس والإغلاق، فتنامت معدلات البطالة بشكل منقطع النظير مما أثر على شرائح كبيرة من المجتمع. </a:t>
            </a:r>
            <a:endParaRPr lang="en-US" sz="2800" dirty="0">
              <a:latin typeface="Hacen Casablanca Heavy" panose="02000000000000000000" pitchFamily="2" charset="-78"/>
              <a:cs typeface="Hacen Casablanca Heavy" panose="02000000000000000000" pitchFamily="2" charset="-78"/>
            </a:endParaRPr>
          </a:p>
        </p:txBody>
      </p:sp>
    </p:spTree>
    <p:extLst>
      <p:ext uri="{BB962C8B-B14F-4D97-AF65-F5344CB8AC3E}">
        <p14:creationId xmlns:p14="http://schemas.microsoft.com/office/powerpoint/2010/main" val="263795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4294967295"/>
          </p:nvPr>
        </p:nvSpPr>
        <p:spPr>
          <a:xfrm>
            <a:off x="0" y="6187537"/>
            <a:ext cx="3256673" cy="365125"/>
          </a:xfrm>
        </p:spPr>
        <p:txBody>
          <a:bodyPr/>
          <a:lstStyle/>
          <a:p>
            <a:r>
              <a:rPr lang="ar-EG" sz="1600" i="0" dirty="0">
                <a:latin typeface="Frutiger LT Arabic 77 Black Cn" panose="020B0A06040504030204" pitchFamily="34" charset="-78"/>
                <a:cs typeface="Frutiger LT Arabic 77 Black Cn" panose="020B0A06040504030204" pitchFamily="34" charset="-78"/>
              </a:rPr>
              <a:t>لجنة شؤون عمل المرأة – الدورة 19</a:t>
            </a:r>
            <a:endParaRPr lang="en-US" sz="1600" i="0" dirty="0">
              <a:latin typeface="Frutiger LT Arabic 77 Black Cn" panose="020B0A06040504030204" pitchFamily="34" charset="-78"/>
              <a:cs typeface="Frutiger LT Arabic 77 Black Cn" panose="020B0A06040504030204" pitchFamily="34" charset="-78"/>
            </a:endParaRP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61558" y="2191472"/>
            <a:ext cx="10868883" cy="3378056"/>
          </a:xfrm>
        </p:spPr>
        <p:txBody>
          <a:bodyPr>
            <a:normAutofit/>
          </a:bodyPr>
          <a:lstStyle/>
          <a:p>
            <a:pPr marL="0" indent="0" algn="justLow" rtl="1">
              <a:lnSpc>
                <a:spcPct val="110000"/>
              </a:lnSpc>
              <a:buNone/>
            </a:pPr>
            <a:r>
              <a:rPr lang="ar-EG" sz="2800" dirty="0">
                <a:latin typeface="Hacen Casablanca Heavy" panose="02000000000000000000" pitchFamily="2" charset="-78"/>
                <a:cs typeface="Hacen Casablanca Heavy" panose="02000000000000000000" pitchFamily="2" charset="-78"/>
              </a:rPr>
              <a:t>وبعد رصد التداعيات التي خلفتها الأزمة ودراسة تأثيراتها السلبية على كافة شرائح المجتمع إتضح أن للمرأة النصيب الأكبر من تحمل الآثار السلبية لهذه الأزمة على العديد من المستويات حيث إرتفعت معدلات العنف ضد المرأة جراء الحجر المنزلي، وأثر تقلص النمو الاقتصادي على فرص النساء في العمل خاصة في ظل إغلاق المدارس ودور الحضانة، كذلك على المشروعات الصغيرة والمتوسطة التي تديرها النساء، بالإضافة إلى فقدان النساء في القطاع غير المنظم لأعمالهن، مع عدم توفر تغطية صحية لهن لأنهن خارج منظومة الضمان الإجتماعي المرتبطة بالإستمرار في العمل. </a:t>
            </a:r>
            <a:endParaRPr lang="en-US" sz="2800" dirty="0">
              <a:latin typeface="Hacen Casablanca Heavy" panose="02000000000000000000" pitchFamily="2" charset="-78"/>
              <a:cs typeface="Hacen Casablanca Heavy" panose="02000000000000000000" pitchFamily="2" charset="-78"/>
            </a:endParaRPr>
          </a:p>
        </p:txBody>
      </p:sp>
    </p:spTree>
    <p:extLst>
      <p:ext uri="{BB962C8B-B14F-4D97-AF65-F5344CB8AC3E}">
        <p14:creationId xmlns:p14="http://schemas.microsoft.com/office/powerpoint/2010/main" val="12730126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235529" y="2943436"/>
            <a:ext cx="5157787" cy="1569328"/>
          </a:xfrm>
        </p:spPr>
        <p:txBody>
          <a:bodyPr>
            <a:normAutofit/>
          </a:bodyPr>
          <a:lstStyle/>
          <a:p>
            <a:pPr marL="0" indent="0" algn="justLow" rtl="1">
              <a:buNone/>
            </a:pPr>
            <a:r>
              <a:rPr lang="ar-EG" sz="2800" dirty="0">
                <a:latin typeface="Hacen Casablanca Heavy" panose="02000000000000000000" pitchFamily="2" charset="-78"/>
                <a:cs typeface="Hacen Casablanca Heavy" panose="02000000000000000000" pitchFamily="2" charset="-78"/>
              </a:rPr>
              <a:t>قامت المنظمة بتكليف الدكتورة وفاء المهداوي لتقديم عرض حول هذا الموضوع الهام.</a:t>
            </a:r>
            <a:endParaRPr lang="en-US" sz="2800" dirty="0">
              <a:latin typeface="Hacen Casablanca Heavy" panose="02000000000000000000" pitchFamily="2" charset="-78"/>
              <a:cs typeface="Hacen Casablanca Heavy" panose="02000000000000000000" pitchFamily="2" charset="-78"/>
            </a:endParaRP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4294967295"/>
          </p:nvPr>
        </p:nvSpPr>
        <p:spPr>
          <a:xfrm>
            <a:off x="0" y="6187537"/>
            <a:ext cx="3256673" cy="365125"/>
          </a:xfrm>
        </p:spPr>
        <p:txBody>
          <a:bodyPr/>
          <a:lstStyle/>
          <a:p>
            <a:r>
              <a:rPr lang="ar-EG" sz="1600" i="0" dirty="0">
                <a:latin typeface="Frutiger LT Arabic 77 Black Cn" panose="020B0A06040504030204" pitchFamily="34" charset="-78"/>
                <a:cs typeface="Frutiger LT Arabic 77 Black Cn" panose="020B0A06040504030204" pitchFamily="34" charset="-78"/>
              </a:rPr>
              <a:t>لجنة شؤون عمل المرأة – الدورة 19</a:t>
            </a:r>
            <a:endParaRPr lang="en-US" sz="1600" i="0" dirty="0">
              <a:latin typeface="Frutiger LT Arabic 77 Black Cn" panose="020B0A06040504030204" pitchFamily="34" charset="-78"/>
              <a:cs typeface="Frutiger LT Arabic 77 Black Cn" panose="020B0A06040504030204" pitchFamily="34" charset="-78"/>
            </a:endParaRP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5625274" y="2468563"/>
            <a:ext cx="5967677" cy="3017838"/>
          </a:xfrm>
        </p:spPr>
        <p:txBody>
          <a:bodyPr>
            <a:normAutofit/>
          </a:bodyPr>
          <a:lstStyle/>
          <a:p>
            <a:pPr marL="0" indent="0" algn="justLow" rtl="1">
              <a:lnSpc>
                <a:spcPct val="110000"/>
              </a:lnSpc>
              <a:buNone/>
            </a:pPr>
            <a:r>
              <a:rPr lang="ar-EG" sz="2800" dirty="0">
                <a:latin typeface="Hacen Casablanca Heavy" panose="02000000000000000000" pitchFamily="2" charset="-78"/>
                <a:cs typeface="Hacen Casablanca Heavy" panose="02000000000000000000" pitchFamily="2" charset="-78"/>
              </a:rPr>
              <a:t>بذلك يتضح أن الفرص المتاحة أمام المرأة العربية أصبحت أقل والتحديات باتت أكبر لذلك إرتأت منظمة العمل العربية مناقشة هذا الموضوع أمام لجنتكم الموقرة للخروج بمقترحات وتوصيات من شأنها تعزيز آليات حماية النساء أثناء الأزمات. </a:t>
            </a:r>
            <a:endParaRPr lang="en-US" sz="2800" dirty="0">
              <a:latin typeface="Hacen Casablanca Heavy" panose="02000000000000000000" pitchFamily="2" charset="-78"/>
              <a:cs typeface="Hacen Casablanca Heavy" panose="02000000000000000000" pitchFamily="2" charset="-78"/>
            </a:endParaRPr>
          </a:p>
        </p:txBody>
      </p:sp>
    </p:spTree>
    <p:extLst>
      <p:ext uri="{BB962C8B-B14F-4D97-AF65-F5344CB8AC3E}">
        <p14:creationId xmlns:p14="http://schemas.microsoft.com/office/powerpoint/2010/main" val="99194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735943" y="3422073"/>
            <a:ext cx="10720114" cy="713509"/>
          </a:xfrm>
        </p:spPr>
        <p:txBody>
          <a:bodyPr>
            <a:noAutofit/>
          </a:bodyPr>
          <a:lstStyle/>
          <a:p>
            <a:pPr marL="0" indent="0" algn="justLow" rtl="1">
              <a:buNone/>
            </a:pPr>
            <a:r>
              <a:rPr lang="ar-EG" sz="4400" dirty="0">
                <a:latin typeface="Hacen Casablanca Heavy" panose="02000000000000000000" pitchFamily="2" charset="-78"/>
                <a:cs typeface="Hacen Casablanca Heavy" panose="02000000000000000000" pitchFamily="2" charset="-78"/>
              </a:rPr>
              <a:t>الأمر معروض على لجنتكم الموقرة لإتخاذ ما تراه مناسباً </a:t>
            </a:r>
            <a:endParaRPr lang="en-US" sz="4400" dirty="0">
              <a:latin typeface="Hacen Casablanca Heavy" panose="02000000000000000000" pitchFamily="2" charset="-78"/>
              <a:cs typeface="Hacen Casablanca Heavy" panose="02000000000000000000" pitchFamily="2" charset="-78"/>
            </a:endParaRP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4294967295"/>
          </p:nvPr>
        </p:nvSpPr>
        <p:spPr>
          <a:xfrm>
            <a:off x="0" y="6187537"/>
            <a:ext cx="325667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sz="1600" b="0" i="0" u="none" strike="noStrike" kern="1200" cap="none" spc="0" normalizeH="0" baseline="0" noProof="0" dirty="0">
                <a:ln>
                  <a:noFill/>
                </a:ln>
                <a:solidFill>
                  <a:srgbClr val="FFCD6B"/>
                </a:solidFill>
                <a:effectLst/>
                <a:uLnTx/>
                <a:uFillTx/>
                <a:latin typeface="Frutiger LT Arabic 77 Black Cn" panose="020B0A06040504030204" pitchFamily="34" charset="-78"/>
                <a:ea typeface="+mn-ea"/>
                <a:cs typeface="Frutiger LT Arabic 77 Black Cn" panose="020B0A06040504030204" pitchFamily="34" charset="-78"/>
              </a:rPr>
              <a:t>لجنة شؤون عمل المرأة – الدورة 19</a:t>
            </a:r>
            <a:endParaRPr kumimoji="0" lang="en-US" sz="1600" b="0" i="0" u="none" strike="noStrike" kern="1200" cap="none" spc="0" normalizeH="0" baseline="0" noProof="0" dirty="0">
              <a:ln>
                <a:noFill/>
              </a:ln>
              <a:solidFill>
                <a:srgbClr val="FFCD6B"/>
              </a:solidFill>
              <a:effectLst/>
              <a:uLnTx/>
              <a:uFillTx/>
              <a:latin typeface="Frutiger LT Arabic 77 Black Cn" panose="020B0A06040504030204" pitchFamily="34" charset="-78"/>
              <a:ea typeface="+mn-ea"/>
              <a:cs typeface="Frutiger LT Arabic 77 Black Cn" panose="020B0A06040504030204" pitchFamily="34" charset="-78"/>
            </a:endParaRP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EC59-7FF9-4688-98DF-89832A0C9025}" type="slidenum">
              <a:rPr kumimoji="0" lang="en-US" sz="1200" b="0" i="1" u="none" strike="noStrike" kern="1200" cap="none" spc="0" normalizeH="0" baseline="0" noProof="0" smtClean="0">
                <a:ln>
                  <a:noFill/>
                </a:ln>
                <a:solidFill>
                  <a:srgbClr val="FFCD6B"/>
                </a:solidFill>
                <a:effectLst/>
                <a:uLnTx/>
                <a:uFillTx/>
                <a:latin typeface="Speak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1" u="none" strike="noStrike" kern="1200" cap="none" spc="0" normalizeH="0" baseline="0" noProof="0" dirty="0">
              <a:ln>
                <a:noFill/>
              </a:ln>
              <a:solidFill>
                <a:srgbClr val="FFCD6B"/>
              </a:solidFill>
              <a:effectLst/>
              <a:uLnTx/>
              <a:uFillTx/>
              <a:latin typeface="Speak Pro"/>
              <a:ea typeface="+mn-ea"/>
              <a:cs typeface="+mn-cs"/>
            </a:endParaRPr>
          </a:p>
        </p:txBody>
      </p:sp>
    </p:spTree>
    <p:extLst>
      <p:ext uri="{BB962C8B-B14F-4D97-AF65-F5344CB8AC3E}">
        <p14:creationId xmlns:p14="http://schemas.microsoft.com/office/powerpoint/2010/main" val="1641165016"/>
      </p:ext>
    </p:extLst>
  </p:cSld>
  <p:clrMapOvr>
    <a:masterClrMapping/>
  </p:clrMapOvr>
  <p:transition spd="slow">
    <p:wipe/>
  </p:transition>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408</TotalTime>
  <Words>299</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Hacen Casablanca Heavy</vt:lpstr>
      <vt:lpstr>Calibri</vt:lpstr>
      <vt:lpstr>Frutiger LT Arabic 77 Black Cn</vt:lpstr>
      <vt:lpstr>Arial</vt:lpstr>
      <vt:lpstr>Speak Pro</vt:lpstr>
      <vt:lpstr>Avenir Next LT Pro</vt:lpstr>
      <vt:lpstr>Office Theme</vt:lpstr>
      <vt:lpstr>لجنة شؤون عمل المرأة – الدورة 19</vt:lpstr>
      <vt:lpstr>البند الأول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لجنة شؤون عمل المرأة – الدورة 19</dc:title>
  <dc:creator>Marwan Rais</dc:creator>
  <cp:lastModifiedBy>Marwan Rais</cp:lastModifiedBy>
  <cp:revision>146</cp:revision>
  <dcterms:created xsi:type="dcterms:W3CDTF">2021-01-24T20:53:35Z</dcterms:created>
  <dcterms:modified xsi:type="dcterms:W3CDTF">2021-01-27T11:49:48Z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